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1.jpg" ContentType="image/jpg"/>
  <Override PartName="/ppt/media/image42.jpg" ContentType="image/jpg"/>
  <Override PartName="/ppt/media/image47.jpg" ContentType="image/jpg"/>
  <Override PartName="/ppt/media/image48.jpg" ContentType="image/jpg"/>
  <Override PartName="/ppt/media/image50.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60.jpg" ContentType="image/jpg"/>
  <Override PartName="/ppt/media/image61.jpg" ContentType="image/jpg"/>
  <Override PartName="/ppt/media/image62.jpg" ContentType="image/jpg"/>
  <Override PartName="/ppt/media/image63.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30" r:id="rId3"/>
    <p:sldMasterId id="2147483753" r:id="rId4"/>
    <p:sldMasterId id="2147483776" r:id="rId5"/>
    <p:sldMasterId id="2147483811" r:id="rId6"/>
    <p:sldMasterId id="2147483834" r:id="rId7"/>
    <p:sldMasterId id="2147483935" r:id="rId8"/>
    <p:sldMasterId id="2147483966" r:id="rId9"/>
    <p:sldMasterId id="2147484019" r:id="rId10"/>
    <p:sldMasterId id="2147484041" r:id="rId11"/>
    <p:sldMasterId id="2147484053" r:id="rId12"/>
    <p:sldMasterId id="2147484059" r:id="rId13"/>
    <p:sldMasterId id="2147484073" r:id="rId14"/>
    <p:sldMasterId id="2147484085" r:id="rId15"/>
    <p:sldMasterId id="2147484097" r:id="rId16"/>
    <p:sldMasterId id="2147484109" r:id="rId17"/>
    <p:sldMasterId id="2147484127" r:id="rId18"/>
    <p:sldMasterId id="2147484139" r:id="rId19"/>
    <p:sldMasterId id="2147484151" r:id="rId20"/>
    <p:sldMasterId id="2147484163" r:id="rId21"/>
    <p:sldMasterId id="2147484175" r:id="rId22"/>
    <p:sldMasterId id="2147484187" r:id="rId23"/>
    <p:sldMasterId id="2147484199" r:id="rId24"/>
    <p:sldMasterId id="2147484211" r:id="rId25"/>
    <p:sldMasterId id="2147484229" r:id="rId26"/>
    <p:sldMasterId id="2147484234" r:id="rId27"/>
  </p:sldMasterIdLst>
  <p:notesMasterIdLst>
    <p:notesMasterId r:id="rId254"/>
  </p:notesMasterIdLst>
  <p:sldIdLst>
    <p:sldId id="970" r:id="rId28"/>
    <p:sldId id="925" r:id="rId29"/>
    <p:sldId id="896" r:id="rId30"/>
    <p:sldId id="926" r:id="rId31"/>
    <p:sldId id="989" r:id="rId32"/>
    <p:sldId id="990" r:id="rId33"/>
    <p:sldId id="991" r:id="rId34"/>
    <p:sldId id="365" r:id="rId35"/>
    <p:sldId id="3945" r:id="rId36"/>
    <p:sldId id="3946" r:id="rId37"/>
    <p:sldId id="302" r:id="rId38"/>
    <p:sldId id="3943" r:id="rId39"/>
    <p:sldId id="303" r:id="rId40"/>
    <p:sldId id="347" r:id="rId41"/>
    <p:sldId id="439" r:id="rId42"/>
    <p:sldId id="342" r:id="rId43"/>
    <p:sldId id="3947" r:id="rId44"/>
    <p:sldId id="900" r:id="rId45"/>
    <p:sldId id="924" r:id="rId46"/>
    <p:sldId id="957" r:id="rId47"/>
    <p:sldId id="958" r:id="rId48"/>
    <p:sldId id="959" r:id="rId49"/>
    <p:sldId id="960" r:id="rId50"/>
    <p:sldId id="961" r:id="rId51"/>
    <p:sldId id="962" r:id="rId52"/>
    <p:sldId id="963" r:id="rId53"/>
    <p:sldId id="964" r:id="rId54"/>
    <p:sldId id="965" r:id="rId55"/>
    <p:sldId id="966" r:id="rId56"/>
    <p:sldId id="967" r:id="rId57"/>
    <p:sldId id="968" r:id="rId58"/>
    <p:sldId id="969" r:id="rId59"/>
    <p:sldId id="923" r:id="rId60"/>
    <p:sldId id="947" r:id="rId61"/>
    <p:sldId id="948" r:id="rId62"/>
    <p:sldId id="949" r:id="rId63"/>
    <p:sldId id="950" r:id="rId64"/>
    <p:sldId id="951" r:id="rId65"/>
    <p:sldId id="952" r:id="rId66"/>
    <p:sldId id="953" r:id="rId67"/>
    <p:sldId id="954" r:id="rId68"/>
    <p:sldId id="955" r:id="rId69"/>
    <p:sldId id="956" r:id="rId70"/>
    <p:sldId id="927" r:id="rId71"/>
    <p:sldId id="256" r:id="rId72"/>
    <p:sldId id="3948" r:id="rId73"/>
    <p:sldId id="3949" r:id="rId74"/>
    <p:sldId id="3950" r:id="rId75"/>
    <p:sldId id="3951" r:id="rId76"/>
    <p:sldId id="3952" r:id="rId77"/>
    <p:sldId id="284" r:id="rId78"/>
    <p:sldId id="3953" r:id="rId79"/>
    <p:sldId id="286" r:id="rId80"/>
    <p:sldId id="3954" r:id="rId81"/>
    <p:sldId id="3955" r:id="rId82"/>
    <p:sldId id="289" r:id="rId83"/>
    <p:sldId id="290" r:id="rId84"/>
    <p:sldId id="291" r:id="rId85"/>
    <p:sldId id="292" r:id="rId86"/>
    <p:sldId id="293" r:id="rId87"/>
    <p:sldId id="294" r:id="rId88"/>
    <p:sldId id="295" r:id="rId89"/>
    <p:sldId id="296" r:id="rId90"/>
    <p:sldId id="297" r:id="rId91"/>
    <p:sldId id="298" r:id="rId92"/>
    <p:sldId id="299" r:id="rId93"/>
    <p:sldId id="908" r:id="rId94"/>
    <p:sldId id="3956" r:id="rId95"/>
    <p:sldId id="921" r:id="rId96"/>
    <p:sldId id="690" r:id="rId97"/>
    <p:sldId id="753" r:id="rId98"/>
    <p:sldId id="698" r:id="rId99"/>
    <p:sldId id="740" r:id="rId100"/>
    <p:sldId id="741" r:id="rId101"/>
    <p:sldId id="699" r:id="rId102"/>
    <p:sldId id="742" r:id="rId103"/>
    <p:sldId id="754" r:id="rId104"/>
    <p:sldId id="756" r:id="rId105"/>
    <p:sldId id="757" r:id="rId106"/>
    <p:sldId id="750" r:id="rId107"/>
    <p:sldId id="749" r:id="rId108"/>
    <p:sldId id="751" r:id="rId109"/>
    <p:sldId id="752" r:id="rId110"/>
    <p:sldId id="736" r:id="rId111"/>
    <p:sldId id="920" r:id="rId112"/>
    <p:sldId id="758" r:id="rId113"/>
    <p:sldId id="759" r:id="rId114"/>
    <p:sldId id="760" r:id="rId115"/>
    <p:sldId id="761" r:id="rId116"/>
    <p:sldId id="762" r:id="rId117"/>
    <p:sldId id="763" r:id="rId118"/>
    <p:sldId id="764" r:id="rId119"/>
    <p:sldId id="765" r:id="rId120"/>
    <p:sldId id="766" r:id="rId121"/>
    <p:sldId id="767" r:id="rId122"/>
    <p:sldId id="768" r:id="rId123"/>
    <p:sldId id="769" r:id="rId124"/>
    <p:sldId id="770" r:id="rId125"/>
    <p:sldId id="771" r:id="rId126"/>
    <p:sldId id="270" r:id="rId127"/>
    <p:sldId id="772" r:id="rId128"/>
    <p:sldId id="773" r:id="rId129"/>
    <p:sldId id="774" r:id="rId130"/>
    <p:sldId id="914" r:id="rId131"/>
    <p:sldId id="3971" r:id="rId132"/>
    <p:sldId id="257" r:id="rId133"/>
    <p:sldId id="258" r:id="rId134"/>
    <p:sldId id="261" r:id="rId135"/>
    <p:sldId id="259" r:id="rId136"/>
    <p:sldId id="263" r:id="rId137"/>
    <p:sldId id="264" r:id="rId138"/>
    <p:sldId id="265" r:id="rId139"/>
    <p:sldId id="3972" r:id="rId140"/>
    <p:sldId id="3973" r:id="rId141"/>
    <p:sldId id="3974" r:id="rId142"/>
    <p:sldId id="3975" r:id="rId143"/>
    <p:sldId id="3976" r:id="rId144"/>
    <p:sldId id="273" r:id="rId145"/>
    <p:sldId id="275" r:id="rId146"/>
    <p:sldId id="277" r:id="rId147"/>
    <p:sldId id="3977" r:id="rId148"/>
    <p:sldId id="282" r:id="rId149"/>
    <p:sldId id="3978" r:id="rId150"/>
    <p:sldId id="3979" r:id="rId151"/>
    <p:sldId id="3980" r:id="rId152"/>
    <p:sldId id="3981" r:id="rId153"/>
    <p:sldId id="301" r:id="rId154"/>
    <p:sldId id="3982" r:id="rId155"/>
    <p:sldId id="288" r:id="rId156"/>
    <p:sldId id="907" r:id="rId157"/>
    <p:sldId id="919" r:id="rId158"/>
    <p:sldId id="917" r:id="rId159"/>
    <p:sldId id="305" r:id="rId160"/>
    <p:sldId id="306" r:id="rId161"/>
    <p:sldId id="307" r:id="rId162"/>
    <p:sldId id="308" r:id="rId163"/>
    <p:sldId id="309" r:id="rId164"/>
    <p:sldId id="310" r:id="rId165"/>
    <p:sldId id="311" r:id="rId166"/>
    <p:sldId id="312" r:id="rId167"/>
    <p:sldId id="313" r:id="rId168"/>
    <p:sldId id="314" r:id="rId169"/>
    <p:sldId id="946" r:id="rId170"/>
    <p:sldId id="272" r:id="rId171"/>
    <p:sldId id="271" r:id="rId172"/>
    <p:sldId id="281" r:id="rId173"/>
    <p:sldId id="3957" r:id="rId174"/>
    <p:sldId id="3958" r:id="rId175"/>
    <p:sldId id="3959" r:id="rId176"/>
    <p:sldId id="3960" r:id="rId177"/>
    <p:sldId id="319" r:id="rId178"/>
    <p:sldId id="3961" r:id="rId179"/>
    <p:sldId id="3962" r:id="rId180"/>
    <p:sldId id="3963" r:id="rId181"/>
    <p:sldId id="283" r:id="rId182"/>
    <p:sldId id="3964" r:id="rId183"/>
    <p:sldId id="3965" r:id="rId184"/>
    <p:sldId id="304" r:id="rId185"/>
    <p:sldId id="3966" r:id="rId186"/>
    <p:sldId id="278" r:id="rId187"/>
    <p:sldId id="3967" r:id="rId188"/>
    <p:sldId id="3968" r:id="rId189"/>
    <p:sldId id="3969" r:id="rId190"/>
    <p:sldId id="315" r:id="rId191"/>
    <p:sldId id="3970" r:id="rId192"/>
    <p:sldId id="317" r:id="rId193"/>
    <p:sldId id="269" r:id="rId194"/>
    <p:sldId id="318" r:id="rId195"/>
    <p:sldId id="322" r:id="rId196"/>
    <p:sldId id="916" r:id="rId197"/>
    <p:sldId id="913" r:id="rId198"/>
    <p:sldId id="971" r:id="rId199"/>
    <p:sldId id="972" r:id="rId200"/>
    <p:sldId id="973" r:id="rId201"/>
    <p:sldId id="974" r:id="rId202"/>
    <p:sldId id="975" r:id="rId203"/>
    <p:sldId id="976" r:id="rId204"/>
    <p:sldId id="977" r:id="rId205"/>
    <p:sldId id="978" r:id="rId206"/>
    <p:sldId id="979" r:id="rId207"/>
    <p:sldId id="980" r:id="rId208"/>
    <p:sldId id="981" r:id="rId209"/>
    <p:sldId id="982" r:id="rId210"/>
    <p:sldId id="983" r:id="rId211"/>
    <p:sldId id="984" r:id="rId212"/>
    <p:sldId id="985" r:id="rId213"/>
    <p:sldId id="986" r:id="rId214"/>
    <p:sldId id="280" r:id="rId215"/>
    <p:sldId id="987" r:id="rId216"/>
    <p:sldId id="988" r:id="rId217"/>
    <p:sldId id="279" r:id="rId218"/>
    <p:sldId id="909" r:id="rId219"/>
    <p:sldId id="459" r:id="rId220"/>
    <p:sldId id="488" r:id="rId221"/>
    <p:sldId id="545" r:id="rId222"/>
    <p:sldId id="490" r:id="rId223"/>
    <p:sldId id="499" r:id="rId224"/>
    <p:sldId id="502" r:id="rId225"/>
    <p:sldId id="503" r:id="rId226"/>
    <p:sldId id="504" r:id="rId227"/>
    <p:sldId id="515" r:id="rId228"/>
    <p:sldId id="544" r:id="rId229"/>
    <p:sldId id="508" r:id="rId230"/>
    <p:sldId id="541" r:id="rId231"/>
    <p:sldId id="539" r:id="rId232"/>
    <p:sldId id="928" r:id="rId233"/>
    <p:sldId id="836" r:id="rId234"/>
    <p:sldId id="837" r:id="rId235"/>
    <p:sldId id="838" r:id="rId236"/>
    <p:sldId id="839" r:id="rId237"/>
    <p:sldId id="840" r:id="rId238"/>
    <p:sldId id="841" r:id="rId239"/>
    <p:sldId id="842" r:id="rId240"/>
    <p:sldId id="843" r:id="rId241"/>
    <p:sldId id="844" r:id="rId242"/>
    <p:sldId id="845" r:id="rId243"/>
    <p:sldId id="846" r:id="rId244"/>
    <p:sldId id="847" r:id="rId245"/>
    <p:sldId id="848" r:id="rId246"/>
    <p:sldId id="849" r:id="rId247"/>
    <p:sldId id="850" r:id="rId248"/>
    <p:sldId id="851" r:id="rId249"/>
    <p:sldId id="852" r:id="rId250"/>
    <p:sldId id="910" r:id="rId251"/>
    <p:sldId id="912" r:id="rId252"/>
    <p:sldId id="911" r:id="rId2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24119383-A0CB-44DA-981B-1A26C787FD10}">
          <p14:sldIdLst>
            <p14:sldId id="970"/>
            <p14:sldId id="925"/>
            <p14:sldId id="896"/>
            <p14:sldId id="926"/>
            <p14:sldId id="989"/>
            <p14:sldId id="990"/>
            <p14:sldId id="991"/>
            <p14:sldId id="365"/>
            <p14:sldId id="3945"/>
            <p14:sldId id="3946"/>
            <p14:sldId id="302"/>
            <p14:sldId id="3943"/>
            <p14:sldId id="303"/>
            <p14:sldId id="347"/>
            <p14:sldId id="439"/>
            <p14:sldId id="342"/>
            <p14:sldId id="3947"/>
            <p14:sldId id="900"/>
          </p14:sldIdLst>
        </p14:section>
        <p14:section name="Mr Michael Tugyetwena" id="{26F7EE92-9FC7-4EA8-8709-F94548EDD46F}">
          <p14:sldIdLst>
            <p14:sldId id="924"/>
            <p14:sldId id="957"/>
            <p14:sldId id="958"/>
            <p14:sldId id="959"/>
            <p14:sldId id="960"/>
            <p14:sldId id="961"/>
            <p14:sldId id="962"/>
            <p14:sldId id="963"/>
            <p14:sldId id="964"/>
            <p14:sldId id="965"/>
            <p14:sldId id="966"/>
            <p14:sldId id="967"/>
            <p14:sldId id="968"/>
            <p14:sldId id="969"/>
          </p14:sldIdLst>
        </p14:section>
        <p14:section name="Joseph" id="{7CE08D77-262C-4092-B175-41377B8F299C}">
          <p14:sldIdLst>
            <p14:sldId id="923"/>
            <p14:sldId id="947"/>
            <p14:sldId id="948"/>
            <p14:sldId id="949"/>
            <p14:sldId id="950"/>
            <p14:sldId id="951"/>
            <p14:sldId id="952"/>
            <p14:sldId id="953"/>
            <p14:sldId id="954"/>
            <p14:sldId id="955"/>
            <p14:sldId id="956"/>
          </p14:sldIdLst>
        </p14:section>
        <p14:section name="Goretti" id="{F184B86F-ACA1-4497-B76E-9761AF4746CE}">
          <p14:sldIdLst>
            <p14:sldId id="927"/>
            <p14:sldId id="256"/>
            <p14:sldId id="3948"/>
            <p14:sldId id="3949"/>
            <p14:sldId id="3950"/>
            <p14:sldId id="3951"/>
            <p14:sldId id="3952"/>
            <p14:sldId id="284"/>
            <p14:sldId id="3953"/>
            <p14:sldId id="286"/>
            <p14:sldId id="3954"/>
            <p14:sldId id="3955"/>
            <p14:sldId id="289"/>
            <p14:sldId id="290"/>
            <p14:sldId id="291"/>
            <p14:sldId id="292"/>
            <p14:sldId id="293"/>
            <p14:sldId id="294"/>
            <p14:sldId id="295"/>
            <p14:sldId id="296"/>
            <p14:sldId id="297"/>
            <p14:sldId id="298"/>
            <p14:sldId id="299"/>
            <p14:sldId id="908"/>
            <p14:sldId id="3956"/>
          </p14:sldIdLst>
        </p14:section>
        <p14:section name="Tumusiime" id="{B7C1959B-3D13-412A-AEEC-300BDB425270}">
          <p14:sldIdLst>
            <p14:sldId id="921"/>
            <p14:sldId id="690"/>
            <p14:sldId id="753"/>
            <p14:sldId id="698"/>
            <p14:sldId id="740"/>
            <p14:sldId id="741"/>
            <p14:sldId id="699"/>
            <p14:sldId id="742"/>
            <p14:sldId id="754"/>
            <p14:sldId id="756"/>
            <p14:sldId id="757"/>
            <p14:sldId id="750"/>
            <p14:sldId id="749"/>
            <p14:sldId id="751"/>
            <p14:sldId id="752"/>
            <p14:sldId id="736"/>
          </p14:sldIdLst>
        </p14:section>
        <p14:section name="WOUGNET" id="{477AFCCA-4B08-4196-8D23-F3FD4AB6C650}">
          <p14:sldIdLst>
            <p14:sldId id="920"/>
            <p14:sldId id="758"/>
            <p14:sldId id="759"/>
            <p14:sldId id="760"/>
            <p14:sldId id="761"/>
            <p14:sldId id="762"/>
            <p14:sldId id="763"/>
            <p14:sldId id="764"/>
            <p14:sldId id="765"/>
            <p14:sldId id="766"/>
            <p14:sldId id="767"/>
            <p14:sldId id="768"/>
            <p14:sldId id="769"/>
            <p14:sldId id="770"/>
            <p14:sldId id="771"/>
            <p14:sldId id="270"/>
            <p14:sldId id="772"/>
            <p14:sldId id="773"/>
            <p14:sldId id="774"/>
          </p14:sldIdLst>
        </p14:section>
        <p14:section name="Feven" id="{7A2FA46F-F321-40DA-918C-9D7F128DB818}">
          <p14:sldIdLst>
            <p14:sldId id="914"/>
            <p14:sldId id="3971"/>
            <p14:sldId id="257"/>
            <p14:sldId id="258"/>
            <p14:sldId id="261"/>
            <p14:sldId id="259"/>
            <p14:sldId id="263"/>
            <p14:sldId id="264"/>
            <p14:sldId id="265"/>
            <p14:sldId id="3972"/>
            <p14:sldId id="3973"/>
            <p14:sldId id="3974"/>
            <p14:sldId id="3975"/>
            <p14:sldId id="3976"/>
            <p14:sldId id="273"/>
            <p14:sldId id="275"/>
            <p14:sldId id="277"/>
            <p14:sldId id="3977"/>
            <p14:sldId id="282"/>
            <p14:sldId id="3978"/>
            <p14:sldId id="3979"/>
            <p14:sldId id="3980"/>
            <p14:sldId id="3981"/>
            <p14:sldId id="301"/>
            <p14:sldId id="3982"/>
            <p14:sldId id="288"/>
          </p14:sldIdLst>
        </p14:section>
        <p14:section name="Break and Transition" id="{57CFE80F-7D33-4B00-BAC9-B78BA6CE5F0E}">
          <p14:sldIdLst>
            <p14:sldId id="907"/>
            <p14:sldId id="919"/>
          </p14:sldIdLst>
        </p14:section>
        <p14:section name="Ogara Collin" id="{2417CCB2-8179-4A54-94E4-641D974EA467}">
          <p14:sldIdLst>
            <p14:sldId id="917"/>
            <p14:sldId id="305"/>
            <p14:sldId id="306"/>
            <p14:sldId id="307"/>
            <p14:sldId id="308"/>
            <p14:sldId id="309"/>
            <p14:sldId id="310"/>
            <p14:sldId id="311"/>
            <p14:sldId id="312"/>
            <p14:sldId id="313"/>
            <p14:sldId id="314"/>
          </p14:sldIdLst>
        </p14:section>
        <p14:section name="Dr Tatu" id="{D8FA678F-2155-4E14-BD4A-8B57023C0C19}">
          <p14:sldIdLst>
            <p14:sldId id="946"/>
            <p14:sldId id="272"/>
            <p14:sldId id="271"/>
            <p14:sldId id="281"/>
            <p14:sldId id="3957"/>
            <p14:sldId id="3958"/>
            <p14:sldId id="3959"/>
            <p14:sldId id="3960"/>
            <p14:sldId id="319"/>
            <p14:sldId id="3961"/>
            <p14:sldId id="3962"/>
            <p14:sldId id="3963"/>
            <p14:sldId id="283"/>
            <p14:sldId id="3964"/>
            <p14:sldId id="3965"/>
            <p14:sldId id="304"/>
            <p14:sldId id="3966"/>
            <p14:sldId id="278"/>
            <p14:sldId id="3967"/>
            <p14:sldId id="3968"/>
            <p14:sldId id="3969"/>
            <p14:sldId id="315"/>
            <p14:sldId id="3970"/>
            <p14:sldId id="317"/>
            <p14:sldId id="269"/>
            <p14:sldId id="318"/>
            <p14:sldId id="322"/>
            <p14:sldId id="916"/>
          </p14:sldIdLst>
        </p14:section>
        <p14:section name="Kalumanga" id="{2DBA4C9F-7034-4A19-90BC-230E8CD13FA2}">
          <p14:sldIdLst>
            <p14:sldId id="913"/>
            <p14:sldId id="971"/>
            <p14:sldId id="972"/>
            <p14:sldId id="973"/>
            <p14:sldId id="974"/>
            <p14:sldId id="975"/>
            <p14:sldId id="976"/>
            <p14:sldId id="977"/>
            <p14:sldId id="978"/>
            <p14:sldId id="979"/>
            <p14:sldId id="980"/>
            <p14:sldId id="981"/>
            <p14:sldId id="982"/>
            <p14:sldId id="983"/>
            <p14:sldId id="984"/>
            <p14:sldId id="985"/>
            <p14:sldId id="986"/>
            <p14:sldId id="280"/>
            <p14:sldId id="987"/>
            <p14:sldId id="988"/>
            <p14:sldId id="279"/>
          </p14:sldIdLst>
        </p14:section>
        <p14:section name="Edna Harrieth" id="{1DE8DF61-11E7-4D1A-B0B5-A7921C4D31F5}">
          <p14:sldIdLst>
            <p14:sldId id="909"/>
            <p14:sldId id="459"/>
            <p14:sldId id="488"/>
            <p14:sldId id="545"/>
            <p14:sldId id="490"/>
            <p14:sldId id="499"/>
            <p14:sldId id="502"/>
            <p14:sldId id="503"/>
            <p14:sldId id="504"/>
            <p14:sldId id="515"/>
            <p14:sldId id="544"/>
            <p14:sldId id="508"/>
            <p14:sldId id="541"/>
            <p14:sldId id="539"/>
          </p14:sldIdLst>
        </p14:section>
        <p14:section name="Edton" id="{FE33BC8E-94BB-4376-A437-396A2493E074}">
          <p14:sldIdLst>
            <p14:sldId id="928"/>
            <p14:sldId id="836"/>
            <p14:sldId id="837"/>
            <p14:sldId id="838"/>
            <p14:sldId id="839"/>
            <p14:sldId id="840"/>
            <p14:sldId id="841"/>
            <p14:sldId id="842"/>
            <p14:sldId id="843"/>
            <p14:sldId id="844"/>
            <p14:sldId id="845"/>
            <p14:sldId id="846"/>
            <p14:sldId id="847"/>
            <p14:sldId id="848"/>
            <p14:sldId id="849"/>
            <p14:sldId id="850"/>
            <p14:sldId id="851"/>
            <p14:sldId id="852"/>
          </p14:sldIdLst>
        </p14:section>
        <p14:section name="Transition and Closing" id="{A8359867-3620-457C-A37A-4FD84780BDF6}">
          <p14:sldIdLst>
            <p14:sldId id="910"/>
            <p14:sldId id="912"/>
            <p14:sldId id="91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Hunter" initials="DH" lastIdx="7" clrIdx="0">
    <p:extLst>
      <p:ext uri="{19B8F6BF-5375-455C-9EA6-DF929625EA0E}">
        <p15:presenceInfo xmlns:p15="http://schemas.microsoft.com/office/powerpoint/2012/main" userId="S-1-5-21-503695880-695175589-3595387526-1108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1"/>
    <p:restoredTop sz="86951"/>
  </p:normalViewPr>
  <p:slideViewPr>
    <p:cSldViewPr snapToGrid="0" snapToObjects="1">
      <p:cViewPr varScale="1">
        <p:scale>
          <a:sx n="74" d="100"/>
          <a:sy n="74" d="100"/>
        </p:scale>
        <p:origin x="845" y="77"/>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226" Type="http://schemas.openxmlformats.org/officeDocument/2006/relationships/slide" Target="slides/slide199.xml"/><Relationship Id="rId247" Type="http://schemas.openxmlformats.org/officeDocument/2006/relationships/slide" Target="slides/slide220.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16" Type="http://schemas.openxmlformats.org/officeDocument/2006/relationships/slide" Target="slides/slide189.xml"/><Relationship Id="rId237" Type="http://schemas.openxmlformats.org/officeDocument/2006/relationships/slide" Target="slides/slide210.xml"/><Relationship Id="rId258"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227" Type="http://schemas.openxmlformats.org/officeDocument/2006/relationships/slide" Target="slides/slide200.xml"/><Relationship Id="rId248" Type="http://schemas.openxmlformats.org/officeDocument/2006/relationships/slide" Target="slides/slide221.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217" Type="http://schemas.openxmlformats.org/officeDocument/2006/relationships/slide" Target="slides/slide190.xml"/><Relationship Id="rId6" Type="http://schemas.openxmlformats.org/officeDocument/2006/relationships/slideMaster" Target="slideMasters/slideMaster6.xml"/><Relationship Id="rId238" Type="http://schemas.openxmlformats.org/officeDocument/2006/relationships/slide" Target="slides/slide211.xml"/><Relationship Id="rId259"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228" Type="http://schemas.openxmlformats.org/officeDocument/2006/relationships/slide" Target="slides/slide201.xml"/><Relationship Id="rId249" Type="http://schemas.openxmlformats.org/officeDocument/2006/relationships/slide" Target="slides/slide222.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18" Type="http://schemas.openxmlformats.org/officeDocument/2006/relationships/slide" Target="slides/slide191.xml"/><Relationship Id="rId239" Type="http://schemas.openxmlformats.org/officeDocument/2006/relationships/slide" Target="slides/slide212.xml"/><Relationship Id="rId250" Type="http://schemas.openxmlformats.org/officeDocument/2006/relationships/slide" Target="slides/slide223.xml"/><Relationship Id="rId24" Type="http://schemas.openxmlformats.org/officeDocument/2006/relationships/slideMaster" Target="slideMasters/slideMaster24.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229" Type="http://schemas.openxmlformats.org/officeDocument/2006/relationships/slide" Target="slides/slide202.xml"/><Relationship Id="rId240"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8" Type="http://schemas.openxmlformats.org/officeDocument/2006/relationships/slideMaster" Target="slideMasters/slideMaster8.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219" Type="http://schemas.openxmlformats.org/officeDocument/2006/relationships/slide" Target="slides/slide192.xml"/><Relationship Id="rId230" Type="http://schemas.openxmlformats.org/officeDocument/2006/relationships/slide" Target="slides/slide203.xml"/><Relationship Id="rId251" Type="http://schemas.openxmlformats.org/officeDocument/2006/relationships/slide" Target="slides/slide224.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95" Type="http://schemas.openxmlformats.org/officeDocument/2006/relationships/slide" Target="slides/slide168.xml"/><Relationship Id="rId209" Type="http://schemas.openxmlformats.org/officeDocument/2006/relationships/slide" Target="slides/slide182.xml"/><Relationship Id="rId220" Type="http://schemas.openxmlformats.org/officeDocument/2006/relationships/slide" Target="slides/slide193.xml"/><Relationship Id="rId241" Type="http://schemas.openxmlformats.org/officeDocument/2006/relationships/slide" Target="slides/slide214.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78" Type="http://schemas.openxmlformats.org/officeDocument/2006/relationships/slide" Target="slides/slide51.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64" Type="http://schemas.openxmlformats.org/officeDocument/2006/relationships/slide" Target="slides/slide137.xml"/><Relationship Id="rId185" Type="http://schemas.openxmlformats.org/officeDocument/2006/relationships/slide" Target="slides/slide158.xml"/><Relationship Id="rId9" Type="http://schemas.openxmlformats.org/officeDocument/2006/relationships/slideMaster" Target="slideMasters/slideMaster9.xml"/><Relationship Id="rId210" Type="http://schemas.openxmlformats.org/officeDocument/2006/relationships/slide" Target="slides/slide183.xml"/><Relationship Id="rId26" Type="http://schemas.openxmlformats.org/officeDocument/2006/relationships/slideMaster" Target="slideMasters/slideMaster26.xml"/><Relationship Id="rId231" Type="http://schemas.openxmlformats.org/officeDocument/2006/relationships/slide" Target="slides/slide204.xml"/><Relationship Id="rId252" Type="http://schemas.openxmlformats.org/officeDocument/2006/relationships/slide" Target="slides/slide225.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221" Type="http://schemas.openxmlformats.org/officeDocument/2006/relationships/slide" Target="slides/slide194.xml"/><Relationship Id="rId242" Type="http://schemas.openxmlformats.org/officeDocument/2006/relationships/slide" Target="slides/slide215.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32" Type="http://schemas.openxmlformats.org/officeDocument/2006/relationships/slide" Target="slides/slide205.xml"/><Relationship Id="rId253" Type="http://schemas.openxmlformats.org/officeDocument/2006/relationships/slide" Target="slides/slide226.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slide" Target="slides/slide195.xml"/><Relationship Id="rId243"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slide" Target="slides/slide185.xml"/><Relationship Id="rId233" Type="http://schemas.openxmlformats.org/officeDocument/2006/relationships/slide" Target="slides/slide206.xml"/><Relationship Id="rId254" Type="http://schemas.openxmlformats.org/officeDocument/2006/relationships/notesMaster" Target="notesMasters/notesMaster1.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223" Type="http://schemas.openxmlformats.org/officeDocument/2006/relationships/slide" Target="slides/slide196.xml"/><Relationship Id="rId244" Type="http://schemas.openxmlformats.org/officeDocument/2006/relationships/slide" Target="slides/slide217.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34"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xml"/><Relationship Id="rId255" Type="http://schemas.openxmlformats.org/officeDocument/2006/relationships/commentAuthors" Target="commentAuthors.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 Id="rId19" Type="http://schemas.openxmlformats.org/officeDocument/2006/relationships/slideMaster" Target="slideMasters/slideMaster19.xml"/><Relationship Id="rId224" Type="http://schemas.openxmlformats.org/officeDocument/2006/relationships/slide" Target="slides/slide197.xml"/><Relationship Id="rId245" Type="http://schemas.openxmlformats.org/officeDocument/2006/relationships/slide" Target="slides/slide218.xml"/><Relationship Id="rId30" Type="http://schemas.openxmlformats.org/officeDocument/2006/relationships/slide" Target="slides/slide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189" Type="http://schemas.openxmlformats.org/officeDocument/2006/relationships/slide" Target="slides/slide162.xml"/><Relationship Id="rId3" Type="http://schemas.openxmlformats.org/officeDocument/2006/relationships/slideMaster" Target="slideMasters/slideMaster3.xml"/><Relationship Id="rId214" Type="http://schemas.openxmlformats.org/officeDocument/2006/relationships/slide" Target="slides/slide187.xml"/><Relationship Id="rId235" Type="http://schemas.openxmlformats.org/officeDocument/2006/relationships/slide" Target="slides/slide208.xml"/><Relationship Id="rId256" Type="http://schemas.openxmlformats.org/officeDocument/2006/relationships/presProps" Target="presProps.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179" Type="http://schemas.openxmlformats.org/officeDocument/2006/relationships/slide" Target="slides/slide152.xml"/><Relationship Id="rId190" Type="http://schemas.openxmlformats.org/officeDocument/2006/relationships/slide" Target="slides/slide163.xml"/><Relationship Id="rId204" Type="http://schemas.openxmlformats.org/officeDocument/2006/relationships/slide" Target="slides/slide177.xml"/><Relationship Id="rId225" Type="http://schemas.openxmlformats.org/officeDocument/2006/relationships/slide" Target="slides/slide198.xml"/><Relationship Id="rId246" Type="http://schemas.openxmlformats.org/officeDocument/2006/relationships/slide" Target="slides/slide219.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94" Type="http://schemas.openxmlformats.org/officeDocument/2006/relationships/slide" Target="slides/slide67.xml"/><Relationship Id="rId148" Type="http://schemas.openxmlformats.org/officeDocument/2006/relationships/slide" Target="slides/slide121.xml"/><Relationship Id="rId169" Type="http://schemas.openxmlformats.org/officeDocument/2006/relationships/slide" Target="slides/slide142.xml"/><Relationship Id="rId4" Type="http://schemas.openxmlformats.org/officeDocument/2006/relationships/slideMaster" Target="slideMasters/slideMaster4.xml"/><Relationship Id="rId180" Type="http://schemas.openxmlformats.org/officeDocument/2006/relationships/slide" Target="slides/slide153.xml"/><Relationship Id="rId215" Type="http://schemas.openxmlformats.org/officeDocument/2006/relationships/slide" Target="slides/slide188.xml"/><Relationship Id="rId236" Type="http://schemas.openxmlformats.org/officeDocument/2006/relationships/slide" Target="slides/slide209.xml"/><Relationship Id="rId25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12T22:16:49.564" idx="1">
    <p:pos x="10" y="10"/>
    <p:text>This needs a presenter name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6-12T22:32:22.951" idx="7">
    <p:pos x="10" y="10"/>
    <p:text>This is a lot of names! Do you all know who is actually giving the presentation? Maybe can put their name in?</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6-12T15:25:49.512" idx="5">
    <p:pos x="3586" y="2160"/>
    <p:text>Natalie- add a slide at the end of each day that has a link or the contact for joining the EALC.</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528D5B-B53A-4AB0-A2F1-9C565A704F47}" type="doc">
      <dgm:prSet loTypeId="urn:microsoft.com/office/officeart/2005/8/layout/default" loCatId="list" qsTypeId="urn:microsoft.com/office/officeart/2005/8/quickstyle/simple1" qsCatId="simple" csTypeId="urn:microsoft.com/office/officeart/2005/8/colors/colorful1" csCatId="colorful" phldr="1"/>
      <dgm:spPr/>
    </dgm:pt>
    <dgm:pt modelId="{7CCD83C6-ACA1-4252-89E6-10A1D8FEE9F1}">
      <dgm:prSet phldrT="[Text]"/>
      <dgm:spPr/>
      <dgm:t>
        <a:bodyPr/>
        <a:lstStyle/>
        <a:p>
          <a:r>
            <a:rPr lang="en-US" dirty="0">
              <a:solidFill>
                <a:srgbClr val="FFFEFF"/>
              </a:solidFill>
            </a:rPr>
            <a:t>Support for corporal punishment</a:t>
          </a:r>
        </a:p>
      </dgm:t>
    </dgm:pt>
    <dgm:pt modelId="{654E5828-4002-4F4D-84B2-B5380B0B6870}" type="parTrans" cxnId="{8213CC4F-AD84-47F5-BB68-742674BAF67B}">
      <dgm:prSet/>
      <dgm:spPr/>
      <dgm:t>
        <a:bodyPr/>
        <a:lstStyle/>
        <a:p>
          <a:endParaRPr lang="en-US"/>
        </a:p>
      </dgm:t>
    </dgm:pt>
    <dgm:pt modelId="{C26065B7-69B7-4612-8948-0E88D484C305}" type="sibTrans" cxnId="{8213CC4F-AD84-47F5-BB68-742674BAF67B}">
      <dgm:prSet/>
      <dgm:spPr/>
      <dgm:t>
        <a:bodyPr/>
        <a:lstStyle/>
        <a:p>
          <a:endParaRPr lang="en-US"/>
        </a:p>
      </dgm:t>
    </dgm:pt>
    <dgm:pt modelId="{9B9CB76F-CC33-4EE7-9AEE-CA9C41AE4BE9}">
      <dgm:prSet phldrT="[Text]"/>
      <dgm:spPr/>
      <dgm:t>
        <a:bodyPr/>
        <a:lstStyle/>
        <a:p>
          <a:r>
            <a:rPr lang="en-US" dirty="0">
              <a:solidFill>
                <a:srgbClr val="FFFEFF"/>
              </a:solidFill>
            </a:rPr>
            <a:t>Justification of sexual harassment and victim blaming</a:t>
          </a:r>
        </a:p>
      </dgm:t>
    </dgm:pt>
    <dgm:pt modelId="{17DC4C3C-4468-4F47-A2C5-6F22491916A7}" type="parTrans" cxnId="{4847163F-5001-4117-90A3-8BF01B628539}">
      <dgm:prSet/>
      <dgm:spPr/>
      <dgm:t>
        <a:bodyPr/>
        <a:lstStyle/>
        <a:p>
          <a:endParaRPr lang="en-US"/>
        </a:p>
      </dgm:t>
    </dgm:pt>
    <dgm:pt modelId="{2E14D876-F278-4660-ABBB-42AC43003451}" type="sibTrans" cxnId="{4847163F-5001-4117-90A3-8BF01B628539}">
      <dgm:prSet/>
      <dgm:spPr/>
      <dgm:t>
        <a:bodyPr/>
        <a:lstStyle/>
        <a:p>
          <a:endParaRPr lang="en-US"/>
        </a:p>
      </dgm:t>
    </dgm:pt>
    <dgm:pt modelId="{83D3A8D0-BD99-476F-B441-A334DC737355}">
      <dgm:prSet/>
      <dgm:spPr/>
      <dgm:t>
        <a:bodyPr/>
        <a:lstStyle/>
        <a:p>
          <a:r>
            <a:rPr lang="en-US" dirty="0">
              <a:solidFill>
                <a:srgbClr val="FFFEFF"/>
              </a:solidFill>
            </a:rPr>
            <a:t>Justification of gender inequities and unequal treatment of genders in the classroom</a:t>
          </a:r>
        </a:p>
      </dgm:t>
    </dgm:pt>
    <dgm:pt modelId="{956E0BDA-0288-4632-B073-1623A8EF17C5}" type="parTrans" cxnId="{C956377F-ABB3-42BD-8BC6-B990DF7A490E}">
      <dgm:prSet/>
      <dgm:spPr/>
      <dgm:t>
        <a:bodyPr/>
        <a:lstStyle/>
        <a:p>
          <a:endParaRPr lang="en-US"/>
        </a:p>
      </dgm:t>
    </dgm:pt>
    <dgm:pt modelId="{643155AC-7FB8-4808-B042-2B486CAC4162}" type="sibTrans" cxnId="{C956377F-ABB3-42BD-8BC6-B990DF7A490E}">
      <dgm:prSet/>
      <dgm:spPr/>
      <dgm:t>
        <a:bodyPr/>
        <a:lstStyle/>
        <a:p>
          <a:endParaRPr lang="en-US"/>
        </a:p>
      </dgm:t>
    </dgm:pt>
    <dgm:pt modelId="{6FBA93B9-ED0D-463E-9D32-973EF680D7F4}" type="pres">
      <dgm:prSet presAssocID="{6E528D5B-B53A-4AB0-A2F1-9C565A704F47}" presName="diagram" presStyleCnt="0">
        <dgm:presLayoutVars>
          <dgm:dir/>
          <dgm:resizeHandles val="exact"/>
        </dgm:presLayoutVars>
      </dgm:prSet>
      <dgm:spPr/>
    </dgm:pt>
    <dgm:pt modelId="{D3FD0E48-6978-4206-AAAD-D15E08CF6F2D}" type="pres">
      <dgm:prSet presAssocID="{7CCD83C6-ACA1-4252-89E6-10A1D8FEE9F1}" presName="node" presStyleLbl="node1" presStyleIdx="0" presStyleCnt="3" custLinFactNeighborX="-14374" custLinFactNeighborY="1660">
        <dgm:presLayoutVars>
          <dgm:bulletEnabled val="1"/>
        </dgm:presLayoutVars>
      </dgm:prSet>
      <dgm:spPr/>
    </dgm:pt>
    <dgm:pt modelId="{57A9DE55-849E-4330-9351-496EFE5DDAAC}" type="pres">
      <dgm:prSet presAssocID="{C26065B7-69B7-4612-8948-0E88D484C305}" presName="sibTrans" presStyleCnt="0"/>
      <dgm:spPr/>
    </dgm:pt>
    <dgm:pt modelId="{D64571DD-0538-4520-9C9B-0CFFAADA2917}" type="pres">
      <dgm:prSet presAssocID="{9B9CB76F-CC33-4EE7-9AEE-CA9C41AE4BE9}" presName="node" presStyleLbl="node1" presStyleIdx="1" presStyleCnt="3">
        <dgm:presLayoutVars>
          <dgm:bulletEnabled val="1"/>
        </dgm:presLayoutVars>
      </dgm:prSet>
      <dgm:spPr/>
    </dgm:pt>
    <dgm:pt modelId="{C0F69C45-403F-49D1-A871-D8BFAF48A6B0}" type="pres">
      <dgm:prSet presAssocID="{2E14D876-F278-4660-ABBB-42AC43003451}" presName="sibTrans" presStyleCnt="0"/>
      <dgm:spPr/>
    </dgm:pt>
    <dgm:pt modelId="{0A90216B-9B68-4FCC-B10F-4BF1107F77EE}" type="pres">
      <dgm:prSet presAssocID="{83D3A8D0-BD99-476F-B441-A334DC737355}" presName="node" presStyleLbl="node1" presStyleIdx="2" presStyleCnt="3" custLinFactNeighborX="18125" custLinFactNeighborY="-59">
        <dgm:presLayoutVars>
          <dgm:bulletEnabled val="1"/>
        </dgm:presLayoutVars>
      </dgm:prSet>
      <dgm:spPr/>
    </dgm:pt>
  </dgm:ptLst>
  <dgm:cxnLst>
    <dgm:cxn modelId="{61AD1826-4A60-44C1-BBDC-D6B9E8BB7AAF}" type="presOf" srcId="{83D3A8D0-BD99-476F-B441-A334DC737355}" destId="{0A90216B-9B68-4FCC-B10F-4BF1107F77EE}" srcOrd="0" destOrd="0" presId="urn:microsoft.com/office/officeart/2005/8/layout/default"/>
    <dgm:cxn modelId="{FF95AD31-4D82-4C8E-BBC7-6F1332758E41}" type="presOf" srcId="{6E528D5B-B53A-4AB0-A2F1-9C565A704F47}" destId="{6FBA93B9-ED0D-463E-9D32-973EF680D7F4}" srcOrd="0" destOrd="0" presId="urn:microsoft.com/office/officeart/2005/8/layout/default"/>
    <dgm:cxn modelId="{4847163F-5001-4117-90A3-8BF01B628539}" srcId="{6E528D5B-B53A-4AB0-A2F1-9C565A704F47}" destId="{9B9CB76F-CC33-4EE7-9AEE-CA9C41AE4BE9}" srcOrd="1" destOrd="0" parTransId="{17DC4C3C-4468-4F47-A2C5-6F22491916A7}" sibTransId="{2E14D876-F278-4660-ABBB-42AC43003451}"/>
    <dgm:cxn modelId="{AE8CA861-30D2-4B93-A149-BC1C8B13C0A5}" type="presOf" srcId="{9B9CB76F-CC33-4EE7-9AEE-CA9C41AE4BE9}" destId="{D64571DD-0538-4520-9C9B-0CFFAADA2917}" srcOrd="0" destOrd="0" presId="urn:microsoft.com/office/officeart/2005/8/layout/default"/>
    <dgm:cxn modelId="{8213CC4F-AD84-47F5-BB68-742674BAF67B}" srcId="{6E528D5B-B53A-4AB0-A2F1-9C565A704F47}" destId="{7CCD83C6-ACA1-4252-89E6-10A1D8FEE9F1}" srcOrd="0" destOrd="0" parTransId="{654E5828-4002-4F4D-84B2-B5380B0B6870}" sibTransId="{C26065B7-69B7-4612-8948-0E88D484C305}"/>
    <dgm:cxn modelId="{C956377F-ABB3-42BD-8BC6-B990DF7A490E}" srcId="{6E528D5B-B53A-4AB0-A2F1-9C565A704F47}" destId="{83D3A8D0-BD99-476F-B441-A334DC737355}" srcOrd="2" destOrd="0" parTransId="{956E0BDA-0288-4632-B073-1623A8EF17C5}" sibTransId="{643155AC-7FB8-4808-B042-2B486CAC4162}"/>
    <dgm:cxn modelId="{86A3E9E9-9077-400A-BD3F-EA48CA14C592}" type="presOf" srcId="{7CCD83C6-ACA1-4252-89E6-10A1D8FEE9F1}" destId="{D3FD0E48-6978-4206-AAAD-D15E08CF6F2D}" srcOrd="0" destOrd="0" presId="urn:microsoft.com/office/officeart/2005/8/layout/default"/>
    <dgm:cxn modelId="{7D087118-7B37-4A6A-B121-8DCF88FCA306}" type="presParOf" srcId="{6FBA93B9-ED0D-463E-9D32-973EF680D7F4}" destId="{D3FD0E48-6978-4206-AAAD-D15E08CF6F2D}" srcOrd="0" destOrd="0" presId="urn:microsoft.com/office/officeart/2005/8/layout/default"/>
    <dgm:cxn modelId="{60F86D6F-FDD5-4295-B73B-59079C79FDB9}" type="presParOf" srcId="{6FBA93B9-ED0D-463E-9D32-973EF680D7F4}" destId="{57A9DE55-849E-4330-9351-496EFE5DDAAC}" srcOrd="1" destOrd="0" presId="urn:microsoft.com/office/officeart/2005/8/layout/default"/>
    <dgm:cxn modelId="{5F8DB358-714A-462E-B621-0B2164451CCA}" type="presParOf" srcId="{6FBA93B9-ED0D-463E-9D32-973EF680D7F4}" destId="{D64571DD-0538-4520-9C9B-0CFFAADA2917}" srcOrd="2" destOrd="0" presId="urn:microsoft.com/office/officeart/2005/8/layout/default"/>
    <dgm:cxn modelId="{A6D73258-CAAA-4000-A744-0F9B3F235272}" type="presParOf" srcId="{6FBA93B9-ED0D-463E-9D32-973EF680D7F4}" destId="{C0F69C45-403F-49D1-A871-D8BFAF48A6B0}" srcOrd="3" destOrd="0" presId="urn:microsoft.com/office/officeart/2005/8/layout/default"/>
    <dgm:cxn modelId="{22A80355-D014-4574-BE6F-AE0E3E0968FA}" type="presParOf" srcId="{6FBA93B9-ED0D-463E-9D32-973EF680D7F4}" destId="{0A90216B-9B68-4FCC-B10F-4BF1107F77EE}" srcOrd="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D0E48-6978-4206-AAAD-D15E08CF6F2D}">
      <dsp:nvSpPr>
        <dsp:cNvPr id="0" name=""/>
        <dsp:cNvSpPr/>
      </dsp:nvSpPr>
      <dsp:spPr>
        <a:xfrm>
          <a:off x="2006003" y="1675"/>
          <a:ext cx="2345531" cy="14073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EFF"/>
              </a:solidFill>
            </a:rPr>
            <a:t>Support for corporal punishment</a:t>
          </a:r>
        </a:p>
      </dsp:txBody>
      <dsp:txXfrm>
        <a:off x="2006003" y="1675"/>
        <a:ext cx="2345531" cy="1407318"/>
      </dsp:txXfrm>
    </dsp:sp>
    <dsp:sp modelId="{D64571DD-0538-4520-9C9B-0CFFAADA2917}">
      <dsp:nvSpPr>
        <dsp:cNvPr id="0" name=""/>
        <dsp:cNvSpPr/>
      </dsp:nvSpPr>
      <dsp:spPr>
        <a:xfrm>
          <a:off x="4923234" y="837"/>
          <a:ext cx="2345531" cy="14073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EFF"/>
              </a:solidFill>
            </a:rPr>
            <a:t>Justification of sexual harassment and victim blaming</a:t>
          </a:r>
        </a:p>
      </dsp:txBody>
      <dsp:txXfrm>
        <a:off x="4923234" y="837"/>
        <a:ext cx="2345531" cy="1407318"/>
      </dsp:txXfrm>
    </dsp:sp>
    <dsp:sp modelId="{0A90216B-9B68-4FCC-B10F-4BF1107F77EE}">
      <dsp:nvSpPr>
        <dsp:cNvPr id="0" name=""/>
        <dsp:cNvSpPr/>
      </dsp:nvSpPr>
      <dsp:spPr>
        <a:xfrm>
          <a:off x="7928446" y="7"/>
          <a:ext cx="2345531" cy="14073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EFF"/>
              </a:solidFill>
            </a:rPr>
            <a:t>Justification of gender inequities and unequal treatment of genders in the classroom</a:t>
          </a:r>
        </a:p>
      </dsp:txBody>
      <dsp:txXfrm>
        <a:off x="7928446" y="7"/>
        <a:ext cx="2345531" cy="14073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02E63-3C8C-5140-A2C0-F50A120418C0}"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5F92A-375E-2B49-AB3A-A89506CDFB28}" type="slidenum">
              <a:rPr lang="en-US" smtClean="0"/>
              <a:t>‹#›</a:t>
            </a:fld>
            <a:endParaRPr lang="en-US"/>
          </a:p>
        </p:txBody>
      </p:sp>
    </p:spTree>
    <p:extLst>
      <p:ext uri="{BB962C8B-B14F-4D97-AF65-F5344CB8AC3E}">
        <p14:creationId xmlns:p14="http://schemas.microsoft.com/office/powerpoint/2010/main" val="105596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7DEBF-6ADB-804B-B37D-CD1E10B091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96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50da00017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50da00017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0da00017c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0da00017c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0da00017c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0da00017c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54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0da00017c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0da00017c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1401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SLIDES_API199286217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SLIDES_API199286217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Mirroring Societal Structures: </a:t>
            </a:r>
            <a:r>
              <a:rPr lang="en-GB" sz="1100" b="0" i="0" u="none" strike="noStrike" cap="none" dirty="0">
                <a:solidFill>
                  <a:schemeClr val="tx1"/>
                </a:solidFill>
                <a:latin typeface="Arial"/>
                <a:ea typeface="Arial"/>
                <a:cs typeface="Arial"/>
                <a:sym typeface="Arial"/>
              </a:rPr>
              <a:t>Digital spaces replicate offline social norms and structures, including those that uphold gender-based disparities. Digital interactions often include harmful behaviours contributing to gender-based violence.</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Role of Internet: </a:t>
            </a:r>
            <a:r>
              <a:rPr lang="en-GB" sz="1100" b="0" i="0" u="none" strike="noStrike" cap="none" dirty="0">
                <a:solidFill>
                  <a:schemeClr val="tx1"/>
                </a:solidFill>
                <a:latin typeface="Arial"/>
                <a:ea typeface="Arial"/>
                <a:cs typeface="Arial"/>
                <a:sym typeface="Arial"/>
              </a:rPr>
              <a:t>Internet can act as a platform where women are objectified, demeaned, and subjected to sexist commentary, reinforcing harmful societal norms.</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Forms of Technology-Assisted GBV: </a:t>
            </a:r>
            <a:r>
              <a:rPr lang="en-GB" sz="1100" b="0" i="0" u="none" strike="noStrike" cap="none" dirty="0">
                <a:solidFill>
                  <a:schemeClr val="tx1"/>
                </a:solidFill>
                <a:latin typeface="Arial"/>
                <a:ea typeface="Arial"/>
                <a:cs typeface="Arial"/>
                <a:sym typeface="Arial"/>
              </a:rPr>
              <a:t>Primary forms include cyberstalking, non-consensual dissemination of intimate images (revenge porn), and online harassment. These acts mirror offline power dynamics and aim to harm and control victims.</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Role of Online Communities: </a:t>
            </a:r>
            <a:r>
              <a:rPr lang="en-GB" sz="1100" b="0" i="0" u="none" strike="noStrike" cap="none" dirty="0">
                <a:solidFill>
                  <a:schemeClr val="tx1"/>
                </a:solidFill>
                <a:latin typeface="Arial"/>
                <a:ea typeface="Arial"/>
                <a:cs typeface="Arial"/>
                <a:sym typeface="Arial"/>
              </a:rPr>
              <a:t>These platforms can offer support, solidarity, and empowerment for survivors but can also foster secondary victimization through victim-blaming, ridicule, and further harassment</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SLIDES_API201928806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SLIDES_API201928806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Technology’s Inherent Nature</a:t>
            </a:r>
            <a:r>
              <a:rPr lang="en-GB" sz="1100" b="0" i="0" u="none" strike="noStrike" cap="none" dirty="0">
                <a:solidFill>
                  <a:schemeClr val="tx1"/>
                </a:solidFill>
                <a:latin typeface="Arial"/>
                <a:ea typeface="Arial"/>
                <a:cs typeface="Arial"/>
                <a:sym typeface="Arial"/>
              </a:rPr>
              <a:t>: Anonymity, accessibility, and the broad reach of technology can aggravate the impact of technology-assisted GBV. This troika intensifies the harm, making GBV a particularly deceptive form of abuse.</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Double-Edged Sword</a:t>
            </a:r>
            <a:r>
              <a:rPr lang="en-GB" sz="1100" b="0" i="0" u="none" strike="noStrike" cap="none" dirty="0">
                <a:solidFill>
                  <a:schemeClr val="tx1"/>
                </a:solidFill>
                <a:latin typeface="Arial"/>
                <a:ea typeface="Arial"/>
                <a:cs typeface="Arial"/>
                <a:sym typeface="Arial"/>
              </a:rPr>
              <a:t>: Technology can amplify harm while also serving as a platform for survivor support, showcasing a critical dichotomy in understanding and addressing technology-assisted GBV.</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Towards Solutions</a:t>
            </a:r>
            <a:r>
              <a:rPr lang="en-GB" sz="1100" b="0" i="0" u="none" strike="noStrike" cap="none" dirty="0">
                <a:solidFill>
                  <a:schemeClr val="tx1"/>
                </a:solidFill>
                <a:latin typeface="Arial"/>
                <a:ea typeface="Arial"/>
                <a:cs typeface="Arial"/>
                <a:sym typeface="Arial"/>
              </a:rPr>
              <a:t>: Understanding the relationship between technology and gender-based violence is crucial for developing effective strategies to counter it.</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SLIDES_API201928806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SLIDES_API201928806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Comprehensive Strategies</a:t>
            </a:r>
            <a:r>
              <a:rPr lang="en-GB" sz="1100" b="0" i="0" u="none" strike="noStrike" cap="none" dirty="0">
                <a:solidFill>
                  <a:schemeClr val="tx1"/>
                </a:solidFill>
                <a:latin typeface="Arial"/>
                <a:ea typeface="Arial"/>
                <a:cs typeface="Arial"/>
                <a:sym typeface="Arial"/>
              </a:rPr>
              <a:t>: Develop strategies involving technical measures such as improved reporting, stricter content moderation, and better privacy protection tools. Supportive measures should include online support networks, accessible resources for digital safety, and legal assistance for survivors.</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Increase Awareness and Education</a:t>
            </a:r>
            <a:r>
              <a:rPr lang="en-GB" sz="1100" b="0" i="0" u="none" strike="noStrike" cap="none" dirty="0">
                <a:solidFill>
                  <a:schemeClr val="tx1"/>
                </a:solidFill>
                <a:latin typeface="Arial"/>
                <a:ea typeface="Arial"/>
                <a:cs typeface="Arial"/>
                <a:sym typeface="Arial"/>
              </a:rPr>
              <a:t>: Raise public awareness about technology-assisted GBV, dispel victim-blaming attitudes, and promote online respect. Incorporate digital citizenship and online safety courses into school curricula to educate youth about respectful online interactions.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50da00017c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50da00017c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Policy Intervention</a:t>
            </a:r>
            <a:r>
              <a:rPr lang="en-GB" sz="1100" b="0" i="0" u="none" strike="noStrike" cap="none" dirty="0">
                <a:solidFill>
                  <a:schemeClr val="tx1"/>
                </a:solidFill>
                <a:latin typeface="Arial"/>
                <a:ea typeface="Arial"/>
                <a:cs typeface="Arial"/>
                <a:sym typeface="Arial"/>
              </a:rPr>
              <a:t>: Develop legislation recognizing and penalizing technology-assisted GBV. Mandate digital platforms to take action against such violence and keep laws updated to protect individuals from emerging online harms.</a:t>
            </a:r>
          </a:p>
          <a:p>
            <a:pPr algn="l">
              <a:buFont typeface="Wingdings" panose="05000000000000000000" pitchFamily="2" charset="2"/>
              <a:buChar char="q"/>
            </a:pPr>
            <a:r>
              <a:rPr lang="en-GB" sz="1100" b="1" i="0" u="none" strike="noStrike" cap="none" dirty="0">
                <a:solidFill>
                  <a:schemeClr val="tx1"/>
                </a:solidFill>
                <a:latin typeface="Arial"/>
                <a:ea typeface="Arial"/>
                <a:cs typeface="Arial"/>
                <a:sym typeface="Arial"/>
              </a:rPr>
              <a:t>Foster Collaboration</a:t>
            </a:r>
            <a:r>
              <a:rPr lang="en-GB" sz="1100" b="0" i="0" u="none" strike="noStrike" cap="none" dirty="0">
                <a:solidFill>
                  <a:schemeClr val="tx1"/>
                </a:solidFill>
                <a:latin typeface="Arial"/>
                <a:ea typeface="Arial"/>
                <a:cs typeface="Arial"/>
                <a:sym typeface="Arial"/>
              </a:rPr>
              <a:t>: Advocate for multi-sector collaboration between technology companies, policymakers, and civil society organizations to formulate and implement effective solutions.</a:t>
            </a:r>
          </a:p>
        </p:txBody>
      </p:sp>
    </p:spTree>
    <p:extLst>
      <p:ext uri="{BB962C8B-B14F-4D97-AF65-F5344CB8AC3E}">
        <p14:creationId xmlns:p14="http://schemas.microsoft.com/office/powerpoint/2010/main" val="377260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SLIDES_API1992862176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SLIDES_API199286217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G" dirty="0"/>
          </a:p>
        </p:txBody>
      </p:sp>
    </p:spTree>
    <p:extLst>
      <p:ext uri="{BB962C8B-B14F-4D97-AF65-F5344CB8AC3E}">
        <p14:creationId xmlns:p14="http://schemas.microsoft.com/office/powerpoint/2010/main" val="2087190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Social Norms are group rules that define obligatory, recommended and acceptable </a:t>
            </a:r>
            <a:r>
              <a:rPr lang="en-US" dirty="0" err="1"/>
              <a:t>behaviour</a:t>
            </a:r>
            <a:r>
              <a:rPr lang="en-US" dirty="0"/>
              <a:t> in a group of people. [click]</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Some examples are, for instance, exchange gifts at Christmas with family members, leave a tip to the waiter, open the door for someone with a physical disability. There is no</a:t>
            </a:r>
            <a:r>
              <a:rPr lang="en-US" baseline="0" dirty="0"/>
              <a:t> law or regulation asking us to do these things, but if I don’t comply with them: 1) my family might gossip about us being stingy, 2) the waiter might come back angry and next time make me wait for ours before coming to my table, and 3) friends observing the door scene might consider low of myself. [click]</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10524-0B9A-5144-A644-9B86C85614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5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1209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1949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245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Child abuse is upheld by social and gender norms that support abusive behaviors, gender norms a subset of social norms</a:t>
            </a:r>
          </a:p>
        </p:txBody>
      </p:sp>
    </p:spTree>
    <p:extLst>
      <p:ext uri="{BB962C8B-B14F-4D97-AF65-F5344CB8AC3E}">
        <p14:creationId xmlns:p14="http://schemas.microsoft.com/office/powerpoint/2010/main" val="3698723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gn="l" defTabSz="914400">
              <a:spcAft>
                <a:spcPts val="1800"/>
              </a:spcAft>
              <a:buFontTx/>
              <a:buChar char="-"/>
            </a:pPr>
            <a:r>
              <a:rPr lang="en-US" sz="2400" dirty="0">
                <a:solidFill>
                  <a:srgbClr val="4D4D54"/>
                </a:solidFill>
              </a:rPr>
              <a:t>Studies show social media can change knowledge, attitudes, norms and even behavior across a variety of disciplines</a:t>
            </a:r>
          </a:p>
          <a:p>
            <a:pPr marL="342900" indent="-342900" algn="l" defTabSz="914400">
              <a:spcAft>
                <a:spcPts val="1800"/>
              </a:spcAft>
              <a:buFontTx/>
              <a:buChar char="-"/>
            </a:pPr>
            <a:r>
              <a:rPr lang="en-US" sz="2400" dirty="0">
                <a:solidFill>
                  <a:srgbClr val="4D4D54"/>
                </a:solidFill>
              </a:rPr>
              <a:t>Social movements such as #MeToo have also supported the power of social media to shift norms at a societal level</a:t>
            </a:r>
          </a:p>
          <a:p>
            <a:pPr marL="342900" indent="-342900" algn="l" defTabSz="914400">
              <a:spcAft>
                <a:spcPts val="1800"/>
              </a:spcAft>
              <a:buFontTx/>
              <a:buChar char="-"/>
            </a:pPr>
            <a:r>
              <a:rPr lang="en-US" sz="2400" dirty="0">
                <a:solidFill>
                  <a:srgbClr val="4D4D54"/>
                </a:solidFill>
              </a:rPr>
              <a:t>Social media may also increase the number of people reached by interventions and are less resource intensive offering opportunity for scale</a:t>
            </a:r>
          </a:p>
          <a:p>
            <a:pPr marL="342900" indent="-342900" algn="l" defTabSz="914400">
              <a:spcAft>
                <a:spcPts val="1800"/>
              </a:spcAft>
              <a:buFontTx/>
              <a:buChar char="-"/>
            </a:pPr>
            <a:r>
              <a:rPr lang="en-US" sz="2400" dirty="0">
                <a:solidFill>
                  <a:srgbClr val="4D4D54"/>
                </a:solidFill>
              </a:rPr>
              <a:t>Only a handful of social media norms-shifting interventions have been evaluated for violence prevention, though those that have show promising results</a:t>
            </a:r>
          </a:p>
          <a:p>
            <a:pPr marL="342900" indent="-342900" algn="l" defTabSz="914400">
              <a:spcAft>
                <a:spcPts val="1800"/>
              </a:spcAft>
              <a:buFontTx/>
              <a:buChar char="-"/>
            </a:pPr>
            <a:r>
              <a:rPr lang="en-US" sz="2400" dirty="0">
                <a:solidFill>
                  <a:srgbClr val="4D4D54"/>
                </a:solidFill>
              </a:rPr>
              <a:t>This study seeks to describe implementation and lessons learned from a pilot social media social and behavior change intervention seeking to shift norms and behaviors among Ugandan primary school teachers to promote positive student-teacher relationships and reduce key SRGBV behaviors such as corporal punishment, name calling, gender inequity, and sexual harassment and abuse</a:t>
            </a:r>
          </a:p>
          <a:p>
            <a:endParaRPr lang="en-US" dirty="0"/>
          </a:p>
        </p:txBody>
      </p:sp>
    </p:spTree>
    <p:extLst>
      <p:ext uri="{BB962C8B-B14F-4D97-AF65-F5344CB8AC3E}">
        <p14:creationId xmlns:p14="http://schemas.microsoft.com/office/powerpoint/2010/main" val="287974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Tx/>
              <a:buChar char="-"/>
            </a:pPr>
            <a:r>
              <a:rPr lang="en-US" dirty="0"/>
              <a:t>Implemented on three groups -  open Facebook page, closed Facebook group, closed WhatsApp Group</a:t>
            </a:r>
          </a:p>
          <a:p>
            <a:pPr marL="342900" indent="-342900">
              <a:buFontTx/>
              <a:buChar char="-"/>
            </a:pPr>
            <a:r>
              <a:rPr lang="en-US" dirty="0"/>
              <a:t>In groups program admin posted content several times per week to get teachers to engage in discussion on key SRGBV topics of interest to shift norms and encourage positive behavior change</a:t>
            </a:r>
          </a:p>
          <a:p>
            <a:pPr marL="342900" indent="-342900">
              <a:buFontTx/>
              <a:buChar char="-"/>
            </a:pPr>
            <a:r>
              <a:rPr lang="en-US" dirty="0"/>
              <a:t>Posted content included conversation starters to prompt teacher discussion and photos/quotes from teachers (see pictures as examples)</a:t>
            </a:r>
          </a:p>
          <a:p>
            <a:pPr marL="342900" indent="-342900">
              <a:buFontTx/>
              <a:buChar char="-"/>
            </a:pPr>
            <a:r>
              <a:rPr lang="en-US" dirty="0"/>
              <a:t>Key SRGBV topics of interest included corporal punishment, gender equity, name calling, and sexual harassment – also posted on positive topics including positive discipline and perceptions of a good teacher</a:t>
            </a:r>
          </a:p>
          <a:p>
            <a:pPr marL="342900" indent="-342900">
              <a:buFontTx/>
              <a:buChar char="-"/>
            </a:pPr>
            <a:r>
              <a:rPr lang="en-US" dirty="0"/>
              <a:t>All content, including SRGBV behaviors, were informed by formative research, posts were created based on Robert </a:t>
            </a:r>
            <a:r>
              <a:rPr lang="en-US" dirty="0" err="1"/>
              <a:t>Caldini’s</a:t>
            </a:r>
            <a:r>
              <a:rPr lang="en-US" dirty="0"/>
              <a:t> six principles of interpersonal influence (reciprocity, scarcity, authority, commitment, liking, consensus) to shift norms and behavior</a:t>
            </a:r>
          </a:p>
          <a:p>
            <a:pPr marL="342900" marR="0" lvl="0" indent="-342900" algn="l" defTabSz="457200" eaLnBrk="1" fontAlgn="auto" latinLnBrk="0" hangingPunct="1">
              <a:lnSpc>
                <a:spcPct val="117999"/>
              </a:lnSpc>
              <a:spcBef>
                <a:spcPts val="0"/>
              </a:spcBef>
              <a:spcAft>
                <a:spcPts val="0"/>
              </a:spcAft>
              <a:buClrTx/>
              <a:buSzTx/>
              <a:buFontTx/>
              <a:buChar char="-"/>
              <a:tabLst/>
              <a:defRPr/>
            </a:pPr>
            <a:r>
              <a:rPr lang="en-US" sz="2400" dirty="0"/>
              <a:t>Topics posted in modules arranged from less sensitive to more sensitive topics</a:t>
            </a:r>
          </a:p>
          <a:p>
            <a:pPr marL="342900" marR="0" lvl="0" indent="-342900" algn="l" defTabSz="457200" eaLnBrk="1" fontAlgn="auto" latinLnBrk="0" hangingPunct="1">
              <a:lnSpc>
                <a:spcPct val="117999"/>
              </a:lnSpc>
              <a:spcBef>
                <a:spcPts val="0"/>
              </a:spcBef>
              <a:spcAft>
                <a:spcPts val="0"/>
              </a:spcAft>
              <a:buClrTx/>
              <a:buSzTx/>
              <a:buFontTx/>
              <a:buChar char="-"/>
              <a:tabLst/>
              <a:defRPr/>
            </a:pPr>
            <a:r>
              <a:rPr lang="en-US" sz="2400" dirty="0"/>
              <a:t>Teachers could also post topics and information relevant to them</a:t>
            </a:r>
          </a:p>
          <a:p>
            <a:pPr marL="342900" indent="-342900">
              <a:buFontTx/>
              <a:buChar char="-"/>
            </a:pPr>
            <a:endParaRPr lang="en-US" dirty="0"/>
          </a:p>
        </p:txBody>
      </p:sp>
    </p:spTree>
    <p:extLst>
      <p:ext uri="{BB962C8B-B14F-4D97-AF65-F5344CB8AC3E}">
        <p14:creationId xmlns:p14="http://schemas.microsoft.com/office/powerpoint/2010/main" val="989717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Tx/>
              <a:buChar char="-"/>
            </a:pPr>
            <a:r>
              <a:rPr lang="en-US" dirty="0"/>
              <a:t>Three methods of data collection </a:t>
            </a:r>
          </a:p>
          <a:p>
            <a:pPr marL="342900" lvl="2" indent="-342900">
              <a:buFontTx/>
              <a:buChar char="-"/>
            </a:pPr>
            <a:r>
              <a:rPr lang="en-US" dirty="0"/>
              <a:t>1. quantitative social media tracking to assess the number of posts, number of people who viewed posts (reach) and number of engagements on posts (likes/comments)</a:t>
            </a:r>
          </a:p>
          <a:p>
            <a:pPr marL="342900" lvl="2" indent="-342900">
              <a:buFontTx/>
              <a:buChar char="-"/>
            </a:pPr>
            <a:r>
              <a:rPr lang="en-US" dirty="0"/>
              <a:t>2. qualitative social media listening conducting thematic analysis on all teacher comments on posts related to the intervention/SRGBV behaviors of interest to explore norms of teachers and acceptability/implementation challenges</a:t>
            </a:r>
          </a:p>
          <a:p>
            <a:pPr marL="342900" lvl="2" indent="-342900">
              <a:buFontTx/>
              <a:buChar char="-"/>
            </a:pPr>
            <a:r>
              <a:rPr lang="en-US" dirty="0"/>
              <a:t>3. Post implementation interviews with 8 teachers participating in Facebook and WhatsApp groups to inform acceptability and lessons learned</a:t>
            </a:r>
          </a:p>
          <a:p>
            <a:pPr marL="0" lvl="2" indent="0">
              <a:buFontTx/>
              <a:buNone/>
            </a:pPr>
            <a:endParaRPr lang="en-US" dirty="0"/>
          </a:p>
          <a:p>
            <a:pPr marL="342900" indent="-342900">
              <a:buFontTx/>
              <a:buChar char="-"/>
            </a:pPr>
            <a:r>
              <a:rPr lang="en-US" sz="5200" dirty="0">
                <a:solidFill>
                  <a:srgbClr val="4D4D54"/>
                </a:solidFill>
              </a:rPr>
              <a:t>Teachers recruited by Save the Children through schools originally targeted for in-person behavior change intervention (closed during COVID-19) and teacher’s unions</a:t>
            </a:r>
          </a:p>
          <a:p>
            <a:pPr marL="342900" marR="0" lvl="0" indent="-342900" algn="l" defTabSz="457200" eaLnBrk="1" fontAlgn="auto" latinLnBrk="0" hangingPunct="1">
              <a:lnSpc>
                <a:spcPct val="117999"/>
              </a:lnSpc>
              <a:spcBef>
                <a:spcPts val="0"/>
              </a:spcBef>
              <a:spcAft>
                <a:spcPts val="0"/>
              </a:spcAft>
              <a:buClrTx/>
              <a:buSzTx/>
              <a:buFontTx/>
              <a:buChar char="-"/>
              <a:tabLst/>
              <a:defRPr/>
            </a:pPr>
            <a:r>
              <a:rPr lang="en-US" sz="5200" dirty="0">
                <a:solidFill>
                  <a:srgbClr val="4D4D54"/>
                </a:solidFill>
              </a:rPr>
              <a:t>Weekly team debrief and process evaluation to make modifications in real time based on results of social media tracking and process evaluation</a:t>
            </a:r>
          </a:p>
        </p:txBody>
      </p:sp>
    </p:spTree>
    <p:extLst>
      <p:ext uri="{BB962C8B-B14F-4D97-AF65-F5344CB8AC3E}">
        <p14:creationId xmlns:p14="http://schemas.microsoft.com/office/powerpoint/2010/main" val="3845978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number of people who joined groups varied based on group type – most teachers joined the Facebook page, with ~200 in the Facebook and WhatsApp groups; however teachers engaged in the most active discussion and debate on WhatsApp</a:t>
            </a:r>
          </a:p>
          <a:p>
            <a:pPr marL="342900" indent="-342900">
              <a:buFont typeface="Arial" panose="020B0604020202020204" pitchFamily="34" charset="0"/>
              <a:buChar char="•"/>
            </a:pPr>
            <a:r>
              <a:rPr lang="en-US" dirty="0"/>
              <a:t>Tracked nearly 2000 posts and 8000 teacher comments across the 6 months of implementation</a:t>
            </a:r>
          </a:p>
          <a:p>
            <a:pPr marL="342900" indent="-342900">
              <a:buFont typeface="Arial" panose="020B0604020202020204" pitchFamily="34" charset="0"/>
              <a:buChar char="•"/>
            </a:pPr>
            <a:r>
              <a:rPr lang="en-US" dirty="0"/>
              <a:t>Corporal punishment was the topic with the most views and engagement by teachers, followed by positive discipline</a:t>
            </a:r>
          </a:p>
          <a:p>
            <a:pPr marL="342900" indent="-342900">
              <a:buFont typeface="Arial" panose="020B0604020202020204" pitchFamily="34" charset="0"/>
              <a:buChar char="•"/>
            </a:pPr>
            <a:r>
              <a:rPr lang="en-US" dirty="0"/>
              <a:t>On Facebook a small number of posts were “boosted” through paid advertisements that greatly increased their reach and engagement</a:t>
            </a:r>
          </a:p>
          <a:p>
            <a:endParaRPr lang="en-US" dirty="0"/>
          </a:p>
        </p:txBody>
      </p:sp>
    </p:spTree>
    <p:extLst>
      <p:ext uri="{BB962C8B-B14F-4D97-AF65-F5344CB8AC3E}">
        <p14:creationId xmlns:p14="http://schemas.microsoft.com/office/powerpoint/2010/main" val="700663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2836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Through the weekly social media tracking, we found implementation challenges that occurred and made real-time modifications to address those (follow table above)</a:t>
            </a:r>
          </a:p>
        </p:txBody>
      </p:sp>
    </p:spTree>
    <p:extLst>
      <p:ext uri="{BB962C8B-B14F-4D97-AF65-F5344CB8AC3E}">
        <p14:creationId xmlns:p14="http://schemas.microsoft.com/office/powerpoint/2010/main" val="411841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4C572-90DB-BF40-AEE9-BE4A91555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167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a:t>
            </a:r>
          </a:p>
          <a:p>
            <a:r>
              <a:rPr lang="en-US" dirty="0"/>
              <a:t>2. </a:t>
            </a:r>
          </a:p>
          <a:p>
            <a:r>
              <a:rPr lang="en-US" dirty="0"/>
              <a:t>3. </a:t>
            </a:r>
          </a:p>
        </p:txBody>
      </p:sp>
    </p:spTree>
    <p:extLst>
      <p:ext uri="{BB962C8B-B14F-4D97-AF65-F5344CB8AC3E}">
        <p14:creationId xmlns:p14="http://schemas.microsoft.com/office/powerpoint/2010/main" val="396549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Complete case analysis, assumes MAR</a:t>
            </a:r>
          </a:p>
        </p:txBody>
      </p:sp>
    </p:spTree>
    <p:extLst>
      <p:ext uri="{BB962C8B-B14F-4D97-AF65-F5344CB8AC3E}">
        <p14:creationId xmlns:p14="http://schemas.microsoft.com/office/powerpoint/2010/main" val="3403722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225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6388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9F241-494F-4B4A-984C-2D3D89C970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95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D0674-9160-4EFC-AFC7-A929CE6DBB72}"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342900" algn="just" defTabSz="914400" rtl="0" eaLnBrk="1" fontAlgn="auto" latinLnBrk="0" hangingPunct="1">
              <a:lnSpc>
                <a:spcPct val="115000"/>
              </a:lnSpc>
              <a:spcBef>
                <a:spcPts val="0"/>
              </a:spcBef>
              <a:spcAft>
                <a:spcPts val="1000"/>
              </a:spcAft>
              <a:buClrTx/>
              <a:buSzTx/>
              <a:buFont typeface="Arial" pitchFamily="34" charset="0"/>
              <a:buChar char="•"/>
              <a:tabLst/>
              <a:defRPr/>
            </a:pPr>
            <a:r>
              <a:rPr kumimoji="0" lang="en-US" sz="1400" b="1" i="0" u="none" strike="noStrike" kern="1200" cap="none" spc="0" normalizeH="0" baseline="0" noProof="0" dirty="0">
                <a:ln>
                  <a:noFill/>
                </a:ln>
                <a:solidFill>
                  <a:prstClr val="black"/>
                </a:solidFill>
                <a:effectLst/>
                <a:uLnTx/>
                <a:uFillTx/>
                <a:latin typeface="Tahoma"/>
                <a:ea typeface="Calibri"/>
                <a:cs typeface="Times New Roman"/>
              </a:rPr>
              <a:t>International declarations, conventions, resolutions, and treaties have been ratified and accommodated in the country’s legal framework system</a:t>
            </a:r>
            <a:r>
              <a:rPr kumimoji="0" lang="en-US" sz="1400" b="0" i="0" u="none" strike="noStrike" kern="1200" cap="none" spc="0" normalizeH="0" baseline="0" noProof="0" dirty="0">
                <a:ln>
                  <a:noFill/>
                </a:ln>
                <a:solidFill>
                  <a:prstClr val="black"/>
                </a:solidFill>
                <a:effectLst/>
                <a:uLnTx/>
                <a:uFillTx/>
                <a:latin typeface="+mn-lt"/>
                <a:ea typeface="+mn-ea"/>
                <a:cs typeface="+mn-cs"/>
              </a:rPr>
              <a:t> </a:t>
            </a:r>
            <a:r>
              <a:rPr kumimoji="0" lang="en-US" sz="1600" b="1" i="0" u="none" strike="noStrike" kern="1200" cap="none" spc="0" normalizeH="0" baseline="0" noProof="0" dirty="0">
                <a:ln>
                  <a:noFill/>
                </a:ln>
                <a:solidFill>
                  <a:prstClr val="black"/>
                </a:solidFill>
                <a:effectLst/>
                <a:uLnTx/>
                <a:uFillTx/>
                <a:latin typeface="+mn-lt"/>
                <a:ea typeface="+mn-ea"/>
                <a:cs typeface="+mn-cs"/>
              </a:rPr>
              <a:t>Zanzibar Gender Policy, 2016 [33], and Gender and Social Inclusion Policy, 2015 Constitutional amendments. The Zanzibar Constitution has amended several time so as to create space for women to participate in politics and governance of the State.</a:t>
            </a:r>
            <a:endParaRPr kumimoji="0" lang="en-US" sz="1600" b="1" i="0" u="none" strike="noStrike" kern="1200" cap="none" spc="0" normalizeH="0" baseline="0" noProof="0" dirty="0">
              <a:ln>
                <a:noFill/>
              </a:ln>
              <a:solidFill>
                <a:prstClr val="black"/>
              </a:solidFill>
              <a:effectLst/>
              <a:uLnTx/>
              <a:uFillTx/>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5D404-C4F2-4A28-A38D-69A1FD117F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973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77072-EB7B-49B6-AFAA-D997DA9257BB}"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LAS is a fundamental human rights  that aim at improving womens access to justice, regardless of this attemt</a:t>
            </a:r>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4CDC4-0A28-4892-9202-FA373407F0FF}"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LAS is a fundamental human rights  that aim at improving womens access to justice, regardless of this attemt</a:t>
            </a:r>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4CDC4-0A28-4892-9202-FA373407F0FF}"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second belief (what people believe others approve and disapprove of) is similarly based on </a:t>
            </a:r>
            <a:r>
              <a:rPr lang="en-US" baseline="0" dirty="0" err="1"/>
              <a:t>indviduals</a:t>
            </a:r>
            <a:r>
              <a:rPr lang="en-US" baseline="0" dirty="0"/>
              <a:t> perception and as such can be erroneous. </a:t>
            </a:r>
            <a:r>
              <a:rPr lang="en-US" baseline="0" dirty="0" err="1"/>
              <a:t>Erronoeus</a:t>
            </a:r>
            <a:r>
              <a:rPr lang="en-US" baseline="0" dirty="0"/>
              <a:t> beliefs of what members of a group approve can go as far as having all members of a group privately disapprove of something, but publicly endorsing on the belief that others do so.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64D68-FB8C-49D8-8BF7-F3452B0C3E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66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LAS is a fundamental human rights  that aim at improving womens access to justice, regardless of this attemt</a:t>
            </a:r>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4CDC4-0A28-4892-9202-FA373407F0FF}"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GB" dirty="0">
                <a:effectLst>
                  <a:outerShdw blurRad="31750" dist="25400" dir="5400000" algn="tl" rotWithShape="0">
                    <a:srgbClr val="000000">
                      <a:alpha val="25000"/>
                    </a:srgbClr>
                  </a:outerShdw>
                </a:effectLst>
                <a:latin typeface="Tahoma" panose="020B0604030504040204" pitchFamily="34" charset="0"/>
                <a:ea typeface="Tahoma" panose="020B0604030504040204" pitchFamily="34" charset="0"/>
                <a:cs typeface="Tahoma" panose="020B0604030504040204" pitchFamily="34" charset="0"/>
              </a:rPr>
              <a:t>Content Analysis was used to reduce and </a:t>
            </a:r>
            <a:r>
              <a:rPr lang="en-US" dirty="0">
                <a:latin typeface="Tahoma" panose="020B0604030504040204" pitchFamily="34" charset="0"/>
                <a:ea typeface="Tahoma" panose="020B0604030504040204" pitchFamily="34" charset="0"/>
                <a:cs typeface="Tahoma" panose="020B0604030504040204" pitchFamily="34" charset="0"/>
              </a:rPr>
              <a:t>categorize collected information  into meaningful themes based on  historical events and strong held opinions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D8361-51D1-4812-A270-50CEDD660E3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5D404-C4F2-4A28-A38D-69A1FD117F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542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슬라이드 이미지 개체 틀 1"/>
          <p:cNvSpPr>
            <a:spLocks noGrp="1" noRot="1" noChangeAspect="1" noChangeArrowheads="1" noTextEdit="1"/>
          </p:cNvSpPr>
          <p:nvPr>
            <p:ph type="sldImg" idx="4294967295"/>
          </p:nvPr>
        </p:nvSpPr>
        <p:spPr bwMode="auto">
          <a:ln>
            <a:solidFill>
              <a:srgbClr val="000000"/>
            </a:solidFill>
            <a:miter lim="800000"/>
            <a:headEnd/>
            <a:tailEnd/>
          </a:ln>
        </p:spPr>
      </p:sp>
      <p:sp>
        <p:nvSpPr>
          <p:cNvPr id="62466" name="슬라이드 노트 개체 틀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62467" name="슬라이드 번호 개체 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B87E079C-4BE9-4842-80CE-4E0BC6843603}" type="slidenum">
              <a:rPr kumimoji="0"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178</a:t>
            </a:fld>
            <a:endParaRPr kumimoji="0"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noTextEdit="1"/>
          </p:cNvSpPr>
          <p:nvPr>
            <p:ph type="sldImg"/>
          </p:nvPr>
        </p:nvSpPr>
        <p:spPr>
          <a:ln>
            <a:solidFill>
              <a:srgbClr val="000000"/>
            </a:solidFill>
            <a:miter/>
          </a:ln>
        </p:spPr>
      </p:sp>
      <p:sp>
        <p:nvSpPr>
          <p:cNvPr id="50178"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71ABE1F5-A9FC-461F-B80A-BE95936E57F4}" type="slidenum">
              <a:rPr kumimoji="0" lang="zh-CN" altLang="en-US" sz="1800" b="0" i="0" u="none" strike="noStrike" kern="0" cap="none" spc="0" normalizeH="0" baseline="0" noProof="0" smtClean="0">
                <a:ln>
                  <a:noFill/>
                </a:ln>
                <a:solidFill>
                  <a:sysClr val="windowText" lastClr="000000"/>
                </a:solidFill>
                <a:effectLst/>
                <a:uLnTx/>
                <a:uFillTx/>
                <a:latin typeface="Calibri"/>
                <a:ea typeface="宋体" panose="02010600030101010101" pitchFamily="2" charset="-122"/>
                <a:cs typeface="+mn-cs"/>
                <a:sym typeface="+mn-ea"/>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zh-CN" altLang="en-US" sz="1800" b="0" i="0" u="none" strike="noStrike" kern="0" cap="none" spc="0" normalizeH="0" baseline="0" noProof="0">
              <a:ln>
                <a:noFill/>
              </a:ln>
              <a:solidFill>
                <a:sysClr val="windowText" lastClr="000000"/>
              </a:solidFill>
              <a:effectLst/>
              <a:uLnTx/>
              <a:uFillTx/>
              <a:latin typeface="Calibri"/>
              <a:ea typeface="宋体" panose="02010600030101010101" pitchFamily="2" charset="-122"/>
              <a:cs typeface="+mn-cs"/>
              <a:sym typeface="+mn-e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B179271-5B4B-989D-7BC2-271302AB01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FF859285-DA64-F2E2-06CF-9B4D72C8B7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C80DF933-B9F1-2BA9-6A80-7A52BD2EC7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6A44AE78-6D7D-4D45-8689-73548DEE226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193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8F8DF314-FEA7-D744-1BA6-9633E8DD9E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DFDF5E67-E2EC-B6ED-1D62-A3A762424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Char char="q"/>
            </a:pPr>
            <a:endParaRPr lang="en-GB" altLang="en-US"/>
          </a:p>
        </p:txBody>
      </p:sp>
      <p:sp>
        <p:nvSpPr>
          <p:cNvPr id="20483" name="Slide Number Placeholder 3">
            <a:extLst>
              <a:ext uri="{FF2B5EF4-FFF2-40B4-BE49-F238E27FC236}">
                <a16:creationId xmlns:a16="http://schemas.microsoft.com/office/drawing/2014/main" id="{49ECF1E5-0002-1991-E36A-F49CFF0C37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994969A0-9E2B-4F31-947E-789EAA16A94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197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CBB3097-0311-07E3-E919-2003CDA96B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48A7CCFD-E1AC-2653-8463-C2237AD6B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5" name="Slide Number Placeholder 3">
            <a:extLst>
              <a:ext uri="{FF2B5EF4-FFF2-40B4-BE49-F238E27FC236}">
                <a16:creationId xmlns:a16="http://schemas.microsoft.com/office/drawing/2014/main" id="{12D03D7B-AC50-CBCD-9D3C-30CB788F3A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4A052D84-363F-4491-970B-00D4CA7B9D7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69D0D6D-491E-265D-3573-5161856878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3063A37B-B5B7-0988-D99A-E9E14AB9B1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7651" name="Slide Number Placeholder 3">
            <a:extLst>
              <a:ext uri="{FF2B5EF4-FFF2-40B4-BE49-F238E27FC236}">
                <a16:creationId xmlns:a16="http://schemas.microsoft.com/office/drawing/2014/main" id="{27FF4BF5-1690-CE26-CC63-D35C08E92A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6185DAFF-01C2-440E-BB63-B9C77E10DD3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202</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938502C-F4E3-726F-2ABF-0F9C4B013A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3F180310-D346-5918-7680-C8299487CA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699" name="Slide Number Placeholder 3">
            <a:extLst>
              <a:ext uri="{FF2B5EF4-FFF2-40B4-BE49-F238E27FC236}">
                <a16:creationId xmlns:a16="http://schemas.microsoft.com/office/drawing/2014/main" id="{360357B8-D586-F7C3-4228-B28A4C67D6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0C287152-E145-4D4D-86D7-D7D8B10B42E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203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sanctions:</a:t>
            </a:r>
          </a:p>
          <a:p>
            <a:endParaRPr lang="en-US" dirty="0"/>
          </a:p>
          <a:p>
            <a:r>
              <a:rPr lang="en-US" dirty="0">
                <a:solidFill>
                  <a:srgbClr val="7F64A2"/>
                </a:solidFill>
              </a:rPr>
              <a:t>admiration or contempt, </a:t>
            </a:r>
          </a:p>
          <a:p>
            <a:r>
              <a:rPr lang="en-US" dirty="0">
                <a:solidFill>
                  <a:srgbClr val="7F64A2"/>
                </a:solidFill>
              </a:rPr>
              <a:t>verbal approval or disapproval, </a:t>
            </a:r>
          </a:p>
          <a:p>
            <a:r>
              <a:rPr lang="en-US" dirty="0">
                <a:solidFill>
                  <a:srgbClr val="7F64A2"/>
                </a:solidFill>
              </a:rPr>
              <a:t>praise or rebuke, </a:t>
            </a:r>
          </a:p>
          <a:p>
            <a:r>
              <a:rPr lang="en-US" dirty="0">
                <a:solidFill>
                  <a:srgbClr val="7F64A2"/>
                </a:solidFill>
              </a:rPr>
              <a:t>compliment or insult, </a:t>
            </a:r>
          </a:p>
          <a:p>
            <a:r>
              <a:rPr lang="en-US" dirty="0">
                <a:solidFill>
                  <a:srgbClr val="7F64A2"/>
                </a:solidFill>
              </a:rPr>
              <a:t>prize or fine, </a:t>
            </a:r>
          </a:p>
          <a:p>
            <a:r>
              <a:rPr lang="en-US" dirty="0">
                <a:solidFill>
                  <a:srgbClr val="7F64A2"/>
                </a:solidFill>
              </a:rPr>
              <a:t>promises of physical reward or threats of physical punishment, </a:t>
            </a:r>
          </a:p>
          <a:p>
            <a:r>
              <a:rPr lang="en-US" dirty="0">
                <a:solidFill>
                  <a:srgbClr val="7F64A2"/>
                </a:solidFill>
              </a:rPr>
              <a:t>actual physical reward or punishment,</a:t>
            </a:r>
          </a:p>
          <a:p>
            <a:r>
              <a:rPr lang="en-US" dirty="0">
                <a:solidFill>
                  <a:srgbClr val="7F64A2"/>
                </a:solidFill>
              </a:rPr>
              <a:t>threats of death </a:t>
            </a:r>
          </a:p>
          <a:p>
            <a:r>
              <a:rPr lang="en-US" dirty="0">
                <a:solidFill>
                  <a:srgbClr val="7F64A2"/>
                </a:solidFill>
              </a:rPr>
              <a:t>or actual death</a:t>
            </a:r>
          </a:p>
          <a:p>
            <a:endParaRPr lang="en-US" dirty="0"/>
          </a:p>
          <a:p>
            <a:r>
              <a:rPr lang="en-US" dirty="0">
                <a:solidFill>
                  <a:srgbClr val="7F64A2"/>
                </a:solidFill>
              </a:rPr>
              <a:t>gossiped about; </a:t>
            </a:r>
          </a:p>
          <a:p>
            <a:r>
              <a:rPr lang="en-US" dirty="0">
                <a:solidFill>
                  <a:srgbClr val="7F64A2"/>
                </a:solidFill>
              </a:rPr>
              <a:t>forbidden from handling food or gathering firewood, </a:t>
            </a:r>
          </a:p>
          <a:p>
            <a:r>
              <a:rPr lang="en-US" dirty="0">
                <a:solidFill>
                  <a:srgbClr val="7F64A2"/>
                </a:solidFill>
              </a:rPr>
              <a:t>denied adult status in the community; </a:t>
            </a:r>
          </a:p>
          <a:p>
            <a:r>
              <a:rPr lang="en-US" dirty="0">
                <a:solidFill>
                  <a:srgbClr val="7F64A2"/>
                </a:solidFill>
              </a:rPr>
              <a:t> considered impure or untouchable.</a:t>
            </a:r>
          </a:p>
          <a:p>
            <a:r>
              <a:rPr lang="en-US" dirty="0">
                <a:solidFill>
                  <a:srgbClr val="7F64A2"/>
                </a:solidFill>
              </a:rPr>
              <a:t>rank an individual or a group above others</a:t>
            </a:r>
          </a:p>
          <a:p>
            <a:r>
              <a:rPr lang="en-US" dirty="0">
                <a:solidFill>
                  <a:srgbClr val="7F64A2"/>
                </a:solidFill>
              </a:rPr>
              <a:t> and disapproval rank an individual or group below others</a:t>
            </a:r>
          </a:p>
          <a:p>
            <a:r>
              <a:rPr lang="en-US" dirty="0">
                <a:solidFill>
                  <a:srgbClr val="7F64A2"/>
                </a:solidFill>
              </a:rPr>
              <a:t> or could be an act of acceptance including someone equally in a group </a:t>
            </a:r>
          </a:p>
          <a:p>
            <a:r>
              <a:rPr lang="en-US" dirty="0">
                <a:solidFill>
                  <a:srgbClr val="7F64A2"/>
                </a:solidFill>
              </a:rPr>
              <a:t>or an act of rejection excluding someone from a group of equals.</a:t>
            </a:r>
            <a:r>
              <a:rPr lang="en-US" dirty="0">
                <a:solidFill>
                  <a:srgbClr val="7F64A2"/>
                </a:solidFill>
                <a:effectLst/>
              </a:rPr>
              <a:t> </a:t>
            </a:r>
            <a:endParaRPr lang="en-US" dirty="0">
              <a:solidFill>
                <a:srgbClr val="7F64A2"/>
              </a:solidFill>
            </a:endParaRPr>
          </a:p>
          <a:p>
            <a:endParaRPr lang="en-US" dirty="0">
              <a:solidFill>
                <a:srgbClr val="7F64A2"/>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291EF-50F3-8447-A0CA-D987A16C87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722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C322D-20A1-3A41-A13B-DB0DA2ACF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274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5C322D-20A1-3A41-A13B-DB0DA2ACF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50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7DEBF-6ADB-804B-B37D-CD1E10B091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17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64D68-FB8C-49D8-8BF7-F3452B0C3E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1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SLIDES_API199286217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SLIDES_API199286217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50da00017c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50da00017c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7.xml"/><Relationship Id="rId4" Type="http://schemas.openxmlformats.org/officeDocument/2006/relationships/image" Target="../media/image9.emf"/></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8.xml"/><Relationship Id="rId1" Type="http://schemas.openxmlformats.org/officeDocument/2006/relationships/themeOverride" Target="../theme/themeOverride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B8105-26C0-1F42-822D-89DAF56E6862}"/>
              </a:ext>
            </a:extLst>
          </p:cNvPr>
          <p:cNvPicPr>
            <a:picLocks noChangeAspect="1"/>
          </p:cNvPicPr>
          <p:nvPr userDrawn="1"/>
        </p:nvPicPr>
        <p:blipFill rotWithShape="1">
          <a:blip r:embed="rId2"/>
          <a:srcRect t="28017" b="58987"/>
          <a:stretch/>
        </p:blipFill>
        <p:spPr>
          <a:xfrm>
            <a:off x="6314916" y="1086671"/>
            <a:ext cx="4525471" cy="1262990"/>
          </a:xfrm>
          <a:prstGeom prst="rect">
            <a:avLst/>
          </a:prstGeom>
        </p:spPr>
      </p:pic>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2"/>
            <a:ext cx="9790670" cy="803832"/>
          </a:xfrm>
        </p:spPr>
        <p:txBody>
          <a:bodyPr anchor="ctr"/>
          <a:lstStyle>
            <a:lvl1pPr algn="r">
              <a:defRPr sz="6000"/>
            </a:lvl1pPr>
          </a:lstStyle>
          <a:p>
            <a:r>
              <a:rPr lang="en-US" dirty="0"/>
              <a:t>CLICK TO EDIT MASTER TITLE STYLE</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94106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5576-B26B-3342-8C68-6159A78F49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2628C-49DF-B048-857D-E8BB037D3C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2DFDF-1158-2946-8EFC-DBD9560679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36908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7" name="Shape 136">
            <a:extLst>
              <a:ext uri="{FF2B5EF4-FFF2-40B4-BE49-F238E27FC236}">
                <a16:creationId xmlns:a16="http://schemas.microsoft.com/office/drawing/2014/main" id="{A38032B0-A6E6-4AA6-B1B5-9C8A1AB11A15}"/>
              </a:ext>
            </a:extLst>
          </p:cNvPr>
          <p:cNvSpPr/>
          <p:nvPr/>
        </p:nvSpPr>
        <p:spPr>
          <a:xfrm>
            <a:off x="1060920" y="2240937"/>
            <a:ext cx="4260848" cy="4276047"/>
          </a:xfrm>
          <a:prstGeom prst="rect">
            <a:avLst/>
          </a:prstGeom>
          <a:noFill/>
          <a:ln w="50800" cap="flat">
            <a:solidFill>
              <a:srgbClr val="009457"/>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7A145CD8-5478-4972-94A4-28622FE0408E}"/>
              </a:ext>
            </a:extLst>
          </p:cNvPr>
          <p:cNvSpPr/>
          <p:nvPr/>
        </p:nvSpPr>
        <p:spPr>
          <a:xfrm>
            <a:off x="6142604" y="2228125"/>
            <a:ext cx="4260848" cy="4276047"/>
          </a:xfrm>
          <a:prstGeom prst="rect">
            <a:avLst/>
          </a:prstGeom>
          <a:noFill/>
          <a:ln w="50800" cap="flat">
            <a:solidFill>
              <a:srgbClr val="393941"/>
            </a:solidFill>
            <a:prstDash val="solid"/>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1741559" y="2592969"/>
            <a:ext cx="2899569" cy="423358"/>
          </a:xfrm>
          <a:prstGeom prst="roundRect">
            <a:avLst/>
          </a:prstGeom>
          <a:solidFill>
            <a:schemeClr val="accent1"/>
          </a:solidFill>
          <a:ln w="76200">
            <a:solidFill>
              <a:schemeClr val="accent1"/>
            </a:solidFill>
          </a:ln>
        </p:spPr>
        <p:txBody>
          <a:bodyPr anchor="ctr" anchorCtr="0">
            <a:normAutofit/>
          </a:bodyPr>
          <a:lstStyle>
            <a:lvl1pPr marL="0" indent="0" algn="ctr">
              <a:buNone/>
              <a:defRPr sz="1600" b="1" spc="150">
                <a:solidFill>
                  <a:srgbClr val="FFFEFF"/>
                </a:solidFill>
                <a:latin typeface="+mj-lt"/>
              </a:defRPr>
            </a:lvl1pPr>
          </a:lstStyle>
          <a:p>
            <a:pPr lvl="0"/>
            <a:r>
              <a:rPr lang="en-US" dirty="0"/>
              <a:t>HEADING</a:t>
            </a:r>
          </a:p>
        </p:txBody>
      </p:sp>
      <p:sp>
        <p:nvSpPr>
          <p:cNvPr id="16" name="Text Placeholder 37">
            <a:extLst>
              <a:ext uri="{FF2B5EF4-FFF2-40B4-BE49-F238E27FC236}">
                <a16:creationId xmlns:a16="http://schemas.microsoft.com/office/drawing/2014/main" id="{B96815F7-6121-4EE8-A1EE-8B9619B593EA}"/>
              </a:ext>
            </a:extLst>
          </p:cNvPr>
          <p:cNvSpPr>
            <a:spLocks noGrp="1"/>
          </p:cNvSpPr>
          <p:nvPr>
            <p:ph type="body" sz="quarter" idx="17" hasCustomPrompt="1"/>
          </p:nvPr>
        </p:nvSpPr>
        <p:spPr>
          <a:xfrm>
            <a:off x="6823244" y="2590871"/>
            <a:ext cx="2899569" cy="423358"/>
          </a:xfrm>
          <a:prstGeom prst="roundRect">
            <a:avLst/>
          </a:prstGeom>
          <a:solidFill>
            <a:schemeClr val="bg2"/>
          </a:solidFill>
          <a:ln w="76200">
            <a:solidFill>
              <a:schemeClr val="bg2"/>
            </a:solidFill>
          </a:ln>
        </p:spPr>
        <p:txBody>
          <a:bodyPr anchor="ctr" anchorCtr="0">
            <a:normAutofit/>
          </a:bodyPr>
          <a:lstStyle>
            <a:lvl1pPr marL="0" indent="0" algn="ctr">
              <a:buNone/>
              <a:defRPr sz="1600" b="1" spc="150">
                <a:solidFill>
                  <a:srgbClr val="FFFEFF"/>
                </a:solidFill>
                <a:latin typeface="+mj-lt"/>
              </a:defRPr>
            </a:lvl1pPr>
          </a:lstStyle>
          <a:p>
            <a:pPr lvl="0"/>
            <a:r>
              <a:rPr lang="en-US" dirty="0"/>
              <a:t>HEADING</a:t>
            </a:r>
          </a:p>
        </p:txBody>
      </p:sp>
      <p:sp>
        <p:nvSpPr>
          <p:cNvPr id="6" name="Text Placeholder 5"/>
          <p:cNvSpPr>
            <a:spLocks noGrp="1"/>
          </p:cNvSpPr>
          <p:nvPr>
            <p:ph type="body" sz="quarter" idx="18"/>
          </p:nvPr>
        </p:nvSpPr>
        <p:spPr>
          <a:xfrm>
            <a:off x="1188086" y="3400622"/>
            <a:ext cx="4006516" cy="29598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9" name="Text Placeholder 5"/>
          <p:cNvSpPr>
            <a:spLocks noGrp="1"/>
          </p:cNvSpPr>
          <p:nvPr>
            <p:ph type="body" sz="quarter" idx="19"/>
          </p:nvPr>
        </p:nvSpPr>
        <p:spPr>
          <a:xfrm>
            <a:off x="6269770" y="3429000"/>
            <a:ext cx="4006516" cy="29598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4"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25"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Title 1">
            <a:extLst>
              <a:ext uri="{FF2B5EF4-FFF2-40B4-BE49-F238E27FC236}">
                <a16:creationId xmlns:a16="http://schemas.microsoft.com/office/drawing/2014/main" id="{24271CA5-8E97-4139-8F02-8814D1D82B9A}"/>
              </a:ext>
            </a:extLst>
          </p:cNvPr>
          <p:cNvSpPr>
            <a:spLocks noGrp="1"/>
          </p:cNvSpPr>
          <p:nvPr>
            <p:ph type="title" hasCustomPrompt="1"/>
          </p:nvPr>
        </p:nvSpPr>
        <p:spPr>
          <a:xfrm>
            <a:off x="1048544" y="1283248"/>
            <a:ext cx="9354908" cy="719259"/>
          </a:xfrm>
          <a:prstGeom prst="rect">
            <a:avLst/>
          </a:prstGeom>
        </p:spPr>
        <p:txBody>
          <a:bodyPr/>
          <a:lstStyle>
            <a:lvl1pPr marL="0" marR="0" indent="0" algn="l" defTabSz="342900" rtl="0" eaLnBrk="1" fontAlgn="auto" latinLnBrk="0" hangingPunct="0">
              <a:lnSpc>
                <a:spcPct val="80000"/>
              </a:lnSpc>
              <a:spcBef>
                <a:spcPts val="0"/>
              </a:spcBef>
              <a:spcAft>
                <a:spcPts val="0"/>
              </a:spcAft>
              <a:buClrTx/>
              <a:buSzTx/>
              <a:buFontTx/>
              <a:buNone/>
              <a:tabLst/>
              <a:defRPr>
                <a:solidFill>
                  <a:srgbClr val="454545"/>
                </a:solidFill>
              </a:defRPr>
            </a:lvl1pPr>
          </a:lstStyle>
          <a:p>
            <a:pPr marL="0" marR="0" lvl="0" indent="0" algn="l" defTabSz="342900" rtl="0" eaLnBrk="1" fontAlgn="auto" latinLnBrk="0" hangingPunct="0">
              <a:lnSpc>
                <a:spcPct val="80000"/>
              </a:lnSpc>
              <a:spcBef>
                <a:spcPts val="0"/>
              </a:spcBef>
              <a:spcAft>
                <a:spcPts val="0"/>
              </a:spcAft>
              <a:buClrTx/>
              <a:buSzTx/>
              <a:buFontTx/>
              <a:buNone/>
              <a:tabLst/>
              <a:defRPr/>
            </a:pPr>
            <a:r>
              <a:rPr kumimoji="0" lang="en-GB" sz="5000" b="1" i="0" u="none" strike="noStrike" kern="0" cap="none" spc="38"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sp>
        <p:nvSpPr>
          <p:cNvPr id="12" name="Text Placeholder 17">
            <a:extLst>
              <a:ext uri="{FF2B5EF4-FFF2-40B4-BE49-F238E27FC236}">
                <a16:creationId xmlns:a16="http://schemas.microsoft.com/office/drawing/2014/main" id="{48EA6C98-3E94-4814-B75C-DBA721D07A9B}"/>
              </a:ext>
            </a:extLst>
          </p:cNvPr>
          <p:cNvSpPr>
            <a:spLocks noGrp="1"/>
          </p:cNvSpPr>
          <p:nvPr>
            <p:ph type="body" sz="quarter" idx="20" hasCustomPrompt="1"/>
          </p:nvPr>
        </p:nvSpPr>
        <p:spPr>
          <a:xfrm>
            <a:off x="1048544" y="984054"/>
            <a:ext cx="2223294" cy="288925"/>
          </a:xfrm>
          <a:prstGeom prst="rect">
            <a:avLst/>
          </a:prstGeom>
        </p:spPr>
        <p:txBody>
          <a:bodyPr/>
          <a:lstStyle>
            <a:lvl1pPr marL="0" indent="0">
              <a:buNone/>
              <a:defRPr>
                <a:solidFill>
                  <a:schemeClr val="tx1">
                    <a:lumMod val="75000"/>
                  </a:schemeClr>
                </a:solidFill>
                <a:latin typeface="+mn-lt"/>
              </a:defRPr>
            </a:lvl1pPr>
          </a:lstStyle>
          <a:p>
            <a:pPr lvl="0"/>
            <a:r>
              <a:rPr lang="en-US" dirty="0"/>
              <a:t>SECTION NAME</a:t>
            </a:r>
          </a:p>
        </p:txBody>
      </p:sp>
    </p:spTree>
    <p:extLst>
      <p:ext uri="{BB962C8B-B14F-4D97-AF65-F5344CB8AC3E}">
        <p14:creationId xmlns:p14="http://schemas.microsoft.com/office/powerpoint/2010/main" val="330968571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Group 4">
    <p:spTree>
      <p:nvGrpSpPr>
        <p:cNvPr id="1" name=""/>
        <p:cNvGrpSpPr/>
        <p:nvPr/>
      </p:nvGrpSpPr>
      <p:grpSpPr>
        <a:xfrm>
          <a:off x="0" y="0"/>
          <a:ext cx="0" cy="0"/>
          <a:chOff x="0" y="0"/>
          <a:chExt cx="0" cy="0"/>
        </a:xfrm>
      </p:grpSpPr>
      <p:sp>
        <p:nvSpPr>
          <p:cNvPr id="5" name="Shape 136">
            <a:extLst>
              <a:ext uri="{FF2B5EF4-FFF2-40B4-BE49-F238E27FC236}">
                <a16:creationId xmlns:a16="http://schemas.microsoft.com/office/drawing/2014/main" id="{A169A340-98F0-4CA3-9C7C-C84370F5DF83}"/>
              </a:ext>
            </a:extLst>
          </p:cNvPr>
          <p:cNvSpPr/>
          <p:nvPr/>
        </p:nvSpPr>
        <p:spPr>
          <a:xfrm>
            <a:off x="1078744" y="1290977"/>
            <a:ext cx="3093204" cy="4276047"/>
          </a:xfrm>
          <a:prstGeom prst="rect">
            <a:avLst/>
          </a:prstGeom>
          <a:noFill/>
          <a:ln w="50800" cap="flat">
            <a:solidFill>
              <a:srgbClr val="2CB77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14" name="Shape 145">
            <a:extLst>
              <a:ext uri="{FF2B5EF4-FFF2-40B4-BE49-F238E27FC236}">
                <a16:creationId xmlns:a16="http://schemas.microsoft.com/office/drawing/2014/main" id="{09A81C45-E0F7-4295-AA90-CDE7EAD148DB}"/>
              </a:ext>
            </a:extLst>
          </p:cNvPr>
          <p:cNvSpPr/>
          <p:nvPr/>
        </p:nvSpPr>
        <p:spPr>
          <a:xfrm>
            <a:off x="4549399" y="1290977"/>
            <a:ext cx="3093204" cy="4276047"/>
          </a:xfrm>
          <a:prstGeom prst="rect">
            <a:avLst/>
          </a:prstGeom>
          <a:noFill/>
          <a:ln w="50800" cap="flat">
            <a:solidFill>
              <a:srgbClr val="393941"/>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22" name="Shape 153">
            <a:extLst>
              <a:ext uri="{FF2B5EF4-FFF2-40B4-BE49-F238E27FC236}">
                <a16:creationId xmlns:a16="http://schemas.microsoft.com/office/drawing/2014/main" id="{C5175499-90BB-4927-A25B-BA45E7B3599F}"/>
              </a:ext>
            </a:extLst>
          </p:cNvPr>
          <p:cNvSpPr/>
          <p:nvPr/>
        </p:nvSpPr>
        <p:spPr>
          <a:xfrm>
            <a:off x="8020053" y="1290977"/>
            <a:ext cx="3093204" cy="4276047"/>
          </a:xfrm>
          <a:prstGeom prst="rect">
            <a:avLst/>
          </a:prstGeom>
          <a:noFill/>
          <a:ln w="50800" cap="flat">
            <a:solidFill>
              <a:srgbClr val="2CB772"/>
            </a:solidFill>
            <a:prstDash val="solid"/>
            <a:miter lim="400000"/>
          </a:ln>
          <a:effectLst/>
        </p:spPr>
        <p:txBody>
          <a:bodyPr wrap="square" lIns="19050" tIns="19050" rIns="19050" bIns="19050" numCol="1" anchor="ctr">
            <a:noAutofit/>
          </a:bodyPr>
          <a:lstStyle/>
          <a:p>
            <a:pPr algn="ctr">
              <a:defRPr sz="3000">
                <a:solidFill>
                  <a:srgbClr val="FFFFFF"/>
                </a:solidFill>
                <a:latin typeface="Helvetica Light"/>
                <a:ea typeface="Helvetica Light"/>
                <a:cs typeface="Helvetica Light"/>
                <a:sym typeface="Helvetica Light"/>
              </a:defRPr>
            </a:pPr>
            <a:endParaRPr sz="1500"/>
          </a:p>
        </p:txBody>
      </p:sp>
      <p:sp>
        <p:nvSpPr>
          <p:cNvPr id="31" name="Picture Placeholder 30">
            <a:extLst>
              <a:ext uri="{FF2B5EF4-FFF2-40B4-BE49-F238E27FC236}">
                <a16:creationId xmlns:a16="http://schemas.microsoft.com/office/drawing/2014/main" id="{D586004B-7A53-4E1E-B323-81976015C0B1}"/>
              </a:ext>
            </a:extLst>
          </p:cNvPr>
          <p:cNvSpPr>
            <a:spLocks noGrp="1"/>
          </p:cNvSpPr>
          <p:nvPr>
            <p:ph type="pic" sz="quarter" idx="10"/>
          </p:nvPr>
        </p:nvSpPr>
        <p:spPr>
          <a:xfrm>
            <a:off x="2246330" y="1696000"/>
            <a:ext cx="758031" cy="758031"/>
          </a:xfrm>
          <a:prstGeom prst="rect">
            <a:avLst/>
          </a:prstGeom>
        </p:spPr>
        <p:txBody>
          <a:bodyPr/>
          <a:lstStyle>
            <a:lvl1pPr marL="0" indent="0">
              <a:buNone/>
              <a:defRPr/>
            </a:lvl1pPr>
          </a:lstStyle>
          <a:p>
            <a:endParaRPr lang="en-US" dirty="0"/>
          </a:p>
        </p:txBody>
      </p:sp>
      <p:sp>
        <p:nvSpPr>
          <p:cNvPr id="32" name="Picture Placeholder 30">
            <a:extLst>
              <a:ext uri="{FF2B5EF4-FFF2-40B4-BE49-F238E27FC236}">
                <a16:creationId xmlns:a16="http://schemas.microsoft.com/office/drawing/2014/main" id="{ACB62061-0057-4636-A980-832BFE9251EF}"/>
              </a:ext>
            </a:extLst>
          </p:cNvPr>
          <p:cNvSpPr>
            <a:spLocks noGrp="1"/>
          </p:cNvSpPr>
          <p:nvPr>
            <p:ph type="pic" sz="quarter" idx="11"/>
          </p:nvPr>
        </p:nvSpPr>
        <p:spPr>
          <a:xfrm>
            <a:off x="5716985" y="1696000"/>
            <a:ext cx="758031" cy="758031"/>
          </a:xfrm>
          <a:prstGeom prst="rect">
            <a:avLst/>
          </a:prstGeom>
        </p:spPr>
        <p:txBody>
          <a:bodyPr/>
          <a:lstStyle>
            <a:lvl1pPr marL="0" indent="0">
              <a:buNone/>
              <a:defRPr/>
            </a:lvl1pPr>
          </a:lstStyle>
          <a:p>
            <a:endParaRPr lang="en-US" dirty="0"/>
          </a:p>
        </p:txBody>
      </p:sp>
      <p:sp>
        <p:nvSpPr>
          <p:cNvPr id="33" name="Picture Placeholder 30">
            <a:extLst>
              <a:ext uri="{FF2B5EF4-FFF2-40B4-BE49-F238E27FC236}">
                <a16:creationId xmlns:a16="http://schemas.microsoft.com/office/drawing/2014/main" id="{2730496F-5748-43FD-AD00-84D55AAB0A17}"/>
              </a:ext>
            </a:extLst>
          </p:cNvPr>
          <p:cNvSpPr>
            <a:spLocks noGrp="1"/>
          </p:cNvSpPr>
          <p:nvPr>
            <p:ph type="pic" sz="quarter" idx="12"/>
          </p:nvPr>
        </p:nvSpPr>
        <p:spPr>
          <a:xfrm>
            <a:off x="9193990" y="1696000"/>
            <a:ext cx="758031" cy="758031"/>
          </a:xfrm>
          <a:prstGeom prst="rect">
            <a:avLst/>
          </a:prstGeom>
        </p:spPr>
        <p:txBody>
          <a:bodyPr/>
          <a:lstStyle>
            <a:lvl1pPr marL="0" indent="0">
              <a:buNone/>
              <a:defRPr/>
            </a:lvl1pPr>
          </a:lstStyle>
          <a:p>
            <a:endParaRPr lang="en-US" dirty="0"/>
          </a:p>
        </p:txBody>
      </p:sp>
      <p:sp>
        <p:nvSpPr>
          <p:cNvPr id="35" name="Text Placeholder 34">
            <a:extLst>
              <a:ext uri="{FF2B5EF4-FFF2-40B4-BE49-F238E27FC236}">
                <a16:creationId xmlns:a16="http://schemas.microsoft.com/office/drawing/2014/main" id="{8C1E87B2-99CB-4B2D-BE7E-EC9DC00C004D}"/>
              </a:ext>
            </a:extLst>
          </p:cNvPr>
          <p:cNvSpPr>
            <a:spLocks noGrp="1"/>
          </p:cNvSpPr>
          <p:nvPr>
            <p:ph type="body" sz="quarter" idx="13" hasCustomPrompt="1"/>
          </p:nvPr>
        </p:nvSpPr>
        <p:spPr>
          <a:xfrm>
            <a:off x="1897513" y="4827759"/>
            <a:ext cx="1338245" cy="430041"/>
          </a:xfrm>
          <a:prstGeom prst="roundRect">
            <a:avLst/>
          </a:prstGeom>
          <a:solidFill>
            <a:schemeClr val="accent2"/>
          </a:solidFill>
          <a:ln>
            <a:solidFill>
              <a:schemeClr val="accent1"/>
            </a:solidFill>
          </a:ln>
        </p:spPr>
        <p:txBody>
          <a:bodyPr wrap="square" anchor="ctr" anchorCtr="0">
            <a:noAutofit/>
          </a:bodyPr>
          <a:lstStyle>
            <a:lvl1pPr marL="0" indent="0" algn="ctr">
              <a:buNone/>
              <a:defRPr sz="1400" spc="300">
                <a:solidFill>
                  <a:srgbClr val="FFFEFF"/>
                </a:solidFill>
                <a:latin typeface="+mn-lt"/>
              </a:defRPr>
            </a:lvl1pPr>
          </a:lstStyle>
          <a:p>
            <a:pPr lvl="0"/>
            <a:r>
              <a:rPr lang="en-US" dirty="0"/>
              <a:t>LINK</a:t>
            </a:r>
          </a:p>
        </p:txBody>
      </p:sp>
      <p:sp>
        <p:nvSpPr>
          <p:cNvPr id="39" name="Text Placeholder 38">
            <a:extLst>
              <a:ext uri="{FF2B5EF4-FFF2-40B4-BE49-F238E27FC236}">
                <a16:creationId xmlns:a16="http://schemas.microsoft.com/office/drawing/2014/main" id="{9D5E193B-C3FD-4490-A3E9-D6EFF0555620}"/>
              </a:ext>
            </a:extLst>
          </p:cNvPr>
          <p:cNvSpPr>
            <a:spLocks noGrp="1"/>
          </p:cNvSpPr>
          <p:nvPr>
            <p:ph type="body" sz="quarter" idx="16" hasCustomPrompt="1"/>
          </p:nvPr>
        </p:nvSpPr>
        <p:spPr>
          <a:xfrm>
            <a:off x="1402602" y="2837449"/>
            <a:ext cx="2328069" cy="248095"/>
          </a:xfrm>
          <a:prstGeom prst="rect">
            <a:avLst/>
          </a:prstGeom>
        </p:spPr>
        <p:txBody>
          <a:bodyPr>
            <a:normAutofit/>
          </a:bodyPr>
          <a:lstStyle>
            <a:lvl1pPr marL="0" indent="0" algn="ctr">
              <a:buNone/>
              <a:defRPr lang="en-US" sz="1500" b="1" dirty="0">
                <a:solidFill>
                  <a:srgbClr val="454545"/>
                </a:solidFill>
              </a:defRPr>
            </a:lvl1pPr>
          </a:lstStyle>
          <a:p>
            <a:r>
              <a:rPr lang="en-US" dirty="0">
                <a:latin typeface="+mj-lt"/>
              </a:rPr>
              <a:t>Heading </a:t>
            </a:r>
          </a:p>
        </p:txBody>
      </p:sp>
      <p:sp>
        <p:nvSpPr>
          <p:cNvPr id="41" name="Text Placeholder 40">
            <a:extLst>
              <a:ext uri="{FF2B5EF4-FFF2-40B4-BE49-F238E27FC236}">
                <a16:creationId xmlns:a16="http://schemas.microsoft.com/office/drawing/2014/main" id="{30923AA4-CF2C-4F77-8F29-AAC5D2C9CFAB}"/>
              </a:ext>
            </a:extLst>
          </p:cNvPr>
          <p:cNvSpPr>
            <a:spLocks noGrp="1"/>
          </p:cNvSpPr>
          <p:nvPr>
            <p:ph type="body" sz="quarter" idx="17" hasCustomPrompt="1"/>
          </p:nvPr>
        </p:nvSpPr>
        <p:spPr>
          <a:xfrm>
            <a:off x="1343892" y="3219174"/>
            <a:ext cx="2445489" cy="1050925"/>
          </a:xfrm>
          <a:prstGeom prst="rect">
            <a:avLst/>
          </a:prstGeom>
        </p:spPr>
        <p:txBody>
          <a:bodyPr/>
          <a:lstStyle>
            <a:lvl1pPr marL="0" indent="0" algn="ctr">
              <a:buNone/>
              <a:defRPr lang="en-US" dirty="0"/>
            </a:lvl1pPr>
          </a:lstStyle>
          <a:p>
            <a:r>
              <a:rPr lang="en-US" dirty="0">
                <a:latin typeface="+mn-lt"/>
              </a:rPr>
              <a:t>Lorem Ipsum is simply dummy text of the printing and typesetting industry. </a:t>
            </a:r>
          </a:p>
        </p:txBody>
      </p:sp>
      <p:sp>
        <p:nvSpPr>
          <p:cNvPr id="42" name="Text Placeholder 38">
            <a:extLst>
              <a:ext uri="{FF2B5EF4-FFF2-40B4-BE49-F238E27FC236}">
                <a16:creationId xmlns:a16="http://schemas.microsoft.com/office/drawing/2014/main" id="{223CABDE-AE4F-48E6-AC0A-E68731B947F7}"/>
              </a:ext>
            </a:extLst>
          </p:cNvPr>
          <p:cNvSpPr>
            <a:spLocks noGrp="1"/>
          </p:cNvSpPr>
          <p:nvPr>
            <p:ph type="body" sz="quarter" idx="18" hasCustomPrompt="1"/>
          </p:nvPr>
        </p:nvSpPr>
        <p:spPr>
          <a:xfrm>
            <a:off x="4931966" y="2837449"/>
            <a:ext cx="2328069" cy="248095"/>
          </a:xfrm>
          <a:prstGeom prst="rect">
            <a:avLst/>
          </a:prstGeom>
        </p:spPr>
        <p:txBody>
          <a:bodyPr>
            <a:normAutofit/>
          </a:bodyPr>
          <a:lstStyle>
            <a:lvl1pPr marL="0" indent="0" algn="ctr">
              <a:buNone/>
              <a:defRPr lang="en-US" sz="1500" b="1" dirty="0">
                <a:solidFill>
                  <a:srgbClr val="454545"/>
                </a:solidFill>
              </a:defRPr>
            </a:lvl1pPr>
          </a:lstStyle>
          <a:p>
            <a:r>
              <a:rPr lang="en-US" dirty="0">
                <a:latin typeface="+mj-lt"/>
              </a:rPr>
              <a:t>Heading </a:t>
            </a:r>
          </a:p>
        </p:txBody>
      </p:sp>
      <p:sp>
        <p:nvSpPr>
          <p:cNvPr id="43" name="Text Placeholder 40">
            <a:extLst>
              <a:ext uri="{FF2B5EF4-FFF2-40B4-BE49-F238E27FC236}">
                <a16:creationId xmlns:a16="http://schemas.microsoft.com/office/drawing/2014/main" id="{F7982E2C-F530-4A2B-832F-B87BF72E7705}"/>
              </a:ext>
            </a:extLst>
          </p:cNvPr>
          <p:cNvSpPr>
            <a:spLocks noGrp="1"/>
          </p:cNvSpPr>
          <p:nvPr>
            <p:ph type="body" sz="quarter" idx="19" hasCustomPrompt="1"/>
          </p:nvPr>
        </p:nvSpPr>
        <p:spPr>
          <a:xfrm>
            <a:off x="4873256" y="3219174"/>
            <a:ext cx="2445489" cy="1050925"/>
          </a:xfrm>
          <a:prstGeom prst="rect">
            <a:avLst/>
          </a:prstGeom>
        </p:spPr>
        <p:txBody>
          <a:bodyPr/>
          <a:lstStyle>
            <a:lvl1pPr marL="0" indent="0" algn="ctr">
              <a:buNone/>
              <a:defRPr lang="en-US" dirty="0"/>
            </a:lvl1pPr>
          </a:lstStyle>
          <a:p>
            <a:r>
              <a:rPr lang="en-US" dirty="0">
                <a:latin typeface="+mn-lt"/>
              </a:rPr>
              <a:t>Lorem Ipsum is simply dummy text of the printing and typesetting industry. </a:t>
            </a:r>
          </a:p>
        </p:txBody>
      </p:sp>
      <p:sp>
        <p:nvSpPr>
          <p:cNvPr id="44" name="Text Placeholder 38">
            <a:extLst>
              <a:ext uri="{FF2B5EF4-FFF2-40B4-BE49-F238E27FC236}">
                <a16:creationId xmlns:a16="http://schemas.microsoft.com/office/drawing/2014/main" id="{A9FFB075-EF1A-4083-9F7D-EC1D559C180D}"/>
              </a:ext>
            </a:extLst>
          </p:cNvPr>
          <p:cNvSpPr>
            <a:spLocks noGrp="1"/>
          </p:cNvSpPr>
          <p:nvPr>
            <p:ph type="body" sz="quarter" idx="20" hasCustomPrompt="1"/>
          </p:nvPr>
        </p:nvSpPr>
        <p:spPr>
          <a:xfrm>
            <a:off x="8402620" y="2837449"/>
            <a:ext cx="2328069" cy="248095"/>
          </a:xfrm>
          <a:prstGeom prst="rect">
            <a:avLst/>
          </a:prstGeom>
        </p:spPr>
        <p:txBody>
          <a:bodyPr>
            <a:normAutofit/>
          </a:bodyPr>
          <a:lstStyle>
            <a:lvl1pPr marL="0" indent="0" algn="ctr">
              <a:buNone/>
              <a:defRPr lang="en-US" sz="1500" b="1" dirty="0">
                <a:solidFill>
                  <a:srgbClr val="454545"/>
                </a:solidFill>
              </a:defRPr>
            </a:lvl1pPr>
          </a:lstStyle>
          <a:p>
            <a:r>
              <a:rPr lang="en-US" dirty="0">
                <a:latin typeface="+mj-lt"/>
              </a:rPr>
              <a:t>Heading </a:t>
            </a:r>
          </a:p>
        </p:txBody>
      </p:sp>
      <p:sp>
        <p:nvSpPr>
          <p:cNvPr id="45" name="Text Placeholder 40">
            <a:extLst>
              <a:ext uri="{FF2B5EF4-FFF2-40B4-BE49-F238E27FC236}">
                <a16:creationId xmlns:a16="http://schemas.microsoft.com/office/drawing/2014/main" id="{994A53E6-77AB-4C8A-8CA6-0CF129524D0A}"/>
              </a:ext>
            </a:extLst>
          </p:cNvPr>
          <p:cNvSpPr>
            <a:spLocks noGrp="1"/>
          </p:cNvSpPr>
          <p:nvPr>
            <p:ph type="body" sz="quarter" idx="21" hasCustomPrompt="1"/>
          </p:nvPr>
        </p:nvSpPr>
        <p:spPr>
          <a:xfrm>
            <a:off x="8343910" y="3219174"/>
            <a:ext cx="2445489" cy="1050925"/>
          </a:xfrm>
          <a:prstGeom prst="rect">
            <a:avLst/>
          </a:prstGeom>
        </p:spPr>
        <p:txBody>
          <a:bodyPr/>
          <a:lstStyle>
            <a:lvl1pPr marL="0" indent="0" algn="ctr">
              <a:buNone/>
              <a:defRPr lang="en-US" dirty="0"/>
            </a:lvl1pPr>
          </a:lstStyle>
          <a:p>
            <a:r>
              <a:rPr lang="en-US" dirty="0">
                <a:latin typeface="+mn-lt"/>
              </a:rPr>
              <a:t>Lorem Ipsum is simply dummy text of the printing and typesetting industry. </a:t>
            </a:r>
          </a:p>
        </p:txBody>
      </p:sp>
      <p:sp>
        <p:nvSpPr>
          <p:cNvPr id="24" name="Text Placeholder 34">
            <a:extLst>
              <a:ext uri="{FF2B5EF4-FFF2-40B4-BE49-F238E27FC236}">
                <a16:creationId xmlns:a16="http://schemas.microsoft.com/office/drawing/2014/main" id="{8C1E87B2-99CB-4B2D-BE7E-EC9DC00C004D}"/>
              </a:ext>
            </a:extLst>
          </p:cNvPr>
          <p:cNvSpPr>
            <a:spLocks noGrp="1"/>
          </p:cNvSpPr>
          <p:nvPr>
            <p:ph type="body" sz="quarter" idx="22" hasCustomPrompt="1"/>
          </p:nvPr>
        </p:nvSpPr>
        <p:spPr>
          <a:xfrm>
            <a:off x="8903883" y="4827759"/>
            <a:ext cx="1338245" cy="430041"/>
          </a:xfrm>
          <a:prstGeom prst="roundRect">
            <a:avLst/>
          </a:prstGeom>
          <a:solidFill>
            <a:schemeClr val="accent2"/>
          </a:solidFill>
          <a:ln>
            <a:solidFill>
              <a:schemeClr val="accent1"/>
            </a:solidFill>
          </a:ln>
        </p:spPr>
        <p:txBody>
          <a:bodyPr wrap="square" anchor="ctr" anchorCtr="0">
            <a:noAutofit/>
          </a:bodyPr>
          <a:lstStyle>
            <a:lvl1pPr marL="0" indent="0" algn="ctr">
              <a:buNone/>
              <a:defRPr sz="1400" spc="300">
                <a:solidFill>
                  <a:srgbClr val="FFFEFF"/>
                </a:solidFill>
                <a:latin typeface="+mn-lt"/>
              </a:defRPr>
            </a:lvl1pPr>
          </a:lstStyle>
          <a:p>
            <a:pPr lvl="0"/>
            <a:r>
              <a:rPr lang="en-US" dirty="0"/>
              <a:t>LINK</a:t>
            </a:r>
          </a:p>
        </p:txBody>
      </p:sp>
      <p:sp>
        <p:nvSpPr>
          <p:cNvPr id="26" name="Text Placeholder 34">
            <a:extLst>
              <a:ext uri="{FF2B5EF4-FFF2-40B4-BE49-F238E27FC236}">
                <a16:creationId xmlns:a16="http://schemas.microsoft.com/office/drawing/2014/main" id="{8C1E87B2-99CB-4B2D-BE7E-EC9DC00C004D}"/>
              </a:ext>
            </a:extLst>
          </p:cNvPr>
          <p:cNvSpPr>
            <a:spLocks noGrp="1"/>
          </p:cNvSpPr>
          <p:nvPr>
            <p:ph type="body" sz="quarter" idx="23" hasCustomPrompt="1"/>
          </p:nvPr>
        </p:nvSpPr>
        <p:spPr>
          <a:xfrm>
            <a:off x="5426877" y="4827759"/>
            <a:ext cx="1338245" cy="430041"/>
          </a:xfrm>
          <a:prstGeom prst="roundRect">
            <a:avLst/>
          </a:prstGeom>
          <a:solidFill>
            <a:schemeClr val="bg2"/>
          </a:solidFill>
          <a:ln>
            <a:solidFill>
              <a:schemeClr val="tx1"/>
            </a:solidFill>
          </a:ln>
        </p:spPr>
        <p:txBody>
          <a:bodyPr wrap="square" anchor="ctr" anchorCtr="0">
            <a:noAutofit/>
          </a:bodyPr>
          <a:lstStyle>
            <a:lvl1pPr marL="0" indent="0" algn="ctr">
              <a:buNone/>
              <a:defRPr sz="1400" spc="300">
                <a:solidFill>
                  <a:srgbClr val="FFFEFF"/>
                </a:solidFill>
                <a:latin typeface="+mn-lt"/>
              </a:defRPr>
            </a:lvl1pPr>
          </a:lstStyle>
          <a:p>
            <a:pPr lvl="0"/>
            <a:r>
              <a:rPr lang="en-US" dirty="0"/>
              <a:t>LINK</a:t>
            </a:r>
          </a:p>
        </p:txBody>
      </p:sp>
      <p:sp>
        <p:nvSpPr>
          <p:cNvPr id="28"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29"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9237321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Group 5">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7256C2B7-ABE9-4654-B268-7FC5B5BD2BC7}"/>
              </a:ext>
            </a:extLst>
          </p:cNvPr>
          <p:cNvSpPr>
            <a:spLocks noGrp="1"/>
          </p:cNvSpPr>
          <p:nvPr>
            <p:ph type="pic" sz="quarter" idx="10"/>
          </p:nvPr>
        </p:nvSpPr>
        <p:spPr>
          <a:xfrm>
            <a:off x="1071895" y="2682369"/>
            <a:ext cx="3087353" cy="2379381"/>
          </a:xfrm>
          <a:prstGeom prst="rect">
            <a:avLst/>
          </a:prstGeom>
          <a:solidFill>
            <a:schemeClr val="tx1"/>
          </a:solidFill>
        </p:spPr>
      </p:sp>
      <p:sp>
        <p:nvSpPr>
          <p:cNvPr id="4" name="Picture Placeholder 4">
            <a:extLst>
              <a:ext uri="{FF2B5EF4-FFF2-40B4-BE49-F238E27FC236}">
                <a16:creationId xmlns:a16="http://schemas.microsoft.com/office/drawing/2014/main" id="{DAF314C4-6B5A-4A23-823E-7EA687CBA9D2}"/>
              </a:ext>
            </a:extLst>
          </p:cNvPr>
          <p:cNvSpPr>
            <a:spLocks noGrp="1"/>
          </p:cNvSpPr>
          <p:nvPr>
            <p:ph type="pic" sz="quarter" idx="11"/>
          </p:nvPr>
        </p:nvSpPr>
        <p:spPr>
          <a:xfrm>
            <a:off x="4551528" y="2682368"/>
            <a:ext cx="3083923" cy="2379381"/>
          </a:xfrm>
          <a:prstGeom prst="rect">
            <a:avLst/>
          </a:prstGeom>
          <a:solidFill>
            <a:schemeClr val="tx1"/>
          </a:solidFill>
        </p:spPr>
      </p:sp>
      <p:sp>
        <p:nvSpPr>
          <p:cNvPr id="5" name="Picture Placeholder 5">
            <a:extLst>
              <a:ext uri="{FF2B5EF4-FFF2-40B4-BE49-F238E27FC236}">
                <a16:creationId xmlns:a16="http://schemas.microsoft.com/office/drawing/2014/main" id="{BC703053-7A23-4E5B-A292-26C8837779CA}"/>
              </a:ext>
            </a:extLst>
          </p:cNvPr>
          <p:cNvSpPr>
            <a:spLocks noGrp="1"/>
          </p:cNvSpPr>
          <p:nvPr>
            <p:ph type="pic" sz="quarter" idx="12"/>
          </p:nvPr>
        </p:nvSpPr>
        <p:spPr>
          <a:xfrm>
            <a:off x="8045623" y="2682368"/>
            <a:ext cx="3093204" cy="2379381"/>
          </a:xfrm>
          <a:prstGeom prst="rect">
            <a:avLst/>
          </a:prstGeom>
          <a:solidFill>
            <a:schemeClr val="tx1"/>
          </a:solidFill>
        </p:spPr>
      </p:sp>
      <p:sp>
        <p:nvSpPr>
          <p:cNvPr id="10" name="Shape 111">
            <a:extLst>
              <a:ext uri="{FF2B5EF4-FFF2-40B4-BE49-F238E27FC236}">
                <a16:creationId xmlns:a16="http://schemas.microsoft.com/office/drawing/2014/main" id="{30420FDF-8C99-4F4C-A50D-D77EC29DB227}"/>
              </a:ext>
            </a:extLst>
          </p:cNvPr>
          <p:cNvSpPr/>
          <p:nvPr userDrawn="1"/>
        </p:nvSpPr>
        <p:spPr>
          <a:xfrm>
            <a:off x="8049928" y="2682367"/>
            <a:ext cx="3093204" cy="2379381"/>
          </a:xfrm>
          <a:prstGeom prst="rect">
            <a:avLst/>
          </a:prstGeom>
          <a:solidFill>
            <a:srgbClr val="2CB772">
              <a:alpha val="80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8" name="Text Placeholder 17">
            <a:extLst>
              <a:ext uri="{FF2B5EF4-FFF2-40B4-BE49-F238E27FC236}">
                <a16:creationId xmlns:a16="http://schemas.microsoft.com/office/drawing/2014/main" id="{8A82C35C-C79F-4804-B86C-78F0F442A518}"/>
              </a:ext>
            </a:extLst>
          </p:cNvPr>
          <p:cNvSpPr>
            <a:spLocks noGrp="1"/>
          </p:cNvSpPr>
          <p:nvPr>
            <p:ph type="body" sz="quarter" idx="14"/>
          </p:nvPr>
        </p:nvSpPr>
        <p:spPr>
          <a:xfrm>
            <a:off x="1048544" y="5252614"/>
            <a:ext cx="3087688" cy="642938"/>
          </a:xfrm>
          <a:prstGeom prst="rect">
            <a:avLst/>
          </a:prstGeom>
        </p:spPr>
        <p:txBody>
          <a:bodyPr>
            <a:noAutofit/>
          </a:bodyPr>
          <a:lstStyle>
            <a:lvl1pPr marL="0" indent="0" algn="ctr">
              <a:buNone/>
              <a:defRPr lang="en-US" sz="1600" dirty="0"/>
            </a:lvl1pPr>
            <a:lvl2pPr>
              <a:defRPr/>
            </a:lvl2pPr>
            <a:lvl3pPr>
              <a:defRPr/>
            </a:lvl3pPr>
            <a:lvl4pPr>
              <a:defRPr/>
            </a:lvl4pPr>
            <a:lvl5pPr>
              <a:defRPr/>
            </a:lvl5pPr>
          </a:lstStyle>
          <a:p>
            <a:endParaRPr lang="en-US" dirty="0">
              <a:latin typeface="+mn-lt"/>
            </a:endParaRPr>
          </a:p>
        </p:txBody>
      </p:sp>
      <p:sp>
        <p:nvSpPr>
          <p:cNvPr id="19" name="Text Placeholder 17">
            <a:extLst>
              <a:ext uri="{FF2B5EF4-FFF2-40B4-BE49-F238E27FC236}">
                <a16:creationId xmlns:a16="http://schemas.microsoft.com/office/drawing/2014/main" id="{E661EC2B-5FD9-42EC-93F3-C776C24D0BC1}"/>
              </a:ext>
            </a:extLst>
          </p:cNvPr>
          <p:cNvSpPr>
            <a:spLocks noGrp="1"/>
          </p:cNvSpPr>
          <p:nvPr>
            <p:ph type="body" sz="quarter" idx="15"/>
          </p:nvPr>
        </p:nvSpPr>
        <p:spPr>
          <a:xfrm>
            <a:off x="4547763" y="5252614"/>
            <a:ext cx="3087688" cy="642938"/>
          </a:xfrm>
          <a:prstGeom prst="rect">
            <a:avLst/>
          </a:prstGeom>
        </p:spPr>
        <p:txBody>
          <a:bodyPr>
            <a:noAutofit/>
          </a:bodyPr>
          <a:lstStyle>
            <a:lvl1pPr marL="0" indent="0" algn="ctr">
              <a:buNone/>
              <a:defRPr lang="en-US" sz="1600" dirty="0"/>
            </a:lvl1pPr>
            <a:lvl2pPr>
              <a:defRPr/>
            </a:lvl2pPr>
            <a:lvl3pPr>
              <a:defRPr/>
            </a:lvl3pPr>
            <a:lvl4pPr>
              <a:defRPr/>
            </a:lvl4pPr>
            <a:lvl5pPr>
              <a:defRPr/>
            </a:lvl5pPr>
          </a:lstStyle>
          <a:p>
            <a:endParaRPr lang="en-US" dirty="0">
              <a:latin typeface="+mn-lt"/>
            </a:endParaRPr>
          </a:p>
        </p:txBody>
      </p:sp>
      <p:sp>
        <p:nvSpPr>
          <p:cNvPr id="20" name="Text Placeholder 17">
            <a:extLst>
              <a:ext uri="{FF2B5EF4-FFF2-40B4-BE49-F238E27FC236}">
                <a16:creationId xmlns:a16="http://schemas.microsoft.com/office/drawing/2014/main" id="{2D2E0F51-AE59-45D9-9139-F1780082E36C}"/>
              </a:ext>
            </a:extLst>
          </p:cNvPr>
          <p:cNvSpPr>
            <a:spLocks noGrp="1"/>
          </p:cNvSpPr>
          <p:nvPr>
            <p:ph type="body" sz="quarter" idx="16"/>
          </p:nvPr>
        </p:nvSpPr>
        <p:spPr>
          <a:xfrm>
            <a:off x="8045623" y="5252614"/>
            <a:ext cx="3087688" cy="642938"/>
          </a:xfrm>
          <a:prstGeom prst="rect">
            <a:avLst/>
          </a:prstGeom>
        </p:spPr>
        <p:txBody>
          <a:bodyPr>
            <a:noAutofit/>
          </a:bodyPr>
          <a:lstStyle>
            <a:lvl1pPr marL="0" indent="0" algn="ctr">
              <a:buNone/>
              <a:defRPr lang="en-US" sz="1600" dirty="0"/>
            </a:lvl1pPr>
            <a:lvl2pPr>
              <a:defRPr/>
            </a:lvl2pPr>
            <a:lvl3pPr>
              <a:defRPr/>
            </a:lvl3pPr>
            <a:lvl4pPr>
              <a:defRPr/>
            </a:lvl4pPr>
            <a:lvl5pPr>
              <a:defRPr/>
            </a:lvl5pPr>
          </a:lstStyle>
          <a:p>
            <a:endParaRPr lang="en-US" dirty="0">
              <a:latin typeface="+mn-lt"/>
            </a:endParaRPr>
          </a:p>
        </p:txBody>
      </p:sp>
      <p:sp>
        <p:nvSpPr>
          <p:cNvPr id="15"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7"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4" name="Shape 229">
            <a:extLst>
              <a:ext uri="{FF2B5EF4-FFF2-40B4-BE49-F238E27FC236}">
                <a16:creationId xmlns:a16="http://schemas.microsoft.com/office/drawing/2014/main" id="{A8F3B55D-C94B-4C29-9F2E-F7CED7233F50}"/>
              </a:ext>
            </a:extLst>
          </p:cNvPr>
          <p:cNvSpPr/>
          <p:nvPr userDrawn="1"/>
        </p:nvSpPr>
        <p:spPr>
          <a:xfrm>
            <a:off x="1071895" y="2491503"/>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4" name="Title 1">
            <a:extLst>
              <a:ext uri="{FF2B5EF4-FFF2-40B4-BE49-F238E27FC236}">
                <a16:creationId xmlns:a16="http://schemas.microsoft.com/office/drawing/2014/main" id="{24271CA5-8E97-4139-8F02-8814D1D82B9A}"/>
              </a:ext>
            </a:extLst>
          </p:cNvPr>
          <p:cNvSpPr>
            <a:spLocks noGrp="1"/>
          </p:cNvSpPr>
          <p:nvPr>
            <p:ph type="title" hasCustomPrompt="1"/>
          </p:nvPr>
        </p:nvSpPr>
        <p:spPr>
          <a:xfrm>
            <a:off x="1048544" y="1283248"/>
            <a:ext cx="10052337" cy="719259"/>
          </a:xfrm>
          <a:prstGeom prst="rect">
            <a:avLst/>
          </a:prstGeom>
        </p:spPr>
        <p:txBody>
          <a:bodyPr/>
          <a:lstStyle>
            <a:lvl1pPr marL="0" marR="0" indent="0" algn="l" defTabSz="342900" rtl="0" eaLnBrk="1" fontAlgn="auto" latinLnBrk="0" hangingPunct="0">
              <a:lnSpc>
                <a:spcPct val="80000"/>
              </a:lnSpc>
              <a:spcBef>
                <a:spcPts val="0"/>
              </a:spcBef>
              <a:spcAft>
                <a:spcPts val="0"/>
              </a:spcAft>
              <a:buClrTx/>
              <a:buSzTx/>
              <a:buFontTx/>
              <a:buNone/>
              <a:tabLst/>
              <a:defRPr>
                <a:solidFill>
                  <a:srgbClr val="454545"/>
                </a:solidFill>
              </a:defRPr>
            </a:lvl1pPr>
          </a:lstStyle>
          <a:p>
            <a:pPr marL="0" marR="0" lvl="0" indent="0" algn="l" defTabSz="342900" rtl="0" eaLnBrk="1" fontAlgn="auto" latinLnBrk="0" hangingPunct="0">
              <a:lnSpc>
                <a:spcPct val="80000"/>
              </a:lnSpc>
              <a:spcBef>
                <a:spcPts val="0"/>
              </a:spcBef>
              <a:spcAft>
                <a:spcPts val="0"/>
              </a:spcAft>
              <a:buClrTx/>
              <a:buSzTx/>
              <a:buFontTx/>
              <a:buNone/>
              <a:tabLst/>
              <a:defRPr/>
            </a:pPr>
            <a:r>
              <a:rPr kumimoji="0" lang="en-GB" sz="5000" b="1" i="0" u="none" strike="noStrike" kern="0" cap="none" spc="38"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sp>
        <p:nvSpPr>
          <p:cNvPr id="25" name="Content Placeholder 15"/>
          <p:cNvSpPr>
            <a:spLocks noGrp="1"/>
          </p:cNvSpPr>
          <p:nvPr>
            <p:ph sz="quarter" idx="17" hasCustomPrompt="1"/>
          </p:nvPr>
        </p:nvSpPr>
        <p:spPr>
          <a:xfrm>
            <a:off x="1048544" y="799046"/>
            <a:ext cx="8451676"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Tree>
    <p:extLst>
      <p:ext uri="{BB962C8B-B14F-4D97-AF65-F5344CB8AC3E}">
        <p14:creationId xmlns:p14="http://schemas.microsoft.com/office/powerpoint/2010/main" val="67863845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xt-Heavy 1">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06C74C0-5EF2-4011-8523-AAB5547B3CD1}"/>
              </a:ext>
            </a:extLst>
          </p:cNvPr>
          <p:cNvSpPr>
            <a:spLocks noGrp="1"/>
          </p:cNvSpPr>
          <p:nvPr>
            <p:ph type="body" sz="quarter" idx="13" hasCustomPrompt="1"/>
          </p:nvPr>
        </p:nvSpPr>
        <p:spPr>
          <a:xfrm>
            <a:off x="1071894" y="3451602"/>
            <a:ext cx="10063138" cy="2347619"/>
          </a:xfrm>
          <a:prstGeom prst="rect">
            <a:avLst/>
          </a:prstGeom>
        </p:spPr>
        <p:txBody>
          <a:bodyPr>
            <a:noAutofit/>
          </a:bodyPr>
          <a:lstStyle>
            <a:lvl1pPr marL="0" indent="0">
              <a:spcAft>
                <a:spcPts val="1200"/>
              </a:spcAft>
              <a:buFont typeface="Arial" panose="020B0604020202020204" pitchFamily="34" charset="0"/>
              <a:buNone/>
              <a:defRPr sz="1800">
                <a:solidFill>
                  <a:srgbClr val="454545"/>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a:t>
            </a:r>
          </a:p>
          <a:p>
            <a:pPr lvl="0"/>
            <a:r>
              <a:rPr lang="en-US" dirty="0"/>
              <a:t>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a:t>
            </a:r>
          </a:p>
          <a:p>
            <a:pPr lvl="0"/>
            <a:r>
              <a:rPr lang="en-US" dirty="0"/>
              <a:t>Lorem has survived not only five centuries, but also the leap into electronic typesetting. Lorem Ipsum is simply dummy text of the printing and typesetting industry. </a:t>
            </a:r>
          </a:p>
        </p:txBody>
      </p:sp>
      <p:sp>
        <p:nvSpPr>
          <p:cNvPr id="11"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2"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8" name="Shape 229">
            <a:extLst>
              <a:ext uri="{FF2B5EF4-FFF2-40B4-BE49-F238E27FC236}">
                <a16:creationId xmlns:a16="http://schemas.microsoft.com/office/drawing/2014/main" id="{A8F3B55D-C94B-4C29-9F2E-F7CED7233F50}"/>
              </a:ext>
            </a:extLst>
          </p:cNvPr>
          <p:cNvSpPr/>
          <p:nvPr userDrawn="1"/>
        </p:nvSpPr>
        <p:spPr>
          <a:xfrm>
            <a:off x="1048544" y="3287928"/>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Title 1">
            <a:extLst>
              <a:ext uri="{FF2B5EF4-FFF2-40B4-BE49-F238E27FC236}">
                <a16:creationId xmlns:a16="http://schemas.microsoft.com/office/drawing/2014/main" id="{24271CA5-8E97-4139-8F02-8814D1D82B9A}"/>
              </a:ext>
            </a:extLst>
          </p:cNvPr>
          <p:cNvSpPr>
            <a:spLocks noGrp="1"/>
          </p:cNvSpPr>
          <p:nvPr>
            <p:ph type="title" hasCustomPrompt="1"/>
          </p:nvPr>
        </p:nvSpPr>
        <p:spPr>
          <a:xfrm>
            <a:off x="1048544" y="1283248"/>
            <a:ext cx="10052337" cy="1282972"/>
          </a:xfrm>
          <a:prstGeom prst="rect">
            <a:avLst/>
          </a:prstGeom>
        </p:spPr>
        <p:txBody>
          <a:bodyPr/>
          <a:lstStyle>
            <a:lvl1pPr marL="0" marR="0" indent="0" algn="l" defTabSz="342900" rtl="0" eaLnBrk="1" fontAlgn="auto" latinLnBrk="0" hangingPunct="0">
              <a:lnSpc>
                <a:spcPct val="80000"/>
              </a:lnSpc>
              <a:spcBef>
                <a:spcPts val="0"/>
              </a:spcBef>
              <a:spcAft>
                <a:spcPts val="0"/>
              </a:spcAft>
              <a:buClrTx/>
              <a:buSzTx/>
              <a:buFontTx/>
              <a:buNone/>
              <a:tabLst/>
              <a:defRPr>
                <a:solidFill>
                  <a:srgbClr val="454545"/>
                </a:solidFill>
              </a:defRPr>
            </a:lvl1pPr>
          </a:lstStyle>
          <a:p>
            <a:pPr marL="0" marR="0" lvl="0" indent="0" algn="l" defTabSz="342900" rtl="0" eaLnBrk="1" fontAlgn="auto" latinLnBrk="0" hangingPunct="0">
              <a:lnSpc>
                <a:spcPct val="80000"/>
              </a:lnSpc>
              <a:spcBef>
                <a:spcPts val="0"/>
              </a:spcBef>
              <a:spcAft>
                <a:spcPts val="0"/>
              </a:spcAft>
              <a:buClrTx/>
              <a:buSzTx/>
              <a:buFontTx/>
              <a:buNone/>
              <a:tabLst/>
              <a:defRPr/>
            </a:pPr>
            <a:r>
              <a:rPr kumimoji="0" lang="en-GB" sz="5000" b="1" i="0" u="none" strike="noStrike" kern="0" cap="none" spc="38"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a:t>
            </a:r>
            <a:r>
              <a:rPr kumimoji="0" lang="en-GB" sz="5000" b="1" i="0" u="none" strike="noStrike" kern="0" cap="none" spc="38" normalizeH="0" baseline="0" noProof="0" dirty="0">
                <a:ln>
                  <a:noFill/>
                </a:ln>
                <a:solidFill>
                  <a:srgbClr val="53585F"/>
                </a:solidFill>
                <a:effectLst/>
                <a:uLnTx/>
                <a:uFillTx/>
                <a:latin typeface="+mj-lt"/>
                <a:ea typeface="Gill Sans MT" charset="0"/>
                <a:cs typeface="Gill Sans MT" charset="0"/>
                <a:sym typeface="Montserrat-SemiBold"/>
              </a:rPr>
              <a:t>Title Slide Title Slide Title Slide Title Slide Title  </a:t>
            </a:r>
            <a:endParaRPr kumimoji="0" lang="en-GB" sz="5000" b="1" i="0" u="none" strike="noStrike" kern="0" cap="none" spc="38" normalizeH="0" baseline="0" noProof="0" dirty="0">
              <a:ln>
                <a:noFill/>
              </a:ln>
              <a:solidFill>
                <a:srgbClr val="53585F"/>
              </a:solidFill>
              <a:effectLst/>
              <a:uLnTx/>
              <a:uFillTx/>
              <a:latin typeface="Gill Sans MT" panose="020B0502020104020203"/>
              <a:ea typeface="Gill Sans MT" charset="0"/>
              <a:cs typeface="Gill Sans MT" charset="0"/>
              <a:sym typeface="Montserrat-SemiBold"/>
            </a:endParaRPr>
          </a:p>
        </p:txBody>
      </p:sp>
      <p:sp>
        <p:nvSpPr>
          <p:cNvPr id="15" name="Content Placeholder 15"/>
          <p:cNvSpPr>
            <a:spLocks noGrp="1"/>
          </p:cNvSpPr>
          <p:nvPr>
            <p:ph sz="quarter" idx="17" hasCustomPrompt="1"/>
          </p:nvPr>
        </p:nvSpPr>
        <p:spPr>
          <a:xfrm>
            <a:off x="1048544" y="813932"/>
            <a:ext cx="8451676"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Tree>
    <p:extLst>
      <p:ext uri="{BB962C8B-B14F-4D97-AF65-F5344CB8AC3E}">
        <p14:creationId xmlns:p14="http://schemas.microsoft.com/office/powerpoint/2010/main" val="212934644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xt-Heavy 2">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2AAF3E-2DE1-4C55-BC27-FFCA4271B3AD}"/>
              </a:ext>
            </a:extLst>
          </p:cNvPr>
          <p:cNvSpPr>
            <a:spLocks noGrp="1"/>
          </p:cNvSpPr>
          <p:nvPr>
            <p:ph type="body" sz="quarter" idx="11" hasCustomPrompt="1"/>
          </p:nvPr>
        </p:nvSpPr>
        <p:spPr>
          <a:xfrm>
            <a:off x="648929" y="1636201"/>
            <a:ext cx="3824030" cy="1241854"/>
          </a:xfrm>
          <a:prstGeom prst="rect">
            <a:avLst/>
          </a:prstGeom>
        </p:spPr>
        <p:txBody>
          <a:bodyPr>
            <a:noAutofit/>
          </a:bodyPr>
          <a:lstStyle>
            <a:lvl1pPr marL="0" indent="0" algn="r">
              <a:lnSpc>
                <a:spcPct val="80000"/>
              </a:lnSpc>
              <a:buNone/>
              <a:defRPr sz="5000" b="1">
                <a:solidFill>
                  <a:srgbClr val="454545"/>
                </a:solidFill>
              </a:defRPr>
            </a:lvl1pPr>
          </a:lstStyle>
          <a:p>
            <a:r>
              <a:rPr lang="en-US" dirty="0">
                <a:latin typeface="Gill Sans MT" panose="020B0502020104020203" pitchFamily="34" charset="77"/>
              </a:rPr>
              <a:t>Slide Title Slide Title</a:t>
            </a:r>
          </a:p>
        </p:txBody>
      </p:sp>
      <p:sp>
        <p:nvSpPr>
          <p:cNvPr id="23" name="Shape 71">
            <a:extLst>
              <a:ext uri="{FF2B5EF4-FFF2-40B4-BE49-F238E27FC236}">
                <a16:creationId xmlns:a16="http://schemas.microsoft.com/office/drawing/2014/main" id="{84D53195-9B10-42EC-9D0B-E6E17D59BB12}"/>
              </a:ext>
            </a:extLst>
          </p:cNvPr>
          <p:cNvSpPr/>
          <p:nvPr userDrawn="1"/>
        </p:nvSpPr>
        <p:spPr>
          <a:xfrm>
            <a:off x="2675140" y="9174924"/>
            <a:ext cx="402649" cy="1"/>
          </a:xfrm>
          <a:prstGeom prst="line">
            <a:avLst/>
          </a:prstGeom>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4" name="Shape 72">
            <a:extLst>
              <a:ext uri="{FF2B5EF4-FFF2-40B4-BE49-F238E27FC236}">
                <a16:creationId xmlns:a16="http://schemas.microsoft.com/office/drawing/2014/main" id="{09A538CA-7F28-4D2D-8E3B-55BE49F721E0}"/>
              </a:ext>
            </a:extLst>
          </p:cNvPr>
          <p:cNvSpPr/>
          <p:nvPr userDrawn="1"/>
        </p:nvSpPr>
        <p:spPr>
          <a:xfrm>
            <a:off x="4913607" y="5805099"/>
            <a:ext cx="4628600" cy="1052901"/>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 name="Text Placeholder 2">
            <a:extLst>
              <a:ext uri="{FF2B5EF4-FFF2-40B4-BE49-F238E27FC236}">
                <a16:creationId xmlns:a16="http://schemas.microsoft.com/office/drawing/2014/main" id="{64A48686-B284-43D9-8EE8-712459AB4B13}"/>
              </a:ext>
            </a:extLst>
          </p:cNvPr>
          <p:cNvSpPr>
            <a:spLocks noGrp="1"/>
          </p:cNvSpPr>
          <p:nvPr>
            <p:ph type="body" sz="quarter" idx="13" hasCustomPrompt="1"/>
          </p:nvPr>
        </p:nvSpPr>
        <p:spPr>
          <a:xfrm>
            <a:off x="4913607" y="1500982"/>
            <a:ext cx="4628600" cy="4304118"/>
          </a:xfrm>
          <a:prstGeom prst="rect">
            <a:avLst/>
          </a:prstGeom>
        </p:spPr>
        <p:txBody>
          <a:bodyPr>
            <a:normAutofit/>
          </a:bodyPr>
          <a:lstStyle>
            <a:lvl1pPr marL="0" indent="0" algn="l">
              <a:buNone/>
              <a:defRPr sz="1600">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Lorem has survived not only five centuries, but also the leap into electronic typesetting. Lorem Ipsum is simply dummy text of the printing and typesetting industry. Lorem Ipsum has been the industry's standard dummy text ever since the 1500s, when an unknown printer took a Lorem Ipsum has been the industry's standard dummy text ever since the 1500s, when an unknown printer took a</a:t>
            </a:r>
          </a:p>
        </p:txBody>
      </p:sp>
      <p:sp>
        <p:nvSpPr>
          <p:cNvPr id="12"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4"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Shape 229">
            <a:extLst>
              <a:ext uri="{FF2B5EF4-FFF2-40B4-BE49-F238E27FC236}">
                <a16:creationId xmlns:a16="http://schemas.microsoft.com/office/drawing/2014/main" id="{A8F3B55D-C94B-4C29-9F2E-F7CED7233F50}"/>
              </a:ext>
            </a:extLst>
          </p:cNvPr>
          <p:cNvSpPr/>
          <p:nvPr userDrawn="1"/>
        </p:nvSpPr>
        <p:spPr>
          <a:xfrm>
            <a:off x="3101359" y="1500981"/>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5" name="Text Placeholder 17">
            <a:extLst>
              <a:ext uri="{FF2B5EF4-FFF2-40B4-BE49-F238E27FC236}">
                <a16:creationId xmlns:a16="http://schemas.microsoft.com/office/drawing/2014/main" id="{48EA6C98-3E94-4814-B75C-DBA721D07A9B}"/>
              </a:ext>
            </a:extLst>
          </p:cNvPr>
          <p:cNvSpPr>
            <a:spLocks noGrp="1"/>
          </p:cNvSpPr>
          <p:nvPr>
            <p:ph type="body" sz="quarter" idx="17" hasCustomPrompt="1"/>
          </p:nvPr>
        </p:nvSpPr>
        <p:spPr>
          <a:xfrm>
            <a:off x="648929" y="1110951"/>
            <a:ext cx="3824029" cy="390031"/>
          </a:xfrm>
          <a:prstGeom prst="rect">
            <a:avLst/>
          </a:prstGeom>
        </p:spPr>
        <p:txBody>
          <a:bodyPr/>
          <a:lstStyle>
            <a:lvl1pPr marL="0" indent="0" algn="r">
              <a:buNone/>
              <a:defRPr>
                <a:solidFill>
                  <a:schemeClr val="tx1"/>
                </a:solidFill>
                <a:latin typeface="+mn-lt"/>
              </a:defRPr>
            </a:lvl1pPr>
          </a:lstStyle>
          <a:p>
            <a:pPr lvl="0"/>
            <a:r>
              <a:rPr lang="en-US" dirty="0"/>
              <a:t>SECTION NAME</a:t>
            </a:r>
          </a:p>
        </p:txBody>
      </p:sp>
    </p:spTree>
    <p:extLst>
      <p:ext uri="{BB962C8B-B14F-4D97-AF65-F5344CB8AC3E}">
        <p14:creationId xmlns:p14="http://schemas.microsoft.com/office/powerpoint/2010/main" val="379749206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ext-Heavy 3">
    <p:spTree>
      <p:nvGrpSpPr>
        <p:cNvPr id="1" name=""/>
        <p:cNvGrpSpPr/>
        <p:nvPr/>
      </p:nvGrpSpPr>
      <p:grpSpPr>
        <a:xfrm>
          <a:off x="0" y="0"/>
          <a:ext cx="0" cy="0"/>
          <a:chOff x="0" y="0"/>
          <a:chExt cx="0" cy="0"/>
        </a:xfrm>
      </p:grpSpPr>
      <p:sp>
        <p:nvSpPr>
          <p:cNvPr id="24" name="Shape 72">
            <a:extLst>
              <a:ext uri="{FF2B5EF4-FFF2-40B4-BE49-F238E27FC236}">
                <a16:creationId xmlns:a16="http://schemas.microsoft.com/office/drawing/2014/main" id="{09A538CA-7F28-4D2D-8E3B-55BE49F721E0}"/>
              </a:ext>
            </a:extLst>
          </p:cNvPr>
          <p:cNvSpPr/>
          <p:nvPr userDrawn="1"/>
        </p:nvSpPr>
        <p:spPr>
          <a:xfrm>
            <a:off x="5710020" y="0"/>
            <a:ext cx="4209191" cy="6858000"/>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3" name="Text Placeholder 2">
            <a:extLst>
              <a:ext uri="{FF2B5EF4-FFF2-40B4-BE49-F238E27FC236}">
                <a16:creationId xmlns:a16="http://schemas.microsoft.com/office/drawing/2014/main" id="{64A48686-B284-43D9-8EE8-712459AB4B13}"/>
              </a:ext>
            </a:extLst>
          </p:cNvPr>
          <p:cNvSpPr>
            <a:spLocks noGrp="1"/>
          </p:cNvSpPr>
          <p:nvPr>
            <p:ph type="body" sz="quarter" idx="13" hasCustomPrompt="1"/>
          </p:nvPr>
        </p:nvSpPr>
        <p:spPr>
          <a:xfrm>
            <a:off x="1071895" y="1901031"/>
            <a:ext cx="3942557" cy="4219550"/>
          </a:xfrm>
          <a:prstGeom prst="rect">
            <a:avLst/>
          </a:prstGeom>
        </p:spPr>
        <p:txBody>
          <a:bodyPr>
            <a:normAutofit/>
          </a:bodyPr>
          <a:lstStyle>
            <a:lvl1pPr marL="0" indent="0">
              <a:buNone/>
              <a:defRPr sz="1600">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Lorem has survived not only five centuries, but also the leap into electronic typesetting. Lorem Ipsum is simply dummy text of the printing and typesetting industry. Lorem Ipsum has been the industry's standard dummy text ever since the 1500s, </a:t>
            </a:r>
          </a:p>
        </p:txBody>
      </p:sp>
      <p:sp>
        <p:nvSpPr>
          <p:cNvPr id="4" name="Picture Placeholder 3">
            <a:extLst>
              <a:ext uri="{FF2B5EF4-FFF2-40B4-BE49-F238E27FC236}">
                <a16:creationId xmlns:a16="http://schemas.microsoft.com/office/drawing/2014/main" id="{FAD16273-2DCD-4C71-BE14-58EE0B5DC770}"/>
              </a:ext>
            </a:extLst>
          </p:cNvPr>
          <p:cNvSpPr>
            <a:spLocks noGrp="1"/>
          </p:cNvSpPr>
          <p:nvPr>
            <p:ph type="pic" sz="quarter" idx="14"/>
          </p:nvPr>
        </p:nvSpPr>
        <p:spPr>
          <a:xfrm>
            <a:off x="6530429" y="1901032"/>
            <a:ext cx="5008274" cy="3625850"/>
          </a:xfrm>
          <a:prstGeom prst="rect">
            <a:avLst/>
          </a:prstGeom>
        </p:spPr>
        <p:txBody>
          <a:bodyPr/>
          <a:lstStyle>
            <a:lvl1pPr marL="0" indent="0">
              <a:buNone/>
              <a:defRPr/>
            </a:lvl1pPr>
          </a:lstStyle>
          <a:p>
            <a:endParaRPr lang="en-US" dirty="0"/>
          </a:p>
        </p:txBody>
      </p:sp>
      <p:sp>
        <p:nvSpPr>
          <p:cNvPr id="11"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2"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ext Placeholder 12">
            <a:extLst>
              <a:ext uri="{FF2B5EF4-FFF2-40B4-BE49-F238E27FC236}">
                <a16:creationId xmlns:a16="http://schemas.microsoft.com/office/drawing/2014/main" id="{F72AAF3E-2DE1-4C55-BC27-FFCA4271B3AD}"/>
              </a:ext>
            </a:extLst>
          </p:cNvPr>
          <p:cNvSpPr>
            <a:spLocks noGrp="1"/>
          </p:cNvSpPr>
          <p:nvPr>
            <p:ph type="body" sz="quarter" idx="11" hasCustomPrompt="1"/>
          </p:nvPr>
        </p:nvSpPr>
        <p:spPr>
          <a:xfrm>
            <a:off x="1071895" y="819275"/>
            <a:ext cx="3942557" cy="940052"/>
          </a:xfrm>
          <a:prstGeom prst="rect">
            <a:avLst/>
          </a:prstGeom>
        </p:spPr>
        <p:txBody>
          <a:bodyPr>
            <a:noAutofit/>
          </a:bodyPr>
          <a:lstStyle>
            <a:lvl1pPr marL="0" indent="0" algn="l">
              <a:lnSpc>
                <a:spcPct val="70000"/>
              </a:lnSpc>
              <a:buNone/>
              <a:defRPr sz="3300" b="1">
                <a:solidFill>
                  <a:srgbClr val="393941"/>
                </a:solidFill>
              </a:defRPr>
            </a:lvl1pPr>
          </a:lstStyle>
          <a:p>
            <a:r>
              <a:rPr lang="en-US" dirty="0">
                <a:latin typeface="Gill Sans MT" panose="020B0502020104020203" pitchFamily="34" charset="77"/>
              </a:rPr>
              <a:t>Slide Title Slide Title</a:t>
            </a:r>
          </a:p>
        </p:txBody>
      </p:sp>
      <p:sp>
        <p:nvSpPr>
          <p:cNvPr id="14" name="Content Placeholder 15"/>
          <p:cNvSpPr>
            <a:spLocks noGrp="1"/>
          </p:cNvSpPr>
          <p:nvPr>
            <p:ph sz="quarter" idx="15" hasCustomPrompt="1"/>
          </p:nvPr>
        </p:nvSpPr>
        <p:spPr>
          <a:xfrm>
            <a:off x="1071895" y="381348"/>
            <a:ext cx="3942557" cy="296223"/>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15" name="Shape 79">
            <a:extLst>
              <a:ext uri="{FF2B5EF4-FFF2-40B4-BE49-F238E27FC236}">
                <a16:creationId xmlns:a16="http://schemas.microsoft.com/office/drawing/2014/main" id="{8BA87FF3-D270-477F-B368-C0746A588DBD}"/>
              </a:ext>
            </a:extLst>
          </p:cNvPr>
          <p:cNvSpPr/>
          <p:nvPr userDrawn="1"/>
        </p:nvSpPr>
        <p:spPr>
          <a:xfrm flipH="1">
            <a:off x="522532" y="5787186"/>
            <a:ext cx="1" cy="1310381"/>
          </a:xfrm>
          <a:prstGeom prst="line">
            <a:avLst/>
          </a:prstGeom>
          <a:ln w="57150">
            <a:solidFill>
              <a:schemeClr val="accent2"/>
            </a:solidFill>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247205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ext-Heavy 4">
    <p:spTree>
      <p:nvGrpSpPr>
        <p:cNvPr id="1" name=""/>
        <p:cNvGrpSpPr/>
        <p:nvPr/>
      </p:nvGrpSpPr>
      <p:grpSpPr>
        <a:xfrm>
          <a:off x="0" y="0"/>
          <a:ext cx="0" cy="0"/>
          <a:chOff x="0" y="0"/>
          <a:chExt cx="0" cy="0"/>
        </a:xfrm>
      </p:grpSpPr>
      <p:sp>
        <p:nvSpPr>
          <p:cNvPr id="7" name="Shape 230">
            <a:extLst>
              <a:ext uri="{FF2B5EF4-FFF2-40B4-BE49-F238E27FC236}">
                <a16:creationId xmlns:a16="http://schemas.microsoft.com/office/drawing/2014/main" id="{F3E9F252-CD47-4379-AB5A-C38CA2B2551B}"/>
              </a:ext>
            </a:extLst>
          </p:cNvPr>
          <p:cNvSpPr/>
          <p:nvPr userDrawn="1"/>
        </p:nvSpPr>
        <p:spPr>
          <a:xfrm>
            <a:off x="1181200" y="-8132"/>
            <a:ext cx="3515401" cy="68742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2" name="Text Placeholder 12">
            <a:extLst>
              <a:ext uri="{FF2B5EF4-FFF2-40B4-BE49-F238E27FC236}">
                <a16:creationId xmlns:a16="http://schemas.microsoft.com/office/drawing/2014/main" id="{4CF006FC-F175-4DE2-9BD7-AA9B98C6BDD1}"/>
              </a:ext>
            </a:extLst>
          </p:cNvPr>
          <p:cNvSpPr>
            <a:spLocks noGrp="1"/>
          </p:cNvSpPr>
          <p:nvPr>
            <p:ph type="body" sz="quarter" idx="11" hasCustomPrompt="1"/>
          </p:nvPr>
        </p:nvSpPr>
        <p:spPr>
          <a:xfrm>
            <a:off x="5267087" y="1388073"/>
            <a:ext cx="5931694" cy="1112473"/>
          </a:xfrm>
          <a:prstGeom prst="rect">
            <a:avLst/>
          </a:prstGeom>
        </p:spPr>
        <p:txBody>
          <a:bodyPr>
            <a:noAutofit/>
          </a:bodyPr>
          <a:lstStyle>
            <a:lvl1pPr marL="0" indent="0" algn="l">
              <a:lnSpc>
                <a:spcPct val="70000"/>
              </a:lnSpc>
              <a:buNone/>
              <a:defRPr sz="5000" b="1">
                <a:solidFill>
                  <a:srgbClr val="454545"/>
                </a:solidFill>
              </a:defRPr>
            </a:lvl1pPr>
          </a:lstStyle>
          <a:p>
            <a:r>
              <a:rPr lang="en-US" dirty="0">
                <a:latin typeface="Gill Sans MT" panose="020B0502020104020203" pitchFamily="34" charset="77"/>
              </a:rPr>
              <a:t>Slide Title Slide Title</a:t>
            </a:r>
          </a:p>
        </p:txBody>
      </p:sp>
      <p:sp>
        <p:nvSpPr>
          <p:cNvPr id="15" name="Text Placeholder 14">
            <a:extLst>
              <a:ext uri="{FF2B5EF4-FFF2-40B4-BE49-F238E27FC236}">
                <a16:creationId xmlns:a16="http://schemas.microsoft.com/office/drawing/2014/main" id="{13577C93-60BD-43D3-BD61-DB23CE88DAA1}"/>
              </a:ext>
            </a:extLst>
          </p:cNvPr>
          <p:cNvSpPr>
            <a:spLocks noGrp="1"/>
          </p:cNvSpPr>
          <p:nvPr>
            <p:ph type="body" sz="quarter" idx="12" hasCustomPrompt="1"/>
          </p:nvPr>
        </p:nvSpPr>
        <p:spPr>
          <a:xfrm>
            <a:off x="5267131" y="3163518"/>
            <a:ext cx="5931650" cy="2614613"/>
          </a:xfrm>
          <a:prstGeom prst="rect">
            <a:avLst/>
          </a:prstGeom>
        </p:spPr>
        <p:txBody>
          <a:bodyPr>
            <a:normAutofit/>
          </a:bodyPr>
          <a:lstStyle>
            <a:lvl1pPr marL="0" indent="0">
              <a:buNone/>
              <a:defRPr sz="1600">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Lorem has survived not only five centuries, but also the leap into electronic typesetting. Lorem Ipsum is simply dummy text of the printing and typesetting industry. </a:t>
            </a:r>
          </a:p>
        </p:txBody>
      </p:sp>
      <p:sp>
        <p:nvSpPr>
          <p:cNvPr id="14"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6"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8" name="Content Placeholder 15"/>
          <p:cNvSpPr>
            <a:spLocks noGrp="1"/>
          </p:cNvSpPr>
          <p:nvPr>
            <p:ph sz="quarter" idx="15" hasCustomPrompt="1"/>
          </p:nvPr>
        </p:nvSpPr>
        <p:spPr>
          <a:xfrm>
            <a:off x="5267087" y="707232"/>
            <a:ext cx="5931694"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3" name="Picture Placeholder 2"/>
          <p:cNvSpPr>
            <a:spLocks noGrp="1"/>
          </p:cNvSpPr>
          <p:nvPr>
            <p:ph type="pic" sz="quarter" idx="16" hasCustomPrompt="1"/>
          </p:nvPr>
        </p:nvSpPr>
        <p:spPr>
          <a:xfrm>
            <a:off x="2024501" y="707232"/>
            <a:ext cx="1828800" cy="1828800"/>
          </a:xfrm>
        </p:spPr>
        <p:txBody>
          <a:bodyPr/>
          <a:lstStyle>
            <a:lvl1pPr marL="0" indent="0">
              <a:buNone/>
              <a:defRPr/>
            </a:lvl1pPr>
          </a:lstStyle>
          <a:p>
            <a:r>
              <a:rPr lang="fr-FR" dirty="0" err="1"/>
              <a:t>ICON</a:t>
            </a:r>
            <a:endParaRPr lang="fr-FR" dirty="0"/>
          </a:p>
        </p:txBody>
      </p:sp>
      <p:sp>
        <p:nvSpPr>
          <p:cNvPr id="11" name="Shape 229">
            <a:extLst>
              <a:ext uri="{FF2B5EF4-FFF2-40B4-BE49-F238E27FC236}">
                <a16:creationId xmlns:a16="http://schemas.microsoft.com/office/drawing/2014/main" id="{A8F3B55D-C94B-4C29-9F2E-F7CED7233F50}"/>
              </a:ext>
            </a:extLst>
          </p:cNvPr>
          <p:cNvSpPr/>
          <p:nvPr userDrawn="1"/>
        </p:nvSpPr>
        <p:spPr>
          <a:xfrm>
            <a:off x="5267087" y="3017622"/>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019262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ext-Heavy 5">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4CF006FC-F175-4DE2-9BD7-AA9B98C6BDD1}"/>
              </a:ext>
            </a:extLst>
          </p:cNvPr>
          <p:cNvSpPr>
            <a:spLocks noGrp="1"/>
          </p:cNvSpPr>
          <p:nvPr>
            <p:ph type="body" sz="quarter" idx="11" hasCustomPrompt="1"/>
          </p:nvPr>
        </p:nvSpPr>
        <p:spPr>
          <a:xfrm>
            <a:off x="5267087" y="1388073"/>
            <a:ext cx="5931694" cy="1112473"/>
          </a:xfrm>
          <a:prstGeom prst="rect">
            <a:avLst/>
          </a:prstGeom>
        </p:spPr>
        <p:txBody>
          <a:bodyPr>
            <a:noAutofit/>
          </a:bodyPr>
          <a:lstStyle>
            <a:lvl1pPr marL="0" indent="0" algn="l">
              <a:lnSpc>
                <a:spcPct val="70000"/>
              </a:lnSpc>
              <a:buNone/>
              <a:defRPr sz="5000" b="1">
                <a:solidFill>
                  <a:srgbClr val="454545"/>
                </a:solidFill>
              </a:defRPr>
            </a:lvl1pPr>
          </a:lstStyle>
          <a:p>
            <a:r>
              <a:rPr lang="en-US" dirty="0">
                <a:latin typeface="Gill Sans MT" panose="020B0502020104020203" pitchFamily="34" charset="77"/>
              </a:rPr>
              <a:t>Slide Title Slide Title</a:t>
            </a:r>
          </a:p>
        </p:txBody>
      </p:sp>
      <p:sp>
        <p:nvSpPr>
          <p:cNvPr id="15" name="Text Placeholder 14">
            <a:extLst>
              <a:ext uri="{FF2B5EF4-FFF2-40B4-BE49-F238E27FC236}">
                <a16:creationId xmlns:a16="http://schemas.microsoft.com/office/drawing/2014/main" id="{13577C93-60BD-43D3-BD61-DB23CE88DAA1}"/>
              </a:ext>
            </a:extLst>
          </p:cNvPr>
          <p:cNvSpPr>
            <a:spLocks noGrp="1"/>
          </p:cNvSpPr>
          <p:nvPr>
            <p:ph type="body" sz="quarter" idx="12" hasCustomPrompt="1"/>
          </p:nvPr>
        </p:nvSpPr>
        <p:spPr>
          <a:xfrm>
            <a:off x="5267131" y="3163518"/>
            <a:ext cx="5931650" cy="3266780"/>
          </a:xfrm>
          <a:prstGeom prst="rect">
            <a:avLst/>
          </a:prstGeom>
        </p:spPr>
        <p:txBody>
          <a:bodyPr>
            <a:normAutofit/>
          </a:bodyPr>
          <a:lstStyle>
            <a:lvl1pPr marL="0" indent="0">
              <a:buNone/>
              <a:defRPr sz="1600">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Lorem has survived not only five centuries, but also the leap into electronic typesetting. Lorem Ipsum is simply dummy text of the printing and typesetting industry. </a:t>
            </a:r>
          </a:p>
        </p:txBody>
      </p:sp>
      <p:sp>
        <p:nvSpPr>
          <p:cNvPr id="17" name="Picture Placeholder 16">
            <a:extLst>
              <a:ext uri="{FF2B5EF4-FFF2-40B4-BE49-F238E27FC236}">
                <a16:creationId xmlns:a16="http://schemas.microsoft.com/office/drawing/2014/main" id="{B04D196C-214F-4AB5-A770-0B8FD3A432F1}"/>
              </a:ext>
            </a:extLst>
          </p:cNvPr>
          <p:cNvSpPr>
            <a:spLocks noGrp="1"/>
          </p:cNvSpPr>
          <p:nvPr>
            <p:ph type="pic" sz="quarter" idx="13"/>
          </p:nvPr>
        </p:nvSpPr>
        <p:spPr>
          <a:xfrm>
            <a:off x="1181200" y="-15875"/>
            <a:ext cx="3515401" cy="6873875"/>
          </a:xfrm>
          <a:prstGeom prst="rect">
            <a:avLst/>
          </a:prstGeom>
        </p:spPr>
        <p:txBody>
          <a:bodyPr/>
          <a:lstStyle/>
          <a:p>
            <a:endParaRPr lang="en-US"/>
          </a:p>
        </p:txBody>
      </p:sp>
      <p:sp>
        <p:nvSpPr>
          <p:cNvPr id="13" name="Shape 230">
            <a:extLst>
              <a:ext uri="{FF2B5EF4-FFF2-40B4-BE49-F238E27FC236}">
                <a16:creationId xmlns:a16="http://schemas.microsoft.com/office/drawing/2014/main" id="{836A5C9F-4249-4D43-889A-2C33E501BB7D}"/>
              </a:ext>
            </a:extLst>
          </p:cNvPr>
          <p:cNvSpPr/>
          <p:nvPr userDrawn="1"/>
        </p:nvSpPr>
        <p:spPr>
          <a:xfrm>
            <a:off x="1181200" y="-1"/>
            <a:ext cx="3515401" cy="6858001"/>
          </a:xfrm>
          <a:prstGeom prst="rect">
            <a:avLst/>
          </a:prstGeom>
          <a:solidFill>
            <a:srgbClr val="009457">
              <a:alpha val="68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4"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6"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0" name="Content Placeholder 15"/>
          <p:cNvSpPr>
            <a:spLocks noGrp="1"/>
          </p:cNvSpPr>
          <p:nvPr>
            <p:ph sz="quarter" idx="15" hasCustomPrompt="1"/>
          </p:nvPr>
        </p:nvSpPr>
        <p:spPr>
          <a:xfrm>
            <a:off x="5267087" y="707232"/>
            <a:ext cx="5931694"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11" name="Shape 229">
            <a:extLst>
              <a:ext uri="{FF2B5EF4-FFF2-40B4-BE49-F238E27FC236}">
                <a16:creationId xmlns:a16="http://schemas.microsoft.com/office/drawing/2014/main" id="{A8F3B55D-C94B-4C29-9F2E-F7CED7233F50}"/>
              </a:ext>
            </a:extLst>
          </p:cNvPr>
          <p:cNvSpPr/>
          <p:nvPr userDrawn="1"/>
        </p:nvSpPr>
        <p:spPr>
          <a:xfrm>
            <a:off x="5267087" y="3017622"/>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9255402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Heavy 6">
    <p:spTree>
      <p:nvGrpSpPr>
        <p:cNvPr id="1" name=""/>
        <p:cNvGrpSpPr/>
        <p:nvPr/>
      </p:nvGrpSpPr>
      <p:grpSpPr>
        <a:xfrm>
          <a:off x="0" y="0"/>
          <a:ext cx="0" cy="0"/>
          <a:chOff x="0" y="0"/>
          <a:chExt cx="0" cy="0"/>
        </a:xfrm>
      </p:grpSpPr>
      <p:sp>
        <p:nvSpPr>
          <p:cNvPr id="18" name="Shape 126">
            <a:extLst>
              <a:ext uri="{FF2B5EF4-FFF2-40B4-BE49-F238E27FC236}">
                <a16:creationId xmlns:a16="http://schemas.microsoft.com/office/drawing/2014/main" id="{D044E884-58EC-440B-A500-D6F3884E08C9}"/>
              </a:ext>
            </a:extLst>
          </p:cNvPr>
          <p:cNvSpPr/>
          <p:nvPr userDrawn="1"/>
        </p:nvSpPr>
        <p:spPr>
          <a:xfrm>
            <a:off x="2259" y="0"/>
            <a:ext cx="4978451" cy="686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998" y="0"/>
                </a:lnTo>
                <a:lnTo>
                  <a:pt x="21600" y="21600"/>
                </a:lnTo>
                <a:lnTo>
                  <a:pt x="0" y="21600"/>
                </a:lnTo>
                <a:lnTo>
                  <a:pt x="0" y="0"/>
                </a:lnTo>
                <a:close/>
              </a:path>
            </a:pathLst>
          </a:cu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2" name="Text Placeholder 12">
            <a:extLst>
              <a:ext uri="{FF2B5EF4-FFF2-40B4-BE49-F238E27FC236}">
                <a16:creationId xmlns:a16="http://schemas.microsoft.com/office/drawing/2014/main" id="{4CF006FC-F175-4DE2-9BD7-AA9B98C6BDD1}"/>
              </a:ext>
            </a:extLst>
          </p:cNvPr>
          <p:cNvSpPr>
            <a:spLocks noGrp="1"/>
          </p:cNvSpPr>
          <p:nvPr>
            <p:ph type="body" sz="quarter" idx="11" hasCustomPrompt="1"/>
          </p:nvPr>
        </p:nvSpPr>
        <p:spPr>
          <a:xfrm>
            <a:off x="5267087" y="1388073"/>
            <a:ext cx="5931694" cy="1112473"/>
          </a:xfrm>
          <a:prstGeom prst="rect">
            <a:avLst/>
          </a:prstGeom>
        </p:spPr>
        <p:txBody>
          <a:bodyPr>
            <a:noAutofit/>
          </a:bodyPr>
          <a:lstStyle>
            <a:lvl1pPr marL="0" indent="0" algn="l">
              <a:lnSpc>
                <a:spcPct val="70000"/>
              </a:lnSpc>
              <a:buNone/>
              <a:defRPr sz="5000" b="1">
                <a:solidFill>
                  <a:srgbClr val="454545"/>
                </a:solidFill>
              </a:defRPr>
            </a:lvl1pPr>
          </a:lstStyle>
          <a:p>
            <a:r>
              <a:rPr lang="en-US" dirty="0">
                <a:latin typeface="Gill Sans MT" panose="020B0502020104020203" pitchFamily="34" charset="77"/>
              </a:rPr>
              <a:t>Slide Title Slide Title</a:t>
            </a:r>
          </a:p>
        </p:txBody>
      </p:sp>
      <p:sp>
        <p:nvSpPr>
          <p:cNvPr id="15" name="Text Placeholder 14">
            <a:extLst>
              <a:ext uri="{FF2B5EF4-FFF2-40B4-BE49-F238E27FC236}">
                <a16:creationId xmlns:a16="http://schemas.microsoft.com/office/drawing/2014/main" id="{13577C93-60BD-43D3-BD61-DB23CE88DAA1}"/>
              </a:ext>
            </a:extLst>
          </p:cNvPr>
          <p:cNvSpPr>
            <a:spLocks noGrp="1"/>
          </p:cNvSpPr>
          <p:nvPr>
            <p:ph type="body" sz="quarter" idx="12" hasCustomPrompt="1"/>
          </p:nvPr>
        </p:nvSpPr>
        <p:spPr>
          <a:xfrm>
            <a:off x="5267131" y="3163518"/>
            <a:ext cx="5931650" cy="3130603"/>
          </a:xfrm>
          <a:prstGeom prst="rect">
            <a:avLst/>
          </a:prstGeom>
        </p:spPr>
        <p:txBody>
          <a:bodyPr>
            <a:noAutofit/>
          </a:bodyPr>
          <a:lstStyle>
            <a:lvl1pPr marL="0" indent="0">
              <a:buNone/>
              <a:defRPr sz="1600">
                <a:solidFill>
                  <a:srgbClr val="454545"/>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Lorem has survived not only five centuries, but also the leap into electronic typesetting. Lorem Ipsum is simply dummy text of the printing and typesetting industry. </a:t>
            </a:r>
          </a:p>
        </p:txBody>
      </p:sp>
      <p:sp>
        <p:nvSpPr>
          <p:cNvPr id="3" name="Picture Placeholder 2">
            <a:extLst>
              <a:ext uri="{FF2B5EF4-FFF2-40B4-BE49-F238E27FC236}">
                <a16:creationId xmlns:a16="http://schemas.microsoft.com/office/drawing/2014/main" id="{E57D9E58-9EE3-4FF2-9359-0E3117971AD8}"/>
              </a:ext>
            </a:extLst>
          </p:cNvPr>
          <p:cNvSpPr>
            <a:spLocks noGrp="1"/>
          </p:cNvSpPr>
          <p:nvPr>
            <p:ph type="pic" sz="quarter" idx="14"/>
          </p:nvPr>
        </p:nvSpPr>
        <p:spPr>
          <a:xfrm>
            <a:off x="742950" y="1944309"/>
            <a:ext cx="4237759" cy="3353594"/>
          </a:xfrm>
          <a:prstGeom prst="rect">
            <a:avLst/>
          </a:prstGeom>
        </p:spPr>
        <p:txBody>
          <a:bodyPr/>
          <a:lstStyle/>
          <a:p>
            <a:endParaRPr lang="en-US"/>
          </a:p>
        </p:txBody>
      </p:sp>
      <p:sp>
        <p:nvSpPr>
          <p:cNvPr id="13"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4"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6" name="Content Placeholder 15"/>
          <p:cNvSpPr>
            <a:spLocks noGrp="1"/>
          </p:cNvSpPr>
          <p:nvPr>
            <p:ph sz="quarter" idx="15" hasCustomPrompt="1"/>
          </p:nvPr>
        </p:nvSpPr>
        <p:spPr>
          <a:xfrm>
            <a:off x="5267087" y="707232"/>
            <a:ext cx="5931694"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17" name="Shape 229">
            <a:extLst>
              <a:ext uri="{FF2B5EF4-FFF2-40B4-BE49-F238E27FC236}">
                <a16:creationId xmlns:a16="http://schemas.microsoft.com/office/drawing/2014/main" id="{A8F3B55D-C94B-4C29-9F2E-F7CED7233F50}"/>
              </a:ext>
            </a:extLst>
          </p:cNvPr>
          <p:cNvSpPr/>
          <p:nvPr userDrawn="1"/>
        </p:nvSpPr>
        <p:spPr>
          <a:xfrm>
            <a:off x="5267087" y="3017622"/>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5203877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ata 1">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D2AD679F-3BBA-4FBF-9B71-DDF8F9A2A392}"/>
              </a:ext>
            </a:extLst>
          </p:cNvPr>
          <p:cNvSpPr>
            <a:spLocks noGrp="1"/>
          </p:cNvSpPr>
          <p:nvPr>
            <p:ph type="chart" sz="quarter" idx="10"/>
          </p:nvPr>
        </p:nvSpPr>
        <p:spPr>
          <a:xfrm>
            <a:off x="4601497" y="799400"/>
            <a:ext cx="7153941" cy="5547425"/>
          </a:xfrm>
          <a:prstGeom prst="rect">
            <a:avLst/>
          </a:prstGeom>
        </p:spPr>
        <p:txBody>
          <a:bodyPr/>
          <a:lstStyle>
            <a:lvl1pPr marL="0" indent="0">
              <a:buNone/>
              <a:defRPr/>
            </a:lvl1pPr>
          </a:lstStyle>
          <a:p>
            <a:endParaRPr lang="en-US" dirty="0"/>
          </a:p>
        </p:txBody>
      </p:sp>
      <p:sp>
        <p:nvSpPr>
          <p:cNvPr id="5" name="Text Placeholder 4">
            <a:extLst>
              <a:ext uri="{FF2B5EF4-FFF2-40B4-BE49-F238E27FC236}">
                <a16:creationId xmlns:a16="http://schemas.microsoft.com/office/drawing/2014/main" id="{87A111CE-9D02-46ED-A00C-D3B6907D2BE9}"/>
              </a:ext>
            </a:extLst>
          </p:cNvPr>
          <p:cNvSpPr>
            <a:spLocks noGrp="1"/>
          </p:cNvSpPr>
          <p:nvPr>
            <p:ph type="body" sz="quarter" idx="11" hasCustomPrompt="1"/>
          </p:nvPr>
        </p:nvSpPr>
        <p:spPr>
          <a:xfrm>
            <a:off x="517514" y="681832"/>
            <a:ext cx="3654575" cy="3285569"/>
          </a:xfrm>
          <a:prstGeom prst="rect">
            <a:avLst/>
          </a:prstGeom>
        </p:spPr>
        <p:txBody>
          <a:bodyPr>
            <a:normAutofit/>
          </a:bodyPr>
          <a:lstStyle>
            <a:lvl1pPr marL="0" marR="0" indent="0" algn="r" defTabSz="412750" rtl="0" eaLnBrk="1" fontAlgn="auto" latinLnBrk="0" hangingPunct="0">
              <a:lnSpc>
                <a:spcPct val="70000"/>
              </a:lnSpc>
              <a:spcBef>
                <a:spcPts val="0"/>
              </a:spcBef>
              <a:spcAft>
                <a:spcPts val="0"/>
              </a:spcAft>
              <a:buClrTx/>
              <a:buSzTx/>
              <a:buFontTx/>
              <a:buNone/>
              <a:tabLst/>
              <a:defRPr lang="en-US" sz="4400" b="1" smtClean="0">
                <a:solidFill>
                  <a:srgbClr val="009457"/>
                </a:solidFill>
                <a:latin typeface="+mj-lt"/>
              </a:defRPr>
            </a:lvl1pPr>
          </a:lstStyle>
          <a:p>
            <a:r>
              <a:rPr lang="en-US" sz="4400" dirty="0">
                <a:solidFill>
                  <a:srgbClr val="009457"/>
                </a:solidFill>
                <a:latin typeface="+mj-lt"/>
              </a:rPr>
              <a:t>Slide Title Slide Title: </a:t>
            </a:r>
            <a:r>
              <a:rPr lang="en-US" sz="4400" dirty="0">
                <a:solidFill>
                  <a:srgbClr val="2BB673"/>
                </a:solidFill>
                <a:latin typeface="+mj-lt"/>
              </a:rPr>
              <a:t>Slide Title Slide Title</a:t>
            </a:r>
          </a:p>
          <a:p>
            <a:pPr marL="0" marR="0" lvl="0" indent="0" algn="just" defTabSz="412750" rtl="0" eaLnBrk="1" fontAlgn="auto" latinLnBrk="0" hangingPunct="0">
              <a:lnSpc>
                <a:spcPct val="100000"/>
              </a:lnSpc>
              <a:spcBef>
                <a:spcPts val="0"/>
              </a:spcBef>
              <a:spcAft>
                <a:spcPts val="0"/>
              </a:spcAft>
              <a:buClrTx/>
              <a:buSzTx/>
              <a:buFontTx/>
              <a:buNone/>
              <a:tabLst/>
              <a:defRPr/>
            </a:pPr>
            <a:endParaRPr kumimoji="0" lang="en-US" sz="4450" b="0" i="0" u="none" strike="noStrike" kern="0" cap="none" spc="0" normalizeH="0" baseline="0" noProof="0" dirty="0">
              <a:ln>
                <a:noFill/>
              </a:ln>
              <a:solidFill>
                <a:srgbClr val="2BB673"/>
              </a:solidFill>
              <a:effectLst/>
              <a:uLnTx/>
              <a:uFillTx/>
              <a:latin typeface="Gill Sans MT" panose="020B0502020104020203"/>
              <a:sym typeface="PT Sans"/>
            </a:endParaRPr>
          </a:p>
        </p:txBody>
      </p:sp>
      <p:sp>
        <p:nvSpPr>
          <p:cNvPr id="15" name="Text Placeholder 14">
            <a:extLst>
              <a:ext uri="{FF2B5EF4-FFF2-40B4-BE49-F238E27FC236}">
                <a16:creationId xmlns:a16="http://schemas.microsoft.com/office/drawing/2014/main" id="{1660F839-D189-4F52-B177-70ACC8552F92}"/>
              </a:ext>
            </a:extLst>
          </p:cNvPr>
          <p:cNvSpPr>
            <a:spLocks noGrp="1"/>
          </p:cNvSpPr>
          <p:nvPr>
            <p:ph type="body" sz="quarter" idx="12" hasCustomPrompt="1"/>
          </p:nvPr>
        </p:nvSpPr>
        <p:spPr>
          <a:xfrm>
            <a:off x="517514" y="4315514"/>
            <a:ext cx="3654575" cy="557415"/>
          </a:xfrm>
          <a:prstGeom prst="rect">
            <a:avLst/>
          </a:prstGeom>
        </p:spPr>
        <p:txBody>
          <a:bodyPr>
            <a:noAutofit/>
          </a:bodyPr>
          <a:lstStyle>
            <a:lvl1pPr marL="0" indent="0" algn="r">
              <a:buNone/>
              <a:defRPr sz="1600">
                <a:solidFill>
                  <a:schemeClr val="tx2">
                    <a:lumMod val="25000"/>
                  </a:schemeClr>
                </a:solidFill>
                <a:latin typeface="+mj-lt"/>
              </a:defRPr>
            </a:lvl1pPr>
          </a:lstStyle>
          <a:p>
            <a:pPr lvl="0"/>
            <a:r>
              <a:rPr lang="en-US" dirty="0"/>
              <a:t>Subtitle Here; Could be title of the graph or explanation of data presented. </a:t>
            </a:r>
          </a:p>
        </p:txBody>
      </p:sp>
      <p:sp>
        <p:nvSpPr>
          <p:cNvPr id="21" name="Text Placeholder 14">
            <a:extLst>
              <a:ext uri="{FF2B5EF4-FFF2-40B4-BE49-F238E27FC236}">
                <a16:creationId xmlns:a16="http://schemas.microsoft.com/office/drawing/2014/main" id="{84A05178-9CC3-40C1-BF40-ECC5F8526497}"/>
              </a:ext>
            </a:extLst>
          </p:cNvPr>
          <p:cNvSpPr>
            <a:spLocks noGrp="1"/>
          </p:cNvSpPr>
          <p:nvPr>
            <p:ph type="body" sz="quarter" idx="13" hasCustomPrompt="1"/>
          </p:nvPr>
        </p:nvSpPr>
        <p:spPr>
          <a:xfrm>
            <a:off x="517514" y="5089477"/>
            <a:ext cx="3654575" cy="1319072"/>
          </a:xfrm>
          <a:prstGeom prst="rect">
            <a:avLst/>
          </a:prstGeom>
        </p:spPr>
        <p:txBody>
          <a:bodyPr>
            <a:noAutofit/>
          </a:bodyPr>
          <a:lstStyle>
            <a:lvl1pPr marL="0" indent="0" algn="l">
              <a:buNone/>
              <a:defRPr lang="en-US" sz="1400" dirty="0">
                <a:solidFill>
                  <a:schemeClr val="tx1">
                    <a:lumMod val="75000"/>
                  </a:schemeClr>
                </a:solidFill>
              </a:defRPr>
            </a:lvl1pPr>
          </a:lstStyle>
          <a:p>
            <a:pPr algn="r"/>
            <a:r>
              <a:rPr lang="en-US" dirty="0">
                <a:latin typeface="+mn-lt"/>
              </a:rPr>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0"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1"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Shape 229">
            <a:extLst>
              <a:ext uri="{FF2B5EF4-FFF2-40B4-BE49-F238E27FC236}">
                <a16:creationId xmlns:a16="http://schemas.microsoft.com/office/drawing/2014/main" id="{A8F3B55D-C94B-4C29-9F2E-F7CED7233F50}"/>
              </a:ext>
            </a:extLst>
          </p:cNvPr>
          <p:cNvSpPr/>
          <p:nvPr userDrawn="1"/>
        </p:nvSpPr>
        <p:spPr>
          <a:xfrm>
            <a:off x="2800489" y="4141456"/>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7768194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AF23-00EF-4D4F-845A-6586C8A7A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0A357E-828E-FC48-B880-6128C9F405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8A5A91-6248-7D4E-8EA6-2DAE4521B4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48854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Photo 1">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0DD0CD17-DEA2-444B-B091-ED18073B6AFF}"/>
              </a:ext>
            </a:extLst>
          </p:cNvPr>
          <p:cNvSpPr/>
          <p:nvPr userDrawn="1"/>
        </p:nvSpPr>
        <p:spPr>
          <a:xfrm>
            <a:off x="5354431" y="-20832"/>
            <a:ext cx="4209191" cy="68996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5" name="Shape 78">
            <a:extLst>
              <a:ext uri="{FF2B5EF4-FFF2-40B4-BE49-F238E27FC236}">
                <a16:creationId xmlns:a16="http://schemas.microsoft.com/office/drawing/2014/main" id="{93D62462-F05D-41E1-8D7A-9C5470C44553}"/>
              </a:ext>
            </a:extLst>
          </p:cNvPr>
          <p:cNvSpPr/>
          <p:nvPr userDrawn="1"/>
        </p:nvSpPr>
        <p:spPr>
          <a:xfrm>
            <a:off x="5354431" y="-23220"/>
            <a:ext cx="4209191" cy="6899664"/>
          </a:xfrm>
          <a:prstGeom prst="rect">
            <a:avLst/>
          </a:prstGeom>
          <a:solidFill>
            <a:srgbClr val="009457">
              <a:alpha val="70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6" name="Shape 79">
            <a:extLst>
              <a:ext uri="{FF2B5EF4-FFF2-40B4-BE49-F238E27FC236}">
                <a16:creationId xmlns:a16="http://schemas.microsoft.com/office/drawing/2014/main" id="{8BA87FF3-D270-477F-B368-C0746A588DBD}"/>
              </a:ext>
            </a:extLst>
          </p:cNvPr>
          <p:cNvSpPr/>
          <p:nvPr userDrawn="1"/>
        </p:nvSpPr>
        <p:spPr>
          <a:xfrm flipH="1">
            <a:off x="522532" y="5787186"/>
            <a:ext cx="1" cy="1310381"/>
          </a:xfrm>
          <a:prstGeom prst="line">
            <a:avLst/>
          </a:prstGeom>
          <a:ln w="57150">
            <a:solidFill>
              <a:schemeClr val="accent2"/>
            </a:solidFill>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Picture Placeholder 10">
            <a:extLst>
              <a:ext uri="{FF2B5EF4-FFF2-40B4-BE49-F238E27FC236}">
                <a16:creationId xmlns:a16="http://schemas.microsoft.com/office/drawing/2014/main" id="{BEEDF0CE-EE67-4F24-911A-832A471730A4}"/>
              </a:ext>
            </a:extLst>
          </p:cNvPr>
          <p:cNvSpPr>
            <a:spLocks noGrp="1"/>
          </p:cNvSpPr>
          <p:nvPr>
            <p:ph type="pic" sz="quarter" idx="11"/>
          </p:nvPr>
        </p:nvSpPr>
        <p:spPr>
          <a:xfrm>
            <a:off x="6392565" y="1766484"/>
            <a:ext cx="5277644" cy="3320256"/>
          </a:xfrm>
          <a:prstGeom prst="rect">
            <a:avLst/>
          </a:prstGeom>
        </p:spPr>
        <p:txBody>
          <a:bodyPr/>
          <a:lstStyle/>
          <a:p>
            <a:endParaRPr lang="en-US"/>
          </a:p>
        </p:txBody>
      </p:sp>
      <p:sp>
        <p:nvSpPr>
          <p:cNvPr id="14" name="Text Placeholder 13">
            <a:extLst>
              <a:ext uri="{FF2B5EF4-FFF2-40B4-BE49-F238E27FC236}">
                <a16:creationId xmlns:a16="http://schemas.microsoft.com/office/drawing/2014/main" id="{EF10BA34-8D64-4CAF-9865-2A13BC4BB40B}"/>
              </a:ext>
            </a:extLst>
          </p:cNvPr>
          <p:cNvSpPr>
            <a:spLocks noGrp="1"/>
          </p:cNvSpPr>
          <p:nvPr>
            <p:ph type="body" sz="quarter" idx="12" hasCustomPrompt="1"/>
          </p:nvPr>
        </p:nvSpPr>
        <p:spPr>
          <a:xfrm>
            <a:off x="522532" y="2705497"/>
            <a:ext cx="4093059" cy="1768475"/>
          </a:xfrm>
          <a:prstGeom prst="rect">
            <a:avLst/>
          </a:prstGeom>
        </p:spPr>
        <p:txBody>
          <a:bodyPr>
            <a:normAutofit/>
          </a:bodyPr>
          <a:lstStyle>
            <a:lvl1pPr marL="0" indent="0" algn="r">
              <a:buNone/>
              <a:defRPr sz="4400" b="1">
                <a:solidFill>
                  <a:srgbClr val="009457"/>
                </a:solidFill>
                <a:latin typeface="+mj-lt"/>
              </a:defRPr>
            </a:lvl1pPr>
          </a:lstStyle>
          <a:p>
            <a:pPr lvl="0"/>
            <a:r>
              <a:rPr lang="en-US" dirty="0"/>
              <a:t>Slide title Slide Title</a:t>
            </a:r>
          </a:p>
        </p:txBody>
      </p:sp>
      <p:sp>
        <p:nvSpPr>
          <p:cNvPr id="10"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2"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25984313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hoto 2">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0DD0CD17-DEA2-444B-B091-ED18073B6AFF}"/>
              </a:ext>
            </a:extLst>
          </p:cNvPr>
          <p:cNvSpPr/>
          <p:nvPr userDrawn="1"/>
        </p:nvSpPr>
        <p:spPr>
          <a:xfrm>
            <a:off x="5354431" y="-20832"/>
            <a:ext cx="4209191" cy="6899664"/>
          </a:xfrm>
          <a:prstGeom prst="rect">
            <a:avLst/>
          </a:pr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5" name="Shape 78">
            <a:extLst>
              <a:ext uri="{FF2B5EF4-FFF2-40B4-BE49-F238E27FC236}">
                <a16:creationId xmlns:a16="http://schemas.microsoft.com/office/drawing/2014/main" id="{93D62462-F05D-41E1-8D7A-9C5470C44553}"/>
              </a:ext>
            </a:extLst>
          </p:cNvPr>
          <p:cNvSpPr/>
          <p:nvPr userDrawn="1"/>
        </p:nvSpPr>
        <p:spPr>
          <a:xfrm>
            <a:off x="5354431" y="-23220"/>
            <a:ext cx="4209191" cy="6899664"/>
          </a:xfrm>
          <a:prstGeom prst="rect">
            <a:avLst/>
          </a:prstGeom>
          <a:solidFill>
            <a:srgbClr val="009457">
              <a:alpha val="70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14" name="Text Placeholder 13">
            <a:extLst>
              <a:ext uri="{FF2B5EF4-FFF2-40B4-BE49-F238E27FC236}">
                <a16:creationId xmlns:a16="http://schemas.microsoft.com/office/drawing/2014/main" id="{EF10BA34-8D64-4CAF-9865-2A13BC4BB40B}"/>
              </a:ext>
            </a:extLst>
          </p:cNvPr>
          <p:cNvSpPr>
            <a:spLocks noGrp="1"/>
          </p:cNvSpPr>
          <p:nvPr>
            <p:ph type="body" sz="quarter" idx="12" hasCustomPrompt="1"/>
          </p:nvPr>
        </p:nvSpPr>
        <p:spPr>
          <a:xfrm>
            <a:off x="522532" y="2705497"/>
            <a:ext cx="4460948" cy="1768475"/>
          </a:xfrm>
          <a:prstGeom prst="rect">
            <a:avLst/>
          </a:prstGeom>
        </p:spPr>
        <p:txBody>
          <a:bodyPr>
            <a:normAutofit/>
          </a:bodyPr>
          <a:lstStyle>
            <a:lvl1pPr marL="0" indent="0" algn="r">
              <a:buNone/>
              <a:defRPr sz="4400" b="1">
                <a:solidFill>
                  <a:srgbClr val="2CB772"/>
                </a:solidFill>
                <a:latin typeface="+mj-lt"/>
              </a:defRPr>
            </a:lvl1pPr>
          </a:lstStyle>
          <a:p>
            <a:pPr lvl="0"/>
            <a:r>
              <a:rPr lang="en-US" dirty="0"/>
              <a:t>Slide Title Slide: Title Slide Title Slide Title</a:t>
            </a:r>
          </a:p>
        </p:txBody>
      </p:sp>
      <p:sp>
        <p:nvSpPr>
          <p:cNvPr id="9" name="Picture Placeholder 8">
            <a:extLst>
              <a:ext uri="{FF2B5EF4-FFF2-40B4-BE49-F238E27FC236}">
                <a16:creationId xmlns:a16="http://schemas.microsoft.com/office/drawing/2014/main" id="{DB57101B-6321-421C-B7EA-30572F7E8836}"/>
              </a:ext>
            </a:extLst>
          </p:cNvPr>
          <p:cNvSpPr>
            <a:spLocks noGrp="1"/>
          </p:cNvSpPr>
          <p:nvPr>
            <p:ph type="pic" sz="quarter" idx="13"/>
          </p:nvPr>
        </p:nvSpPr>
        <p:spPr>
          <a:xfrm>
            <a:off x="6651552" y="886376"/>
            <a:ext cx="3960301" cy="2542625"/>
          </a:xfrm>
          <a:prstGeom prst="rect">
            <a:avLst/>
          </a:prstGeom>
        </p:spPr>
        <p:txBody>
          <a:bodyPr/>
          <a:lstStyle/>
          <a:p>
            <a:endParaRPr lang="en-US"/>
          </a:p>
        </p:txBody>
      </p:sp>
      <p:sp>
        <p:nvSpPr>
          <p:cNvPr id="16" name="Picture Placeholder 8">
            <a:extLst>
              <a:ext uri="{FF2B5EF4-FFF2-40B4-BE49-F238E27FC236}">
                <a16:creationId xmlns:a16="http://schemas.microsoft.com/office/drawing/2014/main" id="{8761F035-CA69-40D3-87DF-15C69EBDA762}"/>
              </a:ext>
            </a:extLst>
          </p:cNvPr>
          <p:cNvSpPr>
            <a:spLocks noGrp="1"/>
          </p:cNvSpPr>
          <p:nvPr>
            <p:ph type="pic" sz="quarter" idx="14"/>
          </p:nvPr>
        </p:nvSpPr>
        <p:spPr>
          <a:xfrm>
            <a:off x="6651552" y="3633586"/>
            <a:ext cx="3960301" cy="2542625"/>
          </a:xfrm>
          <a:prstGeom prst="rect">
            <a:avLst/>
          </a:prstGeom>
        </p:spPr>
        <p:txBody>
          <a:bodyPr/>
          <a:lstStyle/>
          <a:p>
            <a:endParaRPr lang="en-US"/>
          </a:p>
        </p:txBody>
      </p:sp>
      <p:sp>
        <p:nvSpPr>
          <p:cNvPr id="10"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1"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Shape 79">
            <a:extLst>
              <a:ext uri="{FF2B5EF4-FFF2-40B4-BE49-F238E27FC236}">
                <a16:creationId xmlns:a16="http://schemas.microsoft.com/office/drawing/2014/main" id="{8BA87FF3-D270-477F-B368-C0746A588DBD}"/>
              </a:ext>
            </a:extLst>
          </p:cNvPr>
          <p:cNvSpPr/>
          <p:nvPr userDrawn="1"/>
        </p:nvSpPr>
        <p:spPr>
          <a:xfrm flipH="1">
            <a:off x="522532" y="5787186"/>
            <a:ext cx="1" cy="1310381"/>
          </a:xfrm>
          <a:prstGeom prst="line">
            <a:avLst/>
          </a:prstGeom>
          <a:ln w="57150">
            <a:solidFill>
              <a:schemeClr val="accent2"/>
            </a:solidFill>
          </a:ln>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6927503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hoto Grid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08163" y="1757522"/>
            <a:ext cx="1453357" cy="1453356"/>
          </a:xfrm>
          <a:prstGeom prst="rect">
            <a:avLst/>
          </a:prstGeom>
        </p:spPr>
        <p:txBody>
          <a:bodyPr/>
          <a:lstStyle>
            <a:lvl1pPr marL="0" indent="0">
              <a:buNone/>
              <a:defRPr/>
            </a:lvl1pPr>
          </a:lstStyle>
          <a:p>
            <a:endParaRPr lang="en-US" dirty="0"/>
          </a:p>
        </p:txBody>
      </p:sp>
      <p:sp>
        <p:nvSpPr>
          <p:cNvPr id="7" name="Picture Placeholder 2"/>
          <p:cNvSpPr>
            <a:spLocks noGrp="1"/>
          </p:cNvSpPr>
          <p:nvPr>
            <p:ph type="pic" sz="quarter" idx="11"/>
          </p:nvPr>
        </p:nvSpPr>
        <p:spPr>
          <a:xfrm>
            <a:off x="3581083" y="1757522"/>
            <a:ext cx="1453357" cy="1453356"/>
          </a:xfrm>
          <a:prstGeom prst="rect">
            <a:avLst/>
          </a:prstGeom>
        </p:spPr>
        <p:txBody>
          <a:bodyPr/>
          <a:lstStyle>
            <a:lvl1pPr marL="0" indent="0">
              <a:buNone/>
              <a:defRPr/>
            </a:lvl1pPr>
          </a:lstStyle>
          <a:p>
            <a:endParaRPr lang="en-US" dirty="0"/>
          </a:p>
        </p:txBody>
      </p:sp>
      <p:sp>
        <p:nvSpPr>
          <p:cNvPr id="8" name="Picture Placeholder 2"/>
          <p:cNvSpPr>
            <a:spLocks noGrp="1"/>
          </p:cNvSpPr>
          <p:nvPr>
            <p:ph type="pic" sz="quarter" idx="12"/>
          </p:nvPr>
        </p:nvSpPr>
        <p:spPr>
          <a:xfrm>
            <a:off x="5354003" y="1757522"/>
            <a:ext cx="1453357" cy="1453356"/>
          </a:xfrm>
          <a:prstGeom prst="rect">
            <a:avLst/>
          </a:prstGeom>
        </p:spPr>
        <p:txBody>
          <a:bodyPr/>
          <a:lstStyle>
            <a:lvl1pPr marL="0" indent="0">
              <a:buNone/>
              <a:defRPr/>
            </a:lvl1pPr>
          </a:lstStyle>
          <a:p>
            <a:endParaRPr lang="en-US" dirty="0"/>
          </a:p>
        </p:txBody>
      </p:sp>
      <p:sp>
        <p:nvSpPr>
          <p:cNvPr id="9" name="Picture Placeholder 2"/>
          <p:cNvSpPr>
            <a:spLocks noGrp="1"/>
          </p:cNvSpPr>
          <p:nvPr>
            <p:ph type="pic" sz="quarter" idx="13"/>
          </p:nvPr>
        </p:nvSpPr>
        <p:spPr>
          <a:xfrm>
            <a:off x="7126923" y="1757522"/>
            <a:ext cx="1453357" cy="1453356"/>
          </a:xfrm>
          <a:prstGeom prst="rect">
            <a:avLst/>
          </a:prstGeom>
        </p:spPr>
        <p:txBody>
          <a:bodyPr/>
          <a:lstStyle>
            <a:lvl1pPr marL="0" indent="0">
              <a:buNone/>
              <a:defRPr/>
            </a:lvl1pPr>
          </a:lstStyle>
          <a:p>
            <a:endParaRPr lang="en-US" dirty="0"/>
          </a:p>
        </p:txBody>
      </p:sp>
      <p:sp>
        <p:nvSpPr>
          <p:cNvPr id="10" name="Picture Placeholder 2"/>
          <p:cNvSpPr>
            <a:spLocks noGrp="1"/>
          </p:cNvSpPr>
          <p:nvPr>
            <p:ph type="pic" sz="quarter" idx="14"/>
          </p:nvPr>
        </p:nvSpPr>
        <p:spPr>
          <a:xfrm>
            <a:off x="8899843" y="1757522"/>
            <a:ext cx="1453357" cy="1453356"/>
          </a:xfrm>
          <a:prstGeom prst="rect">
            <a:avLst/>
          </a:prstGeom>
        </p:spPr>
        <p:txBody>
          <a:bodyPr/>
          <a:lstStyle>
            <a:lvl1pPr marL="0" indent="0">
              <a:buNone/>
              <a:defRPr/>
            </a:lvl1pPr>
          </a:lstStyle>
          <a:p>
            <a:endParaRPr lang="en-US" dirty="0"/>
          </a:p>
        </p:txBody>
      </p:sp>
      <p:sp>
        <p:nvSpPr>
          <p:cNvPr id="11" name="Picture Placeholder 2"/>
          <p:cNvSpPr>
            <a:spLocks noGrp="1"/>
          </p:cNvSpPr>
          <p:nvPr>
            <p:ph type="pic" sz="quarter" idx="15"/>
          </p:nvPr>
        </p:nvSpPr>
        <p:spPr>
          <a:xfrm>
            <a:off x="1808163" y="3530442"/>
            <a:ext cx="1453357" cy="1453356"/>
          </a:xfrm>
          <a:prstGeom prst="rect">
            <a:avLst/>
          </a:prstGeom>
        </p:spPr>
        <p:txBody>
          <a:bodyPr/>
          <a:lstStyle>
            <a:lvl1pPr marL="0" indent="0">
              <a:buNone/>
              <a:defRPr/>
            </a:lvl1pPr>
          </a:lstStyle>
          <a:p>
            <a:endParaRPr lang="en-US" dirty="0"/>
          </a:p>
        </p:txBody>
      </p:sp>
      <p:sp>
        <p:nvSpPr>
          <p:cNvPr id="12" name="Picture Placeholder 2"/>
          <p:cNvSpPr>
            <a:spLocks noGrp="1"/>
          </p:cNvSpPr>
          <p:nvPr>
            <p:ph type="pic" sz="quarter" idx="16"/>
          </p:nvPr>
        </p:nvSpPr>
        <p:spPr>
          <a:xfrm>
            <a:off x="3581083" y="3530442"/>
            <a:ext cx="1453357" cy="1453356"/>
          </a:xfrm>
          <a:prstGeom prst="rect">
            <a:avLst/>
          </a:prstGeom>
        </p:spPr>
        <p:txBody>
          <a:bodyPr/>
          <a:lstStyle>
            <a:lvl1pPr marL="0" indent="0">
              <a:buNone/>
              <a:defRPr/>
            </a:lvl1pPr>
          </a:lstStyle>
          <a:p>
            <a:endParaRPr lang="en-US" dirty="0"/>
          </a:p>
        </p:txBody>
      </p:sp>
      <p:sp>
        <p:nvSpPr>
          <p:cNvPr id="13" name="Picture Placeholder 2"/>
          <p:cNvSpPr>
            <a:spLocks noGrp="1"/>
          </p:cNvSpPr>
          <p:nvPr>
            <p:ph type="pic" sz="quarter" idx="17"/>
          </p:nvPr>
        </p:nvSpPr>
        <p:spPr>
          <a:xfrm>
            <a:off x="5354003" y="3530442"/>
            <a:ext cx="1453357" cy="1453356"/>
          </a:xfrm>
          <a:prstGeom prst="rect">
            <a:avLst/>
          </a:prstGeom>
        </p:spPr>
        <p:txBody>
          <a:bodyPr/>
          <a:lstStyle>
            <a:lvl1pPr marL="0" indent="0">
              <a:buNone/>
              <a:defRPr/>
            </a:lvl1pPr>
          </a:lstStyle>
          <a:p>
            <a:endParaRPr lang="en-US" dirty="0"/>
          </a:p>
        </p:txBody>
      </p:sp>
      <p:sp>
        <p:nvSpPr>
          <p:cNvPr id="14" name="Picture Placeholder 2"/>
          <p:cNvSpPr>
            <a:spLocks noGrp="1"/>
          </p:cNvSpPr>
          <p:nvPr>
            <p:ph type="pic" sz="quarter" idx="18"/>
          </p:nvPr>
        </p:nvSpPr>
        <p:spPr>
          <a:xfrm>
            <a:off x="7126923" y="3530442"/>
            <a:ext cx="1453357" cy="1453356"/>
          </a:xfrm>
          <a:prstGeom prst="rect">
            <a:avLst/>
          </a:prstGeom>
        </p:spPr>
        <p:txBody>
          <a:bodyPr/>
          <a:lstStyle>
            <a:lvl1pPr marL="0" indent="0">
              <a:buNone/>
              <a:defRPr/>
            </a:lvl1pPr>
          </a:lstStyle>
          <a:p>
            <a:endParaRPr lang="en-US" dirty="0"/>
          </a:p>
        </p:txBody>
      </p:sp>
      <p:sp>
        <p:nvSpPr>
          <p:cNvPr id="15" name="Picture Placeholder 2"/>
          <p:cNvSpPr>
            <a:spLocks noGrp="1"/>
          </p:cNvSpPr>
          <p:nvPr>
            <p:ph type="pic" sz="quarter" idx="19"/>
          </p:nvPr>
        </p:nvSpPr>
        <p:spPr>
          <a:xfrm>
            <a:off x="8899843" y="3530442"/>
            <a:ext cx="1453357" cy="1453356"/>
          </a:xfrm>
          <a:prstGeom prst="rect">
            <a:avLst/>
          </a:prstGeom>
        </p:spPr>
        <p:txBody>
          <a:bodyPr/>
          <a:lstStyle>
            <a:lvl1pPr marL="0" indent="0">
              <a:buNone/>
              <a:defRPr/>
            </a:lvl1pPr>
          </a:lstStyle>
          <a:p>
            <a:endParaRPr lang="en-US" dirty="0"/>
          </a:p>
        </p:txBody>
      </p:sp>
      <p:sp>
        <p:nvSpPr>
          <p:cNvPr id="16"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7"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12515723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Photo Grid 2">
    <p:bg>
      <p:bgPr>
        <a:solidFill>
          <a:srgbClr val="393941"/>
        </a:solidFill>
        <a:effectLst/>
      </p:bgPr>
    </p:bg>
    <p:spTree>
      <p:nvGrpSpPr>
        <p:cNvPr id="1" name=""/>
        <p:cNvGrpSpPr/>
        <p:nvPr/>
      </p:nvGrpSpPr>
      <p:grpSpPr>
        <a:xfrm>
          <a:off x="0" y="0"/>
          <a:ext cx="0" cy="0"/>
          <a:chOff x="0" y="0"/>
          <a:chExt cx="0" cy="0"/>
        </a:xfrm>
      </p:grpSpPr>
      <p:sp>
        <p:nvSpPr>
          <p:cNvPr id="21"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chemeClr val="tx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22"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3" name="Picture Placeholder 2"/>
          <p:cNvSpPr>
            <a:spLocks noGrp="1"/>
          </p:cNvSpPr>
          <p:nvPr>
            <p:ph type="pic" sz="quarter" idx="10"/>
          </p:nvPr>
        </p:nvSpPr>
        <p:spPr>
          <a:xfrm>
            <a:off x="1808163" y="1757522"/>
            <a:ext cx="1453357" cy="1453356"/>
          </a:xfrm>
          <a:prstGeom prst="rect">
            <a:avLst/>
          </a:prstGeom>
        </p:spPr>
        <p:txBody>
          <a:bodyPr/>
          <a:lstStyle>
            <a:lvl1pPr marL="0" indent="0">
              <a:buNone/>
              <a:defRPr>
                <a:solidFill>
                  <a:srgbClr val="FFFEFF"/>
                </a:solidFill>
              </a:defRPr>
            </a:lvl1pPr>
          </a:lstStyle>
          <a:p>
            <a:endParaRPr lang="en-US" dirty="0"/>
          </a:p>
        </p:txBody>
      </p:sp>
      <p:sp>
        <p:nvSpPr>
          <p:cNvPr id="24" name="Picture Placeholder 2"/>
          <p:cNvSpPr>
            <a:spLocks noGrp="1"/>
          </p:cNvSpPr>
          <p:nvPr>
            <p:ph type="pic" sz="quarter" idx="11"/>
          </p:nvPr>
        </p:nvSpPr>
        <p:spPr>
          <a:xfrm>
            <a:off x="3581083" y="1757522"/>
            <a:ext cx="1453357" cy="1453356"/>
          </a:xfrm>
          <a:prstGeom prst="rect">
            <a:avLst/>
          </a:prstGeom>
        </p:spPr>
        <p:txBody>
          <a:bodyPr/>
          <a:lstStyle>
            <a:lvl1pPr marL="0" indent="0">
              <a:buNone/>
              <a:defRPr>
                <a:solidFill>
                  <a:srgbClr val="FFFEFF"/>
                </a:solidFill>
              </a:defRPr>
            </a:lvl1pPr>
          </a:lstStyle>
          <a:p>
            <a:endParaRPr lang="en-US" dirty="0"/>
          </a:p>
        </p:txBody>
      </p:sp>
      <p:sp>
        <p:nvSpPr>
          <p:cNvPr id="25" name="Picture Placeholder 2"/>
          <p:cNvSpPr>
            <a:spLocks noGrp="1"/>
          </p:cNvSpPr>
          <p:nvPr>
            <p:ph type="pic" sz="quarter" idx="12"/>
          </p:nvPr>
        </p:nvSpPr>
        <p:spPr>
          <a:xfrm>
            <a:off x="5354003" y="1757522"/>
            <a:ext cx="1453357" cy="1453356"/>
          </a:xfrm>
          <a:prstGeom prst="rect">
            <a:avLst/>
          </a:prstGeom>
        </p:spPr>
        <p:txBody>
          <a:bodyPr/>
          <a:lstStyle>
            <a:lvl1pPr marL="0" indent="0">
              <a:buNone/>
              <a:defRPr>
                <a:solidFill>
                  <a:srgbClr val="FFFEFF"/>
                </a:solidFill>
              </a:defRPr>
            </a:lvl1pPr>
          </a:lstStyle>
          <a:p>
            <a:endParaRPr lang="en-US" dirty="0"/>
          </a:p>
        </p:txBody>
      </p:sp>
      <p:sp>
        <p:nvSpPr>
          <p:cNvPr id="26" name="Picture Placeholder 2"/>
          <p:cNvSpPr>
            <a:spLocks noGrp="1"/>
          </p:cNvSpPr>
          <p:nvPr>
            <p:ph type="pic" sz="quarter" idx="13"/>
          </p:nvPr>
        </p:nvSpPr>
        <p:spPr>
          <a:xfrm>
            <a:off x="7126923" y="1757522"/>
            <a:ext cx="1453357" cy="1453356"/>
          </a:xfrm>
          <a:prstGeom prst="rect">
            <a:avLst/>
          </a:prstGeom>
        </p:spPr>
        <p:txBody>
          <a:bodyPr/>
          <a:lstStyle>
            <a:lvl1pPr marL="0" indent="0">
              <a:buNone/>
              <a:defRPr>
                <a:solidFill>
                  <a:srgbClr val="FFFEFF"/>
                </a:solidFill>
              </a:defRPr>
            </a:lvl1pPr>
          </a:lstStyle>
          <a:p>
            <a:endParaRPr lang="en-US" dirty="0"/>
          </a:p>
        </p:txBody>
      </p:sp>
      <p:sp>
        <p:nvSpPr>
          <p:cNvPr id="27" name="Picture Placeholder 2"/>
          <p:cNvSpPr>
            <a:spLocks noGrp="1"/>
          </p:cNvSpPr>
          <p:nvPr>
            <p:ph type="pic" sz="quarter" idx="14"/>
          </p:nvPr>
        </p:nvSpPr>
        <p:spPr>
          <a:xfrm>
            <a:off x="8899843" y="1757522"/>
            <a:ext cx="1453357" cy="1453356"/>
          </a:xfrm>
          <a:prstGeom prst="rect">
            <a:avLst/>
          </a:prstGeom>
        </p:spPr>
        <p:txBody>
          <a:bodyPr/>
          <a:lstStyle>
            <a:lvl1pPr marL="0" indent="0">
              <a:buNone/>
              <a:defRPr>
                <a:solidFill>
                  <a:srgbClr val="FFFEFF"/>
                </a:solidFill>
              </a:defRPr>
            </a:lvl1pPr>
          </a:lstStyle>
          <a:p>
            <a:endParaRPr lang="en-US" dirty="0"/>
          </a:p>
        </p:txBody>
      </p:sp>
      <p:sp>
        <p:nvSpPr>
          <p:cNvPr id="28" name="Picture Placeholder 2"/>
          <p:cNvSpPr>
            <a:spLocks noGrp="1"/>
          </p:cNvSpPr>
          <p:nvPr>
            <p:ph type="pic" sz="quarter" idx="15"/>
          </p:nvPr>
        </p:nvSpPr>
        <p:spPr>
          <a:xfrm>
            <a:off x="1808163" y="3530442"/>
            <a:ext cx="1453357" cy="1453356"/>
          </a:xfrm>
          <a:prstGeom prst="rect">
            <a:avLst/>
          </a:prstGeom>
        </p:spPr>
        <p:txBody>
          <a:bodyPr/>
          <a:lstStyle>
            <a:lvl1pPr marL="0" indent="0">
              <a:buNone/>
              <a:defRPr>
                <a:solidFill>
                  <a:srgbClr val="FFFEFF"/>
                </a:solidFill>
              </a:defRPr>
            </a:lvl1pPr>
          </a:lstStyle>
          <a:p>
            <a:endParaRPr lang="en-US" dirty="0"/>
          </a:p>
        </p:txBody>
      </p:sp>
      <p:sp>
        <p:nvSpPr>
          <p:cNvPr id="29" name="Picture Placeholder 2"/>
          <p:cNvSpPr>
            <a:spLocks noGrp="1"/>
          </p:cNvSpPr>
          <p:nvPr>
            <p:ph type="pic" sz="quarter" idx="16"/>
          </p:nvPr>
        </p:nvSpPr>
        <p:spPr>
          <a:xfrm>
            <a:off x="3581083" y="3530442"/>
            <a:ext cx="1453357" cy="1453356"/>
          </a:xfrm>
          <a:prstGeom prst="rect">
            <a:avLst/>
          </a:prstGeom>
        </p:spPr>
        <p:txBody>
          <a:bodyPr/>
          <a:lstStyle>
            <a:lvl1pPr marL="0" indent="0">
              <a:buNone/>
              <a:defRPr>
                <a:solidFill>
                  <a:srgbClr val="FFFEFF"/>
                </a:solidFill>
              </a:defRPr>
            </a:lvl1pPr>
          </a:lstStyle>
          <a:p>
            <a:endParaRPr lang="en-US" dirty="0"/>
          </a:p>
        </p:txBody>
      </p:sp>
      <p:sp>
        <p:nvSpPr>
          <p:cNvPr id="30" name="Picture Placeholder 2"/>
          <p:cNvSpPr>
            <a:spLocks noGrp="1"/>
          </p:cNvSpPr>
          <p:nvPr>
            <p:ph type="pic" sz="quarter" idx="17"/>
          </p:nvPr>
        </p:nvSpPr>
        <p:spPr>
          <a:xfrm>
            <a:off x="5354003" y="3530442"/>
            <a:ext cx="1453357" cy="1453356"/>
          </a:xfrm>
          <a:prstGeom prst="rect">
            <a:avLst/>
          </a:prstGeom>
        </p:spPr>
        <p:txBody>
          <a:bodyPr/>
          <a:lstStyle>
            <a:lvl1pPr marL="0" indent="0">
              <a:buNone/>
              <a:defRPr>
                <a:solidFill>
                  <a:srgbClr val="FFFEFF"/>
                </a:solidFill>
              </a:defRPr>
            </a:lvl1pPr>
          </a:lstStyle>
          <a:p>
            <a:endParaRPr lang="en-US" dirty="0"/>
          </a:p>
        </p:txBody>
      </p:sp>
      <p:sp>
        <p:nvSpPr>
          <p:cNvPr id="31" name="Picture Placeholder 2"/>
          <p:cNvSpPr>
            <a:spLocks noGrp="1"/>
          </p:cNvSpPr>
          <p:nvPr>
            <p:ph type="pic" sz="quarter" idx="18"/>
          </p:nvPr>
        </p:nvSpPr>
        <p:spPr>
          <a:xfrm>
            <a:off x="7126923" y="3530442"/>
            <a:ext cx="1453357" cy="1453356"/>
          </a:xfrm>
          <a:prstGeom prst="rect">
            <a:avLst/>
          </a:prstGeom>
        </p:spPr>
        <p:txBody>
          <a:bodyPr/>
          <a:lstStyle>
            <a:lvl1pPr marL="0" indent="0">
              <a:buNone/>
              <a:defRPr>
                <a:solidFill>
                  <a:srgbClr val="FFFEFF"/>
                </a:solidFill>
              </a:defRPr>
            </a:lvl1pPr>
          </a:lstStyle>
          <a:p>
            <a:endParaRPr lang="en-US" dirty="0"/>
          </a:p>
        </p:txBody>
      </p:sp>
      <p:sp>
        <p:nvSpPr>
          <p:cNvPr id="32" name="Picture Placeholder 2"/>
          <p:cNvSpPr>
            <a:spLocks noGrp="1"/>
          </p:cNvSpPr>
          <p:nvPr>
            <p:ph type="pic" sz="quarter" idx="19"/>
          </p:nvPr>
        </p:nvSpPr>
        <p:spPr>
          <a:xfrm>
            <a:off x="8899843" y="3530442"/>
            <a:ext cx="1453357" cy="1453356"/>
          </a:xfrm>
          <a:prstGeom prst="rect">
            <a:avLst/>
          </a:prstGeom>
        </p:spPr>
        <p:txBody>
          <a:bodyPr/>
          <a:lstStyle>
            <a:lvl1pPr marL="0" indent="0">
              <a:buNone/>
              <a:defRPr>
                <a:solidFill>
                  <a:srgbClr val="FFFEFF"/>
                </a:solidFill>
              </a:defRPr>
            </a:lvl1pPr>
          </a:lstStyle>
          <a:p>
            <a:endParaRPr lang="en-US" dirty="0"/>
          </a:p>
        </p:txBody>
      </p:sp>
    </p:spTree>
    <p:extLst>
      <p:ext uri="{BB962C8B-B14F-4D97-AF65-F5344CB8AC3E}">
        <p14:creationId xmlns:p14="http://schemas.microsoft.com/office/powerpoint/2010/main" val="15031028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40727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53468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44398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bg1"/>
                </a:solidFill>
                <a:latin typeface="Segoe UI"/>
                <a:cs typeface="Segoe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0466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A34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bg1"/>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42817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5786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2"/>
            <a:ext cx="9790670" cy="803832"/>
          </a:xfrm>
        </p:spPr>
        <p:txBody>
          <a:bodyPr anchor="ctr"/>
          <a:lstStyle>
            <a:lvl1pPr algn="r">
              <a:defRPr sz="6000">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243769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90290B-99F8-48DB-8CA0-914A921194C5}"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1336586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290B-99F8-48DB-8CA0-914A921194C5}"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6131747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90290B-99F8-48DB-8CA0-914A921194C5}"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1923546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90290B-99F8-48DB-8CA0-914A921194C5}"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33742812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90290B-99F8-48DB-8CA0-914A921194C5}"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25464124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90290B-99F8-48DB-8CA0-914A921194C5}"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9334591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0290B-99F8-48DB-8CA0-914A921194C5}"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23892707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290B-99F8-48DB-8CA0-914A921194C5}"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40057196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90290B-99F8-48DB-8CA0-914A921194C5}"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6191199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290B-99F8-48DB-8CA0-914A921194C5}"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241632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441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90290B-99F8-48DB-8CA0-914A921194C5}"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4CF18-A1DC-4E74-83CE-20BDCEFBF2D0}" type="slidenum">
              <a:rPr lang="en-US" smtClean="0"/>
              <a:t>‹#›</a:t>
            </a:fld>
            <a:endParaRPr lang="en-US"/>
          </a:p>
        </p:txBody>
      </p:sp>
    </p:spTree>
    <p:extLst>
      <p:ext uri="{BB962C8B-B14F-4D97-AF65-F5344CB8AC3E}">
        <p14:creationId xmlns:p14="http://schemas.microsoft.com/office/powerpoint/2010/main" val="1359963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제목만">
    <p:spTree>
      <p:nvGrpSpPr>
        <p:cNvPr id="1" name=""/>
        <p:cNvGrpSpPr/>
        <p:nvPr/>
      </p:nvGrpSpPr>
      <p:grpSpPr>
        <a:xfrm>
          <a:off x="0" y="0"/>
          <a:ext cx="0" cy="0"/>
          <a:chOff x="0" y="0"/>
          <a:chExt cx="0" cy="0"/>
        </a:xfrm>
      </p:grpSpPr>
      <p:pic>
        <p:nvPicPr>
          <p:cNvPr id="3" name="그림 6" descr="1.png"/>
          <p:cNvPicPr>
            <a:picLocks noChangeAspect="1" noChangeArrowheads="1"/>
          </p:cNvPicPr>
          <p:nvPr userDrawn="1"/>
        </p:nvPicPr>
        <p:blipFill>
          <a:blip r:embed="rId2">
            <a:extLst>
              <a:ext uri="{28A0092B-C50C-407E-A947-70E740481C1C}">
                <a14:useLocalDpi xmlns:a14="http://schemas.microsoft.com/office/drawing/2010/main" val="0"/>
              </a:ext>
            </a:extLst>
          </a:blip>
          <a:srcRect l="2423" t="71658" r="9488" b="1898"/>
          <a:stretch>
            <a:fillRect/>
          </a:stretch>
        </p:blipFill>
        <p:spPr bwMode="auto">
          <a:xfrm>
            <a:off x="4978400" y="1"/>
            <a:ext cx="7213600" cy="162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userDrawn="1"/>
        </p:nvSpPr>
        <p:spPr bwMode="auto">
          <a:xfrm>
            <a:off x="8997953" y="6267453"/>
            <a:ext cx="2628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a:ln>
                  <a:noFill/>
                </a:ln>
                <a:solidFill>
                  <a:prstClr val="black"/>
                </a:solidFill>
                <a:effectLst/>
                <a:uLnTx/>
                <a:uFillTx/>
                <a:latin typeface="Arial" pitchFamily="34" charset="0"/>
                <a:ea typeface="맑은 고딕" panose="020B0503020000020004" pitchFamily="34" charset="-127"/>
                <a:cs typeface="+mn-cs"/>
              </a:rPr>
              <a:t>INSERT</a:t>
            </a:r>
            <a:r>
              <a:rPr kumimoji="0" lang="en-US" altLang="ko-KR" sz="1400" b="0" i="0" u="none" strike="noStrike" kern="1200" cap="none" spc="0" normalizeH="0" baseline="0" noProof="0">
                <a:ln>
                  <a:noFill/>
                </a:ln>
                <a:solidFill>
                  <a:prstClr val="black"/>
                </a:solidFill>
                <a:effectLst/>
                <a:uLnTx/>
                <a:uFillTx/>
                <a:latin typeface="Arial" pitchFamily="34" charset="0"/>
                <a:ea typeface="맑은 고딕" panose="020B0503020000020004" pitchFamily="34" charset="-127"/>
                <a:cs typeface="+mn-cs"/>
              </a:rPr>
              <a:t> LOGO</a:t>
            </a:r>
            <a:endParaRPr kumimoji="0" lang="ko-KR" altLang="en-US" sz="1400" b="0" i="0" u="none" strike="noStrike" kern="1200" cap="none" spc="0" normalizeH="0" baseline="0" noProof="0">
              <a:ln>
                <a:noFill/>
              </a:ln>
              <a:solidFill>
                <a:prstClr val="black"/>
              </a:solidFill>
              <a:effectLst/>
              <a:uLnTx/>
              <a:uFillTx/>
              <a:latin typeface="Arial" pitchFamily="34" charset="0"/>
              <a:ea typeface="맑은 고딕" panose="020B0503020000020004" pitchFamily="34" charset="-127"/>
              <a:cs typeface="Arial" pitchFamily="34" charset="0"/>
            </a:endParaRPr>
          </a:p>
        </p:txBody>
      </p:sp>
      <p:sp>
        <p:nvSpPr>
          <p:cNvPr id="6" name="제목 1"/>
          <p:cNvSpPr>
            <a:spLocks noGrp="1"/>
          </p:cNvSpPr>
          <p:nvPr>
            <p:ph type="title" hasCustomPrompt="1"/>
          </p:nvPr>
        </p:nvSpPr>
        <p:spPr>
          <a:xfrm>
            <a:off x="1056217" y="299972"/>
            <a:ext cx="10684768" cy="557411"/>
          </a:xfrm>
        </p:spPr>
        <p:txBody>
          <a:bodyPr>
            <a:noAutofit/>
          </a:bodyPr>
          <a:lstStyle>
            <a:lvl1pPr algn="l">
              <a:defRPr sz="5400" b="1" baseline="-25000">
                <a:solidFill>
                  <a:schemeClr val="tx1"/>
                </a:solidFill>
                <a:latin typeface="Arial" panose="020B0604020202020204" pitchFamily="34" charset="0"/>
                <a:cs typeface="Arial" panose="020B0604020202020204" pitchFamily="34" charset="0"/>
              </a:defRPr>
            </a:lvl1pPr>
          </a:lstStyle>
          <a:p>
            <a:r>
              <a:rPr lang="ko-KR" altLang="en-US" noProof="1"/>
              <a:t>마스터 제목 스타일 편집</a:t>
            </a:r>
          </a:p>
        </p:txBody>
      </p:sp>
      <p:sp>
        <p:nvSpPr>
          <p:cNvPr id="5" name="Date Placeholder 1"/>
          <p:cNvSpPr>
            <a:spLocks noGrp="1"/>
          </p:cNvSpPr>
          <p:nvPr>
            <p:ph type="dt" sz="half" idx="10"/>
          </p:nvPr>
        </p:nvSpPr>
        <p:spPr/>
        <p:txBody>
          <a:bodyPr/>
          <a:lstStyle>
            <a:lvl1pPr>
              <a:defRPr/>
            </a:lvl1pPr>
          </a:lstStyle>
          <a:p>
            <a:fld id="{66D94F66-97BD-44E9-A35F-12D9232FC85C}" type="datetime1">
              <a:rPr lang="ko-KR" altLang="en-US" smtClean="0">
                <a:solidFill>
                  <a:prstClr val="black">
                    <a:tint val="75000"/>
                  </a:prstClr>
                </a:solidFill>
              </a:rPr>
              <a:pPr/>
              <a:t>2023-06-15</a:t>
            </a:fld>
            <a:endParaRPr lang="ko-KR" altLang="en-US">
              <a:solidFill>
                <a:prstClr val="black">
                  <a:tint val="75000"/>
                </a:prstClr>
              </a:solidFill>
            </a:endParaRPr>
          </a:p>
        </p:txBody>
      </p:sp>
      <p:sp>
        <p:nvSpPr>
          <p:cNvPr id="7" name="Footer Placeholder 2"/>
          <p:cNvSpPr>
            <a:spLocks noGrp="1"/>
          </p:cNvSpPr>
          <p:nvPr>
            <p:ph type="ftr" sz="quarter" idx="11"/>
          </p:nvPr>
        </p:nvSpPr>
        <p:spPr/>
        <p:txBody>
          <a:bodyPr/>
          <a:lstStyle>
            <a:lvl1pPr>
              <a:defRPr/>
            </a:lvl1pPr>
          </a:lstStyle>
          <a:p>
            <a:endParaRPr lang="ko-KR" altLang="en-US">
              <a:solidFill>
                <a:prstClr val="black">
                  <a:tint val="75000"/>
                </a:prstClr>
              </a:solidFill>
            </a:endParaRPr>
          </a:p>
        </p:txBody>
      </p:sp>
      <p:sp>
        <p:nvSpPr>
          <p:cNvPr id="8" name="Slide Number Placeholder 3"/>
          <p:cNvSpPr>
            <a:spLocks noGrp="1"/>
          </p:cNvSpPr>
          <p:nvPr>
            <p:ph type="sldNum" sz="quarter" idx="12"/>
          </p:nvPr>
        </p:nvSpPr>
        <p:spPr/>
        <p:txBody>
          <a:bodyPr/>
          <a:lstStyle>
            <a:lvl1pPr>
              <a:defRPr/>
            </a:lvl1pPr>
          </a:lstStyle>
          <a:p>
            <a:fld id="{DB627061-EBC2-4415-B573-EF0E613A1FD9}" type="slidenum">
              <a:rPr lang="ko-KR" altLang="en-US" smtClean="0">
                <a:solidFill>
                  <a:prstClr val="black">
                    <a:tint val="75000"/>
                  </a:prstClr>
                </a:solidFill>
              </a:rPr>
              <a:pPr/>
              <a:t>‹#›</a:t>
            </a:fld>
            <a:endParaRPr lang="ko-KR" altLang="en-US">
              <a:solidFill>
                <a:prstClr val="black">
                  <a:tint val="75000"/>
                </a:prstClr>
              </a:solidFill>
              <a:ea typeface="굴림" charset="-127"/>
            </a:endParaRPr>
          </a:p>
        </p:txBody>
      </p:sp>
    </p:spTree>
    <p:extLst>
      <p:ext uri="{BB962C8B-B14F-4D97-AF65-F5344CB8AC3E}">
        <p14:creationId xmlns:p14="http://schemas.microsoft.com/office/powerpoint/2010/main" val="41210848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10" name="图片占位符 2"/>
          <p:cNvSpPr>
            <a:spLocks noGrp="1"/>
          </p:cNvSpPr>
          <p:nvPr>
            <p:ph type="pic" sz="quarter" idx="12"/>
          </p:nvPr>
        </p:nvSpPr>
        <p:spPr>
          <a:xfrm>
            <a:off x="8918205" y="4513819"/>
            <a:ext cx="2927156" cy="2161701"/>
          </a:xfrm>
        </p:spPr>
        <p:txBody>
          <a:bodyPr/>
          <a:lstStyle/>
          <a:p>
            <a:endParaRPr lang="zh-CN" altLang="en-US"/>
          </a:p>
        </p:txBody>
      </p:sp>
      <p:sp>
        <p:nvSpPr>
          <p:cNvPr id="11" name="图片占位符 2"/>
          <p:cNvSpPr>
            <a:spLocks noGrp="1"/>
          </p:cNvSpPr>
          <p:nvPr>
            <p:ph type="pic" sz="quarter" idx="13"/>
          </p:nvPr>
        </p:nvSpPr>
        <p:spPr>
          <a:xfrm>
            <a:off x="8918206" y="397623"/>
            <a:ext cx="2927156" cy="3953469"/>
          </a:xfrm>
        </p:spPr>
        <p:txBody>
          <a:bodyPr/>
          <a:lstStyle/>
          <a:p>
            <a:endParaRPr lang="zh-CN" altLang="en-US"/>
          </a:p>
        </p:txBody>
      </p:sp>
      <p:sp>
        <p:nvSpPr>
          <p:cNvPr id="6" name="图片占位符 2"/>
          <p:cNvSpPr>
            <a:spLocks noGrp="1"/>
          </p:cNvSpPr>
          <p:nvPr>
            <p:ph type="pic" sz="quarter" idx="14"/>
          </p:nvPr>
        </p:nvSpPr>
        <p:spPr>
          <a:xfrm>
            <a:off x="5741574" y="401639"/>
            <a:ext cx="2927156" cy="2161701"/>
          </a:xfrm>
        </p:spPr>
        <p:txBody>
          <a:bodyPr/>
          <a:lstStyle/>
          <a:p>
            <a:endParaRPr lang="zh-CN" altLang="en-US"/>
          </a:p>
        </p:txBody>
      </p:sp>
      <p:sp>
        <p:nvSpPr>
          <p:cNvPr id="8" name="图片占位符 2"/>
          <p:cNvSpPr>
            <a:spLocks noGrp="1"/>
          </p:cNvSpPr>
          <p:nvPr>
            <p:ph type="pic" sz="quarter" idx="15"/>
          </p:nvPr>
        </p:nvSpPr>
        <p:spPr>
          <a:xfrm>
            <a:off x="5741574" y="2726067"/>
            <a:ext cx="2927156" cy="3953469"/>
          </a:xfrm>
        </p:spPr>
        <p:txBody>
          <a:bodyPr/>
          <a:lstStyle/>
          <a:p>
            <a:endParaRPr lang="zh-CN" altLang="en-US"/>
          </a:p>
        </p:txBody>
      </p:sp>
    </p:spTree>
    <p:extLst>
      <p:ext uri="{BB962C8B-B14F-4D97-AF65-F5344CB8AC3E}">
        <p14:creationId xmlns:p14="http://schemas.microsoft.com/office/powerpoint/2010/main" val="31825974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42424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vert="horz" lIns="91440" tIns="45720" rIns="91440" bIns="45720" rtlCol="0" anchor="ctr"/>
          <a:lstStyle/>
          <a:p>
            <a:pPr>
              <a:defRPr/>
            </a:pPr>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2"/>
            <a:ext cx="4114800" cy="365125"/>
          </a:xfrm>
          <a:prstGeom prst="rect">
            <a:avLst/>
          </a:prstGeom>
        </p:spPr>
        <p:txBody>
          <a:bodyPr vert="horz" lIns="91440" tIns="45720" rIns="91440" bIns="45720" rtlCol="0" anchor="ct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p>
            <a:pPr>
              <a:defRPr/>
            </a:pPr>
            <a:fld id="{91CA95A2-E2AC-40A1-BB5E-BFCAB7B5CFCF}"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567657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0" y="0"/>
            <a:ext cx="12192000" cy="6858000"/>
          </a:xfrm>
        </p:spPr>
        <p:txBody>
          <a:bodyPr/>
          <a:lstStyle/>
          <a:p>
            <a:endParaRPr lang="zh-CN" altLang="en-US" noProof="1"/>
          </a:p>
        </p:txBody>
      </p:sp>
      <p:sp>
        <p:nvSpPr>
          <p:cNvPr id="3" name="日期占位符 3"/>
          <p:cNvSpPr>
            <a:spLocks noGrp="1"/>
          </p:cNvSpPr>
          <p:nvPr>
            <p:ph type="dt" sz="half" idx="11"/>
          </p:nvPr>
        </p:nvSpPr>
        <p:spPr/>
        <p:txBody>
          <a:bodyPr/>
          <a:lstStyle>
            <a:lvl1pPr>
              <a:defRPr/>
            </a:lvl1pPr>
          </a:lstStyle>
          <a:p>
            <a:fld id="{D8113B4E-4421-4510-876D-8078ED0A4609}" type="datetime1">
              <a:rPr lang="zh-CN" altLang="en-US" smtClean="0">
                <a:solidFill>
                  <a:prstClr val="black">
                    <a:tint val="75000"/>
                  </a:prstClr>
                </a:solidFill>
              </a:rPr>
              <a:pPr/>
              <a:t>2023/6/15</a:t>
            </a:fld>
            <a:endParaRPr lang="zh-CN" altLang="en-US">
              <a:solidFill>
                <a:prstClr val="black">
                  <a:tint val="75000"/>
                </a:prstClr>
              </a:solidFill>
            </a:endParaRPr>
          </a:p>
        </p:txBody>
      </p:sp>
      <p:sp>
        <p:nvSpPr>
          <p:cNvPr id="4" name="页脚占位符 4"/>
          <p:cNvSpPr>
            <a:spLocks noGrp="1"/>
          </p:cNvSpPr>
          <p:nvPr>
            <p:ph type="ftr" sz="quarter" idx="12"/>
          </p:nvPr>
        </p:nvSpPr>
        <p:spPr/>
        <p:txBody>
          <a:bodyPr/>
          <a:lstStyle>
            <a:lvl1pPr>
              <a:defRPr/>
            </a:lvl1pPr>
          </a:lstStyle>
          <a:p>
            <a:endParaRPr lang="zh-CN" altLang="en-US">
              <a:solidFill>
                <a:prstClr val="black">
                  <a:tint val="75000"/>
                </a:prstClr>
              </a:solidFill>
            </a:endParaRPr>
          </a:p>
        </p:txBody>
      </p:sp>
      <p:sp>
        <p:nvSpPr>
          <p:cNvPr id="5" name="灯片编号占位符 5"/>
          <p:cNvSpPr>
            <a:spLocks noGrp="1"/>
          </p:cNvSpPr>
          <p:nvPr>
            <p:ph type="sldNum" sz="quarter" idx="13"/>
          </p:nvPr>
        </p:nvSpPr>
        <p:spPr/>
        <p:txBody>
          <a:bodyPr/>
          <a:lstStyle>
            <a:lvl1pPr>
              <a:defRPr/>
            </a:lvl1pPr>
          </a:lstStyle>
          <a:p>
            <a:fld id="{6487BC83-5A3B-42CB-A78B-1FD09263A0D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255465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9306-D8E9-4AF8-A387-5D3EA3091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G"/>
          </a:p>
        </p:txBody>
      </p:sp>
      <p:sp>
        <p:nvSpPr>
          <p:cNvPr id="3" name="Subtitle 2">
            <a:extLst>
              <a:ext uri="{FF2B5EF4-FFF2-40B4-BE49-F238E27FC236}">
                <a16:creationId xmlns:a16="http://schemas.microsoft.com/office/drawing/2014/main" id="{EF3B147F-2EAF-4117-A521-D85CBC9FB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G"/>
          </a:p>
        </p:txBody>
      </p:sp>
      <p:sp>
        <p:nvSpPr>
          <p:cNvPr id="4" name="Date Placeholder 3">
            <a:extLst>
              <a:ext uri="{FF2B5EF4-FFF2-40B4-BE49-F238E27FC236}">
                <a16:creationId xmlns:a16="http://schemas.microsoft.com/office/drawing/2014/main" id="{C2015519-FAE9-4C7E-B7C3-9DA06F473761}"/>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5" name="Footer Placeholder 4">
            <a:extLst>
              <a:ext uri="{FF2B5EF4-FFF2-40B4-BE49-F238E27FC236}">
                <a16:creationId xmlns:a16="http://schemas.microsoft.com/office/drawing/2014/main" id="{CCDA1FF9-C4FE-43AA-AE9F-FF7A375FAE85}"/>
              </a:ext>
            </a:extLst>
          </p:cNvPr>
          <p:cNvSpPr>
            <a:spLocks noGrp="1"/>
          </p:cNvSpPr>
          <p:nvPr>
            <p:ph type="ftr" sz="quarter" idx="11"/>
          </p:nvPr>
        </p:nvSpPr>
        <p:spPr/>
        <p:txBody>
          <a:bodyPr/>
          <a:lstStyle/>
          <a:p>
            <a:endParaRPr lang="en-UG">
              <a:solidFill>
                <a:prstClr val="black">
                  <a:tint val="75000"/>
                </a:prstClr>
              </a:solidFill>
            </a:endParaRPr>
          </a:p>
        </p:txBody>
      </p:sp>
      <p:sp>
        <p:nvSpPr>
          <p:cNvPr id="6" name="Slide Number Placeholder 5">
            <a:extLst>
              <a:ext uri="{FF2B5EF4-FFF2-40B4-BE49-F238E27FC236}">
                <a16:creationId xmlns:a16="http://schemas.microsoft.com/office/drawing/2014/main" id="{7C8E0F38-CBF1-4981-9019-966FE831B950}"/>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42575132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CB50-EC74-4EFC-9D2E-659A34C4F5BF}"/>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626D9E59-90B4-4AF5-98B5-964BF50D0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F42D5965-2490-4E93-B086-3DA63496BEF7}"/>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5" name="Footer Placeholder 4">
            <a:extLst>
              <a:ext uri="{FF2B5EF4-FFF2-40B4-BE49-F238E27FC236}">
                <a16:creationId xmlns:a16="http://schemas.microsoft.com/office/drawing/2014/main" id="{2F4EA0CE-C62B-46D3-8800-542455C8F489}"/>
              </a:ext>
            </a:extLst>
          </p:cNvPr>
          <p:cNvSpPr>
            <a:spLocks noGrp="1"/>
          </p:cNvSpPr>
          <p:nvPr>
            <p:ph type="ftr" sz="quarter" idx="11"/>
          </p:nvPr>
        </p:nvSpPr>
        <p:spPr/>
        <p:txBody>
          <a:bodyPr/>
          <a:lstStyle/>
          <a:p>
            <a:endParaRPr lang="en-UG">
              <a:solidFill>
                <a:prstClr val="black">
                  <a:tint val="75000"/>
                </a:prstClr>
              </a:solidFill>
            </a:endParaRPr>
          </a:p>
        </p:txBody>
      </p:sp>
      <p:sp>
        <p:nvSpPr>
          <p:cNvPr id="6" name="Slide Number Placeholder 5">
            <a:extLst>
              <a:ext uri="{FF2B5EF4-FFF2-40B4-BE49-F238E27FC236}">
                <a16:creationId xmlns:a16="http://schemas.microsoft.com/office/drawing/2014/main" id="{38B16F41-83B1-4297-BCA1-8D836BF24B82}"/>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20191245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2B1A1-CA6B-46FF-8563-12F385CFB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G"/>
          </a:p>
        </p:txBody>
      </p:sp>
      <p:sp>
        <p:nvSpPr>
          <p:cNvPr id="3" name="Text Placeholder 2">
            <a:extLst>
              <a:ext uri="{FF2B5EF4-FFF2-40B4-BE49-F238E27FC236}">
                <a16:creationId xmlns:a16="http://schemas.microsoft.com/office/drawing/2014/main" id="{BFD73587-3625-45B9-8DA6-58D2989C8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C7FE4A-A640-4089-B2BC-0BBCA5FE30C3}"/>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5" name="Footer Placeholder 4">
            <a:extLst>
              <a:ext uri="{FF2B5EF4-FFF2-40B4-BE49-F238E27FC236}">
                <a16:creationId xmlns:a16="http://schemas.microsoft.com/office/drawing/2014/main" id="{38438ACE-5D4F-48A4-A852-4FDDC0ADB740}"/>
              </a:ext>
            </a:extLst>
          </p:cNvPr>
          <p:cNvSpPr>
            <a:spLocks noGrp="1"/>
          </p:cNvSpPr>
          <p:nvPr>
            <p:ph type="ftr" sz="quarter" idx="11"/>
          </p:nvPr>
        </p:nvSpPr>
        <p:spPr/>
        <p:txBody>
          <a:bodyPr/>
          <a:lstStyle/>
          <a:p>
            <a:endParaRPr lang="en-UG">
              <a:solidFill>
                <a:prstClr val="black">
                  <a:tint val="75000"/>
                </a:prstClr>
              </a:solidFill>
            </a:endParaRPr>
          </a:p>
        </p:txBody>
      </p:sp>
      <p:sp>
        <p:nvSpPr>
          <p:cNvPr id="6" name="Slide Number Placeholder 5">
            <a:extLst>
              <a:ext uri="{FF2B5EF4-FFF2-40B4-BE49-F238E27FC236}">
                <a16:creationId xmlns:a16="http://schemas.microsoft.com/office/drawing/2014/main" id="{BFAD4EF5-FCC0-4E5C-906B-FCE758D1B74B}"/>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2015283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C8E5-BEF4-4108-B870-C3EB6241E401}"/>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74721054-18B4-4D2B-9817-81139CA25F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Content Placeholder 3">
            <a:extLst>
              <a:ext uri="{FF2B5EF4-FFF2-40B4-BE49-F238E27FC236}">
                <a16:creationId xmlns:a16="http://schemas.microsoft.com/office/drawing/2014/main" id="{3AAAE3C6-9424-4E44-9C71-63A502563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Date Placeholder 4">
            <a:extLst>
              <a:ext uri="{FF2B5EF4-FFF2-40B4-BE49-F238E27FC236}">
                <a16:creationId xmlns:a16="http://schemas.microsoft.com/office/drawing/2014/main" id="{5694B4E2-DB98-4311-A932-C0676B78E2B8}"/>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6" name="Footer Placeholder 5">
            <a:extLst>
              <a:ext uri="{FF2B5EF4-FFF2-40B4-BE49-F238E27FC236}">
                <a16:creationId xmlns:a16="http://schemas.microsoft.com/office/drawing/2014/main" id="{9B4EE9B2-4F5E-427F-A32E-4A087B5F3BFD}"/>
              </a:ext>
            </a:extLst>
          </p:cNvPr>
          <p:cNvSpPr>
            <a:spLocks noGrp="1"/>
          </p:cNvSpPr>
          <p:nvPr>
            <p:ph type="ftr" sz="quarter" idx="11"/>
          </p:nvPr>
        </p:nvSpPr>
        <p:spPr/>
        <p:txBody>
          <a:bodyPr/>
          <a:lstStyle/>
          <a:p>
            <a:endParaRPr lang="en-UG">
              <a:solidFill>
                <a:prstClr val="black">
                  <a:tint val="75000"/>
                </a:prstClr>
              </a:solidFill>
            </a:endParaRPr>
          </a:p>
        </p:txBody>
      </p:sp>
      <p:sp>
        <p:nvSpPr>
          <p:cNvPr id="7" name="Slide Number Placeholder 6">
            <a:extLst>
              <a:ext uri="{FF2B5EF4-FFF2-40B4-BE49-F238E27FC236}">
                <a16:creationId xmlns:a16="http://schemas.microsoft.com/office/drawing/2014/main" id="{A1A7782E-CEC0-402B-802B-B6A8CF14458B}"/>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32859447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E6B7-6280-4C7F-9917-FFB36B6DB36E}"/>
              </a:ext>
            </a:extLst>
          </p:cNvPr>
          <p:cNvSpPr>
            <a:spLocks noGrp="1"/>
          </p:cNvSpPr>
          <p:nvPr>
            <p:ph type="title"/>
          </p:nvPr>
        </p:nvSpPr>
        <p:spPr>
          <a:xfrm>
            <a:off x="839788" y="365125"/>
            <a:ext cx="10515600" cy="1325563"/>
          </a:xfrm>
        </p:spPr>
        <p:txBody>
          <a:bodyPr/>
          <a:lstStyle/>
          <a:p>
            <a:r>
              <a:rPr lang="en-US"/>
              <a:t>Click to edit Master title style</a:t>
            </a:r>
            <a:endParaRPr lang="en-UG"/>
          </a:p>
        </p:txBody>
      </p:sp>
      <p:sp>
        <p:nvSpPr>
          <p:cNvPr id="3" name="Text Placeholder 2">
            <a:extLst>
              <a:ext uri="{FF2B5EF4-FFF2-40B4-BE49-F238E27FC236}">
                <a16:creationId xmlns:a16="http://schemas.microsoft.com/office/drawing/2014/main" id="{AEFAF131-A7ED-4F81-8C66-A642074BFB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51563B-B6DB-4AEF-BB1C-0FBA5E5593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Text Placeholder 4">
            <a:extLst>
              <a:ext uri="{FF2B5EF4-FFF2-40B4-BE49-F238E27FC236}">
                <a16:creationId xmlns:a16="http://schemas.microsoft.com/office/drawing/2014/main" id="{89DAA500-8A1D-4DE0-8766-C78B22F22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EF1B7-DF23-437C-84A4-515B11FC2E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7" name="Date Placeholder 6">
            <a:extLst>
              <a:ext uri="{FF2B5EF4-FFF2-40B4-BE49-F238E27FC236}">
                <a16:creationId xmlns:a16="http://schemas.microsoft.com/office/drawing/2014/main" id="{8286561F-8261-4449-BCF7-C05210875FCC}"/>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8" name="Footer Placeholder 7">
            <a:extLst>
              <a:ext uri="{FF2B5EF4-FFF2-40B4-BE49-F238E27FC236}">
                <a16:creationId xmlns:a16="http://schemas.microsoft.com/office/drawing/2014/main" id="{F3951EDF-BE4B-4794-BDC1-EC63449642F9}"/>
              </a:ext>
            </a:extLst>
          </p:cNvPr>
          <p:cNvSpPr>
            <a:spLocks noGrp="1"/>
          </p:cNvSpPr>
          <p:nvPr>
            <p:ph type="ftr" sz="quarter" idx="11"/>
          </p:nvPr>
        </p:nvSpPr>
        <p:spPr/>
        <p:txBody>
          <a:bodyPr/>
          <a:lstStyle/>
          <a:p>
            <a:endParaRPr lang="en-UG">
              <a:solidFill>
                <a:prstClr val="black">
                  <a:tint val="75000"/>
                </a:prstClr>
              </a:solidFill>
            </a:endParaRPr>
          </a:p>
        </p:txBody>
      </p:sp>
      <p:sp>
        <p:nvSpPr>
          <p:cNvPr id="9" name="Slide Number Placeholder 8">
            <a:extLst>
              <a:ext uri="{FF2B5EF4-FFF2-40B4-BE49-F238E27FC236}">
                <a16:creationId xmlns:a16="http://schemas.microsoft.com/office/drawing/2014/main" id="{FC5BF8A7-83CF-4AEA-AFFB-DF29C6758FAE}"/>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2776357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normAutofit/>
          </a:bodyPr>
          <a:lstStyle>
            <a:lvl1pPr marL="0" indent="0">
              <a:buNone/>
              <a:defRPr sz="3200" b="0" i="0">
                <a:solidFill>
                  <a:schemeClr val="tx1">
                    <a:tint val="75000"/>
                  </a:schemeClr>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03237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D290-F2B8-412A-BFFF-71F7FF0CF1B0}"/>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1773C2D1-C856-4782-8E0C-FF1877B23825}"/>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4" name="Footer Placeholder 3">
            <a:extLst>
              <a:ext uri="{FF2B5EF4-FFF2-40B4-BE49-F238E27FC236}">
                <a16:creationId xmlns:a16="http://schemas.microsoft.com/office/drawing/2014/main" id="{C6902388-8020-4AA7-AF7D-03C91429A4B7}"/>
              </a:ext>
            </a:extLst>
          </p:cNvPr>
          <p:cNvSpPr>
            <a:spLocks noGrp="1"/>
          </p:cNvSpPr>
          <p:nvPr>
            <p:ph type="ftr" sz="quarter" idx="11"/>
          </p:nvPr>
        </p:nvSpPr>
        <p:spPr/>
        <p:txBody>
          <a:bodyPr/>
          <a:lstStyle/>
          <a:p>
            <a:endParaRPr lang="en-UG">
              <a:solidFill>
                <a:prstClr val="black">
                  <a:tint val="75000"/>
                </a:prstClr>
              </a:solidFill>
            </a:endParaRPr>
          </a:p>
        </p:txBody>
      </p:sp>
      <p:sp>
        <p:nvSpPr>
          <p:cNvPr id="5" name="Slide Number Placeholder 4">
            <a:extLst>
              <a:ext uri="{FF2B5EF4-FFF2-40B4-BE49-F238E27FC236}">
                <a16:creationId xmlns:a16="http://schemas.microsoft.com/office/drawing/2014/main" id="{2F0C0FE2-CF90-48CE-B0CA-968F59855714}"/>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17127810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51A2A-5480-4C1E-92DE-345090632004}"/>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3" name="Footer Placeholder 2">
            <a:extLst>
              <a:ext uri="{FF2B5EF4-FFF2-40B4-BE49-F238E27FC236}">
                <a16:creationId xmlns:a16="http://schemas.microsoft.com/office/drawing/2014/main" id="{394596C8-B392-43B2-90ED-2AE59B3E055C}"/>
              </a:ext>
            </a:extLst>
          </p:cNvPr>
          <p:cNvSpPr>
            <a:spLocks noGrp="1"/>
          </p:cNvSpPr>
          <p:nvPr>
            <p:ph type="ftr" sz="quarter" idx="11"/>
          </p:nvPr>
        </p:nvSpPr>
        <p:spPr/>
        <p:txBody>
          <a:bodyPr/>
          <a:lstStyle/>
          <a:p>
            <a:endParaRPr lang="en-UG">
              <a:solidFill>
                <a:prstClr val="black">
                  <a:tint val="75000"/>
                </a:prstClr>
              </a:solidFill>
            </a:endParaRPr>
          </a:p>
        </p:txBody>
      </p:sp>
      <p:sp>
        <p:nvSpPr>
          <p:cNvPr id="4" name="Slide Number Placeholder 3">
            <a:extLst>
              <a:ext uri="{FF2B5EF4-FFF2-40B4-BE49-F238E27FC236}">
                <a16:creationId xmlns:a16="http://schemas.microsoft.com/office/drawing/2014/main" id="{76C04D08-CDE7-4E1E-9345-81DFB938614A}"/>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31571337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3DF5-7704-4EC2-A95C-B12CF4C4D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Content Placeholder 2">
            <a:extLst>
              <a:ext uri="{FF2B5EF4-FFF2-40B4-BE49-F238E27FC236}">
                <a16:creationId xmlns:a16="http://schemas.microsoft.com/office/drawing/2014/main" id="{62D9CAD6-9F41-4418-A6C6-4F98885F0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Text Placeholder 3">
            <a:extLst>
              <a:ext uri="{FF2B5EF4-FFF2-40B4-BE49-F238E27FC236}">
                <a16:creationId xmlns:a16="http://schemas.microsoft.com/office/drawing/2014/main" id="{D8BC8EF0-28C2-4135-88ED-DC8303AF9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119854-4C03-49EE-B044-D200943A3DBD}"/>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6" name="Footer Placeholder 5">
            <a:extLst>
              <a:ext uri="{FF2B5EF4-FFF2-40B4-BE49-F238E27FC236}">
                <a16:creationId xmlns:a16="http://schemas.microsoft.com/office/drawing/2014/main" id="{14C60EFC-66A1-4F14-ABEA-AEC173399972}"/>
              </a:ext>
            </a:extLst>
          </p:cNvPr>
          <p:cNvSpPr>
            <a:spLocks noGrp="1"/>
          </p:cNvSpPr>
          <p:nvPr>
            <p:ph type="ftr" sz="quarter" idx="11"/>
          </p:nvPr>
        </p:nvSpPr>
        <p:spPr/>
        <p:txBody>
          <a:bodyPr/>
          <a:lstStyle/>
          <a:p>
            <a:endParaRPr lang="en-UG">
              <a:solidFill>
                <a:prstClr val="black">
                  <a:tint val="75000"/>
                </a:prstClr>
              </a:solidFill>
            </a:endParaRPr>
          </a:p>
        </p:txBody>
      </p:sp>
      <p:sp>
        <p:nvSpPr>
          <p:cNvPr id="7" name="Slide Number Placeholder 6">
            <a:extLst>
              <a:ext uri="{FF2B5EF4-FFF2-40B4-BE49-F238E27FC236}">
                <a16:creationId xmlns:a16="http://schemas.microsoft.com/office/drawing/2014/main" id="{897D3B98-FE48-4A88-8503-5F33CE941425}"/>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38885806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C1AF-AB55-43CF-9A9C-17BB340AD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Picture Placeholder 2">
            <a:extLst>
              <a:ext uri="{FF2B5EF4-FFF2-40B4-BE49-F238E27FC236}">
                <a16:creationId xmlns:a16="http://schemas.microsoft.com/office/drawing/2014/main" id="{EF0EBD61-9C61-4C53-84D7-48A0C7132F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G"/>
          </a:p>
        </p:txBody>
      </p:sp>
      <p:sp>
        <p:nvSpPr>
          <p:cNvPr id="4" name="Text Placeholder 3">
            <a:extLst>
              <a:ext uri="{FF2B5EF4-FFF2-40B4-BE49-F238E27FC236}">
                <a16:creationId xmlns:a16="http://schemas.microsoft.com/office/drawing/2014/main" id="{BB848B34-DD15-4381-8056-0040B1BE5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D12AB-C625-4073-936A-F655BD594361}"/>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6" name="Footer Placeholder 5">
            <a:extLst>
              <a:ext uri="{FF2B5EF4-FFF2-40B4-BE49-F238E27FC236}">
                <a16:creationId xmlns:a16="http://schemas.microsoft.com/office/drawing/2014/main" id="{F7EAA4ED-6273-468D-959B-1EF0AE5B28FB}"/>
              </a:ext>
            </a:extLst>
          </p:cNvPr>
          <p:cNvSpPr>
            <a:spLocks noGrp="1"/>
          </p:cNvSpPr>
          <p:nvPr>
            <p:ph type="ftr" sz="quarter" idx="11"/>
          </p:nvPr>
        </p:nvSpPr>
        <p:spPr/>
        <p:txBody>
          <a:bodyPr/>
          <a:lstStyle/>
          <a:p>
            <a:endParaRPr lang="en-UG">
              <a:solidFill>
                <a:prstClr val="black">
                  <a:tint val="75000"/>
                </a:prstClr>
              </a:solidFill>
            </a:endParaRPr>
          </a:p>
        </p:txBody>
      </p:sp>
      <p:sp>
        <p:nvSpPr>
          <p:cNvPr id="7" name="Slide Number Placeholder 6">
            <a:extLst>
              <a:ext uri="{FF2B5EF4-FFF2-40B4-BE49-F238E27FC236}">
                <a16:creationId xmlns:a16="http://schemas.microsoft.com/office/drawing/2014/main" id="{4430F315-87B9-4BFD-AC20-462320BBE7BD}"/>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30493544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E40D-4A94-4EE6-8BBA-5C510217D480}"/>
              </a:ext>
            </a:extLst>
          </p:cNvPr>
          <p:cNvSpPr>
            <a:spLocks noGrp="1"/>
          </p:cNvSpPr>
          <p:nvPr>
            <p:ph type="title"/>
          </p:nvPr>
        </p:nvSpPr>
        <p:spPr/>
        <p:txBody>
          <a:bodyPr/>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2994063D-339D-42ED-AF1F-E3DAF70DD1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CF93F8C3-4C4E-4218-B188-03073CDEAE36}"/>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5" name="Footer Placeholder 4">
            <a:extLst>
              <a:ext uri="{FF2B5EF4-FFF2-40B4-BE49-F238E27FC236}">
                <a16:creationId xmlns:a16="http://schemas.microsoft.com/office/drawing/2014/main" id="{C38E237C-1AC0-403C-B9D2-148D100ABA4D}"/>
              </a:ext>
            </a:extLst>
          </p:cNvPr>
          <p:cNvSpPr>
            <a:spLocks noGrp="1"/>
          </p:cNvSpPr>
          <p:nvPr>
            <p:ph type="ftr" sz="quarter" idx="11"/>
          </p:nvPr>
        </p:nvSpPr>
        <p:spPr/>
        <p:txBody>
          <a:bodyPr/>
          <a:lstStyle/>
          <a:p>
            <a:endParaRPr lang="en-UG">
              <a:solidFill>
                <a:prstClr val="black">
                  <a:tint val="75000"/>
                </a:prstClr>
              </a:solidFill>
            </a:endParaRPr>
          </a:p>
        </p:txBody>
      </p:sp>
      <p:sp>
        <p:nvSpPr>
          <p:cNvPr id="6" name="Slide Number Placeholder 5">
            <a:extLst>
              <a:ext uri="{FF2B5EF4-FFF2-40B4-BE49-F238E27FC236}">
                <a16:creationId xmlns:a16="http://schemas.microsoft.com/office/drawing/2014/main" id="{6E6CA0C4-6E88-4D6A-9EB0-D547D5D4EC94}"/>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1438918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71571F-CD27-49D3-992C-06D175F8FA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C0883ACB-5953-4F2F-B53D-CC745FF26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D6F644A7-C803-46CD-859D-54799A089246}"/>
              </a:ext>
            </a:extLst>
          </p:cNvPr>
          <p:cNvSpPr>
            <a:spLocks noGrp="1"/>
          </p:cNvSpPr>
          <p:nvPr>
            <p:ph type="dt" sz="half" idx="10"/>
          </p:nvPr>
        </p:nvSpPr>
        <p:spPr/>
        <p:txBody>
          <a:body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5" name="Footer Placeholder 4">
            <a:extLst>
              <a:ext uri="{FF2B5EF4-FFF2-40B4-BE49-F238E27FC236}">
                <a16:creationId xmlns:a16="http://schemas.microsoft.com/office/drawing/2014/main" id="{52B831A5-EFD8-431D-8013-DB2B39BA52ED}"/>
              </a:ext>
            </a:extLst>
          </p:cNvPr>
          <p:cNvSpPr>
            <a:spLocks noGrp="1"/>
          </p:cNvSpPr>
          <p:nvPr>
            <p:ph type="ftr" sz="quarter" idx="11"/>
          </p:nvPr>
        </p:nvSpPr>
        <p:spPr/>
        <p:txBody>
          <a:bodyPr/>
          <a:lstStyle/>
          <a:p>
            <a:endParaRPr lang="en-UG">
              <a:solidFill>
                <a:prstClr val="black">
                  <a:tint val="75000"/>
                </a:prstClr>
              </a:solidFill>
            </a:endParaRPr>
          </a:p>
        </p:txBody>
      </p:sp>
      <p:sp>
        <p:nvSpPr>
          <p:cNvPr id="6" name="Slide Number Placeholder 5">
            <a:extLst>
              <a:ext uri="{FF2B5EF4-FFF2-40B4-BE49-F238E27FC236}">
                <a16:creationId xmlns:a16="http://schemas.microsoft.com/office/drawing/2014/main" id="{4B945344-6C35-4928-BA61-FE8311E4F8CF}"/>
              </a:ext>
            </a:extLst>
          </p:cNvPr>
          <p:cNvSpPr>
            <a:spLocks noGrp="1"/>
          </p:cNvSpPr>
          <p:nvPr>
            <p:ph type="sldNum" sz="quarter" idx="12"/>
          </p:nvPr>
        </p:nvSpPr>
        <p:spPr/>
        <p:txBody>
          <a:body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11529738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30008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3" y="3840480"/>
            <a:ext cx="85388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82127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48" b="1"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8348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48" b="1" i="1">
                <a:solidFill>
                  <a:schemeClr val="tx1"/>
                </a:solidFill>
                <a:latin typeface="Calibri"/>
                <a:cs typeface="Calibri"/>
              </a:defRPr>
            </a:lvl1pPr>
          </a:lstStyle>
          <a:p>
            <a:endParaRPr/>
          </a:p>
        </p:txBody>
      </p:sp>
      <p:sp>
        <p:nvSpPr>
          <p:cNvPr id="3" name="Holder 3"/>
          <p:cNvSpPr>
            <a:spLocks noGrp="1"/>
          </p:cNvSpPr>
          <p:nvPr>
            <p:ph sz="half" idx="2"/>
          </p:nvPr>
        </p:nvSpPr>
        <p:spPr>
          <a:xfrm>
            <a:off x="609917" y="1577340"/>
            <a:ext cx="530628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52975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48" b="1" i="1">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975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5123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7406251" y="1550058"/>
            <a:ext cx="3878649" cy="351563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5550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A_Introduction_Slide_1">
  <p:cSld name="SA_Introduction_Slide_1">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976200" y="2087189"/>
            <a:ext cx="10239600" cy="615523"/>
          </a:xfrm>
          <a:prstGeom prst="rect">
            <a:avLst/>
          </a:prstGeom>
        </p:spPr>
        <p:txBody>
          <a:bodyPr spcFirstLastPara="1" wrap="square" lIns="91425" tIns="91425" rIns="91425" bIns="91425" anchor="ctr" anchorCtr="0">
            <a:spAutoFit/>
          </a:bodyPr>
          <a:lstStyle>
            <a:lvl1pPr lvl="0" algn="ctr">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8" name="Google Shape;58;p14"/>
          <p:cNvSpPr txBox="1">
            <a:spLocks noGrp="1"/>
          </p:cNvSpPr>
          <p:nvPr>
            <p:ph type="body" idx="1"/>
          </p:nvPr>
        </p:nvSpPr>
        <p:spPr>
          <a:xfrm>
            <a:off x="976200" y="2972667"/>
            <a:ext cx="10239600" cy="491323"/>
          </a:xfrm>
          <a:prstGeom prst="rect">
            <a:avLst/>
          </a:prstGeom>
        </p:spPr>
        <p:txBody>
          <a:bodyPr spcFirstLastPara="1" wrap="square" lIns="91425" tIns="91425" rIns="91425" bIns="91425" anchor="t" anchorCtr="0">
            <a:spAutoFit/>
          </a:bodyPr>
          <a:lstStyle>
            <a:lvl1pPr marL="609585" lvl="0" indent="-414856" algn="ctr">
              <a:spcBef>
                <a:spcPts val="0"/>
              </a:spcBef>
              <a:spcAft>
                <a:spcPts val="0"/>
              </a:spcAft>
              <a:buSzPts val="1300"/>
              <a:buChar char="●"/>
              <a:defRPr sz="1733"/>
            </a:lvl1pPr>
            <a:lvl2pPr marL="1219170" lvl="1" indent="-406390" algn="ctr">
              <a:spcBef>
                <a:spcPts val="0"/>
              </a:spcBef>
              <a:spcAft>
                <a:spcPts val="0"/>
              </a:spcAft>
              <a:buSzPts val="1200"/>
              <a:buChar char="○"/>
              <a:defRPr sz="1600"/>
            </a:lvl2pPr>
            <a:lvl3pPr marL="1828754" lvl="2" indent="-406390" algn="ctr">
              <a:spcBef>
                <a:spcPts val="0"/>
              </a:spcBef>
              <a:spcAft>
                <a:spcPts val="0"/>
              </a:spcAft>
              <a:buSzPts val="1200"/>
              <a:buChar char="■"/>
              <a:defRPr sz="1600"/>
            </a:lvl3pPr>
            <a:lvl4pPr marL="2438339" lvl="3" indent="-406390" algn="ctr">
              <a:spcBef>
                <a:spcPts val="0"/>
              </a:spcBef>
              <a:spcAft>
                <a:spcPts val="0"/>
              </a:spcAft>
              <a:buSzPts val="1200"/>
              <a:buChar char="●"/>
              <a:defRPr sz="1600"/>
            </a:lvl4pPr>
            <a:lvl5pPr marL="3047924" lvl="4" indent="-406390" algn="ctr">
              <a:spcBef>
                <a:spcPts val="0"/>
              </a:spcBef>
              <a:spcAft>
                <a:spcPts val="0"/>
              </a:spcAft>
              <a:buSzPts val="1200"/>
              <a:buChar char="○"/>
              <a:defRPr sz="1600"/>
            </a:lvl5pPr>
            <a:lvl6pPr marL="3657509" lvl="5" indent="-406390" algn="ctr">
              <a:spcBef>
                <a:spcPts val="0"/>
              </a:spcBef>
              <a:spcAft>
                <a:spcPts val="0"/>
              </a:spcAft>
              <a:buSzPts val="1200"/>
              <a:buChar char="■"/>
              <a:defRPr sz="1600"/>
            </a:lvl6pPr>
            <a:lvl7pPr marL="4267093" lvl="6" indent="-406390" algn="ctr">
              <a:spcBef>
                <a:spcPts val="0"/>
              </a:spcBef>
              <a:spcAft>
                <a:spcPts val="0"/>
              </a:spcAft>
              <a:buSzPts val="1200"/>
              <a:buChar char="●"/>
              <a:defRPr sz="1600"/>
            </a:lvl7pPr>
            <a:lvl8pPr marL="4876678" lvl="7" indent="-406390" algn="ctr">
              <a:spcBef>
                <a:spcPts val="0"/>
              </a:spcBef>
              <a:spcAft>
                <a:spcPts val="0"/>
              </a:spcAft>
              <a:buSzPts val="1200"/>
              <a:buChar char="○"/>
              <a:defRPr sz="1600"/>
            </a:lvl8pPr>
            <a:lvl9pPr marL="5486263" lvl="8" indent="-406390" algn="ctr">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964739797"/>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398">
          <p15:clr>
            <a:srgbClr val="E46962"/>
          </p15:clr>
        </p15:guide>
        <p15:guide id="4" orient="horz" pos="628">
          <p15:clr>
            <a:srgbClr val="E46962"/>
          </p15:clr>
        </p15:guide>
        <p15:guide id="5" pos="5362">
          <p15:clr>
            <a:srgbClr val="E46962"/>
          </p15:clr>
        </p15:guide>
        <p15:guide id="6" pos="458">
          <p15:clr>
            <a:srgbClr val="E46962"/>
          </p15:clr>
        </p15:guide>
        <p15:guide id="7" orient="horz" pos="1082">
          <p15:clr>
            <a:srgbClr val="E46962"/>
          </p15:clr>
        </p15:guide>
        <p15:guide id="8" orient="horz" pos="903">
          <p15:clr>
            <a:srgbClr val="E46962"/>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A_Title_Body_3">
  <p:cSld name="SA_Title_Body_3">
    <p:spTree>
      <p:nvGrpSpPr>
        <p:cNvPr id="1" name="Shape 95"/>
        <p:cNvGrpSpPr/>
        <p:nvPr/>
      </p:nvGrpSpPr>
      <p:grpSpPr>
        <a:xfrm>
          <a:off x="0" y="0"/>
          <a:ext cx="0" cy="0"/>
          <a:chOff x="0" y="0"/>
          <a:chExt cx="0" cy="0"/>
        </a:xfrm>
      </p:grpSpPr>
      <p:sp>
        <p:nvSpPr>
          <p:cNvPr id="96" name="Google Shape;96;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7" name="Google Shape;97;p20"/>
          <p:cNvSpPr txBox="1">
            <a:spLocks noGrp="1"/>
          </p:cNvSpPr>
          <p:nvPr>
            <p:ph type="subTitle" idx="1"/>
          </p:nvPr>
        </p:nvSpPr>
        <p:spPr>
          <a:xfrm>
            <a:off x="510767" y="2397733"/>
            <a:ext cx="3292000" cy="54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98" name="Google Shape;98;p20"/>
          <p:cNvSpPr txBox="1">
            <a:spLocks noGrp="1"/>
          </p:cNvSpPr>
          <p:nvPr>
            <p:ph type="subTitle" idx="2"/>
          </p:nvPr>
        </p:nvSpPr>
        <p:spPr>
          <a:xfrm>
            <a:off x="4379684" y="2397733"/>
            <a:ext cx="3292000" cy="5268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99" name="Google Shape;99;p20"/>
          <p:cNvSpPr txBox="1">
            <a:spLocks noGrp="1"/>
          </p:cNvSpPr>
          <p:nvPr>
            <p:ph type="title"/>
          </p:nvPr>
        </p:nvSpPr>
        <p:spPr>
          <a:xfrm>
            <a:off x="510767" y="1286728"/>
            <a:ext cx="10338000" cy="677078"/>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32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00" name="Google Shape;100;p20"/>
          <p:cNvSpPr txBox="1">
            <a:spLocks noGrp="1"/>
          </p:cNvSpPr>
          <p:nvPr>
            <p:ph type="subTitle" idx="3"/>
          </p:nvPr>
        </p:nvSpPr>
        <p:spPr>
          <a:xfrm>
            <a:off x="8248600" y="2397733"/>
            <a:ext cx="3292000" cy="5268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extLst>
      <p:ext uri="{BB962C8B-B14F-4D97-AF65-F5344CB8AC3E}">
        <p14:creationId xmlns:p14="http://schemas.microsoft.com/office/powerpoint/2010/main" val="822686188"/>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A_Title_Body_1_no_image">
  <p:cSld name="SA_Title_Body_1_no_image">
    <p:spTree>
      <p:nvGrpSpPr>
        <p:cNvPr id="1" name="Shape 101"/>
        <p:cNvGrpSpPr/>
        <p:nvPr/>
      </p:nvGrpSpPr>
      <p:grpSpPr>
        <a:xfrm>
          <a:off x="0" y="0"/>
          <a:ext cx="0" cy="0"/>
          <a:chOff x="0" y="0"/>
          <a:chExt cx="0" cy="0"/>
        </a:xfrm>
      </p:grpSpPr>
      <p:sp>
        <p:nvSpPr>
          <p:cNvPr id="102" name="Google Shape;102;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3" name="Google Shape;103;p21"/>
          <p:cNvSpPr txBox="1">
            <a:spLocks noGrp="1"/>
          </p:cNvSpPr>
          <p:nvPr>
            <p:ph type="subTitle" idx="1"/>
          </p:nvPr>
        </p:nvSpPr>
        <p:spPr>
          <a:xfrm>
            <a:off x="510767" y="2175300"/>
            <a:ext cx="10338000" cy="543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04" name="Google Shape;104;p21"/>
          <p:cNvSpPr txBox="1">
            <a:spLocks noGrp="1"/>
          </p:cNvSpPr>
          <p:nvPr>
            <p:ph type="title"/>
          </p:nvPr>
        </p:nvSpPr>
        <p:spPr>
          <a:xfrm>
            <a:off x="510767" y="1286728"/>
            <a:ext cx="10338000" cy="677078"/>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3200"/>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3437117452"/>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A_Outro_1">
  <p:cSld name="SA_Outro_1">
    <p:spTree>
      <p:nvGrpSpPr>
        <p:cNvPr id="1" name="Shape 105"/>
        <p:cNvGrpSpPr/>
        <p:nvPr/>
      </p:nvGrpSpPr>
      <p:grpSpPr>
        <a:xfrm>
          <a:off x="0" y="0"/>
          <a:ext cx="0" cy="0"/>
          <a:chOff x="0" y="0"/>
          <a:chExt cx="0" cy="0"/>
        </a:xfrm>
      </p:grpSpPr>
      <p:sp>
        <p:nvSpPr>
          <p:cNvPr id="106" name="Google Shape;106;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7" name="Google Shape;107;p22"/>
          <p:cNvSpPr txBox="1">
            <a:spLocks noGrp="1"/>
          </p:cNvSpPr>
          <p:nvPr>
            <p:ph type="title"/>
          </p:nvPr>
        </p:nvSpPr>
        <p:spPr>
          <a:xfrm>
            <a:off x="707200" y="3121238"/>
            <a:ext cx="10777600" cy="615523"/>
          </a:xfrm>
          <a:prstGeom prst="rect">
            <a:avLst/>
          </a:prstGeom>
        </p:spPr>
        <p:txBody>
          <a:bodyPr spcFirstLastPara="1" wrap="square" lIns="91425" tIns="91425" rIns="91425" bIns="91425" anchor="ctr" anchorCtr="0">
            <a:spAutoFit/>
          </a:bodyPr>
          <a:lstStyle>
            <a:lvl1pPr lvl="0" algn="ctr">
              <a:spcBef>
                <a:spcPts val="0"/>
              </a:spcBef>
              <a:spcAft>
                <a:spcPts val="0"/>
              </a:spcAft>
              <a:buSzPts val="2800"/>
              <a:buNone/>
              <a:defRPr/>
            </a:lvl1pPr>
            <a:lvl2pPr lvl="1" algn="ctr">
              <a:spcBef>
                <a:spcPts val="0"/>
              </a:spcBef>
              <a:spcAft>
                <a:spcPts val="0"/>
              </a:spcAft>
              <a:buSzPts val="2800"/>
              <a:buNone/>
              <a:defRPr>
                <a:latin typeface="Poppins"/>
                <a:ea typeface="Poppins"/>
                <a:cs typeface="Poppins"/>
                <a:sym typeface="Poppins"/>
              </a:defRPr>
            </a:lvl2pPr>
            <a:lvl3pPr lvl="2" algn="ctr">
              <a:spcBef>
                <a:spcPts val="0"/>
              </a:spcBef>
              <a:spcAft>
                <a:spcPts val="0"/>
              </a:spcAft>
              <a:buSzPts val="2800"/>
              <a:buNone/>
              <a:defRPr>
                <a:latin typeface="Poppins"/>
                <a:ea typeface="Poppins"/>
                <a:cs typeface="Poppins"/>
                <a:sym typeface="Poppins"/>
              </a:defRPr>
            </a:lvl3pPr>
            <a:lvl4pPr lvl="3" algn="ctr">
              <a:spcBef>
                <a:spcPts val="0"/>
              </a:spcBef>
              <a:spcAft>
                <a:spcPts val="0"/>
              </a:spcAft>
              <a:buSzPts val="2800"/>
              <a:buNone/>
              <a:defRPr>
                <a:latin typeface="Poppins"/>
                <a:ea typeface="Poppins"/>
                <a:cs typeface="Poppins"/>
                <a:sym typeface="Poppins"/>
              </a:defRPr>
            </a:lvl4pPr>
            <a:lvl5pPr lvl="4" algn="ctr">
              <a:spcBef>
                <a:spcPts val="0"/>
              </a:spcBef>
              <a:spcAft>
                <a:spcPts val="0"/>
              </a:spcAft>
              <a:buSzPts val="2800"/>
              <a:buNone/>
              <a:defRPr>
                <a:latin typeface="Poppins"/>
                <a:ea typeface="Poppins"/>
                <a:cs typeface="Poppins"/>
                <a:sym typeface="Poppins"/>
              </a:defRPr>
            </a:lvl5pPr>
            <a:lvl6pPr lvl="5" algn="ctr">
              <a:spcBef>
                <a:spcPts val="0"/>
              </a:spcBef>
              <a:spcAft>
                <a:spcPts val="0"/>
              </a:spcAft>
              <a:buSzPts val="2800"/>
              <a:buNone/>
              <a:defRPr>
                <a:latin typeface="Poppins"/>
                <a:ea typeface="Poppins"/>
                <a:cs typeface="Poppins"/>
                <a:sym typeface="Poppins"/>
              </a:defRPr>
            </a:lvl6pPr>
            <a:lvl7pPr lvl="6" algn="ctr">
              <a:spcBef>
                <a:spcPts val="0"/>
              </a:spcBef>
              <a:spcAft>
                <a:spcPts val="0"/>
              </a:spcAft>
              <a:buSzPts val="2800"/>
              <a:buNone/>
              <a:defRPr>
                <a:latin typeface="Poppins"/>
                <a:ea typeface="Poppins"/>
                <a:cs typeface="Poppins"/>
                <a:sym typeface="Poppins"/>
              </a:defRPr>
            </a:lvl7pPr>
            <a:lvl8pPr lvl="7" algn="ctr">
              <a:spcBef>
                <a:spcPts val="0"/>
              </a:spcBef>
              <a:spcAft>
                <a:spcPts val="0"/>
              </a:spcAft>
              <a:buSzPts val="2800"/>
              <a:buNone/>
              <a:defRPr>
                <a:latin typeface="Poppins"/>
                <a:ea typeface="Poppins"/>
                <a:cs typeface="Poppins"/>
                <a:sym typeface="Poppins"/>
              </a:defRPr>
            </a:lvl8pPr>
            <a:lvl9pPr lvl="8" algn="ctr">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44427668"/>
      </p:ext>
    </p:extLst>
  </p:cSld>
  <p:clrMapOvr>
    <a:masterClrMapping/>
  </p:clrMapOvr>
  <p:extLst>
    <p:ext uri="{DCECCB84-F9BA-43D5-87BE-67443E8EF086}">
      <p15:sldGuideLst xmlns:p15="http://schemas.microsoft.com/office/powerpoint/2012/main">
        <p15:guide id="1" orient="horz" pos="1620">
          <p15:clr>
            <a:srgbClr val="E46962"/>
          </p15:clr>
        </p15:guide>
        <p15:guide id="2" pos="3240">
          <p15:clr>
            <a:srgbClr val="E46962"/>
          </p15:clr>
        </p15:guide>
        <p15:guide id="3" pos="405">
          <p15:clr>
            <a:srgbClr val="E46962"/>
          </p15:clr>
        </p15:guide>
        <p15:guide id="4" orient="horz" pos="628">
          <p15:clr>
            <a:srgbClr val="E46962"/>
          </p15:clr>
        </p15:guide>
        <p15:guide id="5" pos="5328">
          <p15:clr>
            <a:srgbClr val="E46962"/>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32464393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Points 3_1">
  <p:cSld name="Points 3_1">
    <p:spTree>
      <p:nvGrpSpPr>
        <p:cNvPr id="1" name="Shape 109"/>
        <p:cNvGrpSpPr/>
        <p:nvPr/>
      </p:nvGrpSpPr>
      <p:grpSpPr>
        <a:xfrm>
          <a:off x="0" y="0"/>
          <a:ext cx="0" cy="0"/>
          <a:chOff x="0" y="0"/>
          <a:chExt cx="0" cy="0"/>
        </a:xfrm>
      </p:grpSpPr>
      <p:sp>
        <p:nvSpPr>
          <p:cNvPr id="110" name="Google Shape;110;p24"/>
          <p:cNvSpPr txBox="1">
            <a:spLocks noGrp="1"/>
          </p:cNvSpPr>
          <p:nvPr>
            <p:ph type="subTitle" idx="1"/>
          </p:nvPr>
        </p:nvSpPr>
        <p:spPr>
          <a:xfrm>
            <a:off x="8793433" y="3074467"/>
            <a:ext cx="2794800" cy="18140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1" name="Google Shape;111;p24"/>
          <p:cNvSpPr txBox="1">
            <a:spLocks noGrp="1"/>
          </p:cNvSpPr>
          <p:nvPr>
            <p:ph type="title"/>
          </p:nvPr>
        </p:nvSpPr>
        <p:spPr>
          <a:xfrm>
            <a:off x="2307800" y="535633"/>
            <a:ext cx="7576400" cy="56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12" name="Google Shape;112;p24"/>
          <p:cNvSpPr txBox="1">
            <a:spLocks noGrp="1"/>
          </p:cNvSpPr>
          <p:nvPr>
            <p:ph type="subTitle" idx="2"/>
          </p:nvPr>
        </p:nvSpPr>
        <p:spPr>
          <a:xfrm>
            <a:off x="623233" y="1859967"/>
            <a:ext cx="2931200" cy="10968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3" name="Google Shape;113;p24"/>
          <p:cNvSpPr txBox="1">
            <a:spLocks noGrp="1"/>
          </p:cNvSpPr>
          <p:nvPr>
            <p:ph type="subTitle" idx="3"/>
          </p:nvPr>
        </p:nvSpPr>
        <p:spPr>
          <a:xfrm>
            <a:off x="608933" y="4540100"/>
            <a:ext cx="3148800" cy="11800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4" name="Google Shape;114;p24"/>
          <p:cNvSpPr/>
          <p:nvPr/>
        </p:nvSpPr>
        <p:spPr>
          <a:xfrm>
            <a:off x="5463052" y="1749402"/>
            <a:ext cx="2755849" cy="2762717"/>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solidFill>
            <a:schemeClr val="accent5"/>
          </a:solidFill>
          <a:ln>
            <a:noFill/>
          </a:ln>
        </p:spPr>
        <p:txBody>
          <a:bodyPr spcFirstLastPara="1" wrap="square" lIns="146067" tIns="73033" rIns="146067" bIns="73033" anchor="t" anchorCtr="0">
            <a:noAutofit/>
          </a:bodyPr>
          <a:lstStyle/>
          <a:p>
            <a:pPr marL="0" marR="0" lvl="0" indent="0" algn="l" rtl="0">
              <a:spcBef>
                <a:spcPts val="0"/>
              </a:spcBef>
              <a:spcAft>
                <a:spcPts val="0"/>
              </a:spcAft>
              <a:buNone/>
            </a:pPr>
            <a:endParaRPr sz="2933">
              <a:solidFill>
                <a:schemeClr val="dk1"/>
              </a:solidFill>
              <a:latin typeface="Lato Light"/>
              <a:ea typeface="Lato Light"/>
              <a:cs typeface="Lato Light"/>
              <a:sym typeface="Lato Light"/>
            </a:endParaRPr>
          </a:p>
        </p:txBody>
      </p:sp>
      <p:sp>
        <p:nvSpPr>
          <p:cNvPr id="115" name="Google Shape;115;p24"/>
          <p:cNvSpPr/>
          <p:nvPr/>
        </p:nvSpPr>
        <p:spPr>
          <a:xfrm>
            <a:off x="3973100" y="1760889"/>
            <a:ext cx="2929685" cy="2563983"/>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1"/>
          </a:solidFill>
          <a:ln>
            <a:noFill/>
          </a:ln>
        </p:spPr>
        <p:txBody>
          <a:bodyPr spcFirstLastPara="1" wrap="square" lIns="146067" tIns="73033" rIns="146067" bIns="73033" anchor="t" anchorCtr="0">
            <a:noAutofit/>
          </a:bodyPr>
          <a:lstStyle/>
          <a:p>
            <a:pPr marL="0" marR="0" lvl="0" indent="0" algn="l" rtl="0">
              <a:spcBef>
                <a:spcPts val="0"/>
              </a:spcBef>
              <a:spcAft>
                <a:spcPts val="0"/>
              </a:spcAft>
              <a:buNone/>
            </a:pPr>
            <a:endParaRPr sz="2933">
              <a:solidFill>
                <a:schemeClr val="dk1"/>
              </a:solidFill>
              <a:latin typeface="Lato Light"/>
              <a:ea typeface="Lato Light"/>
              <a:cs typeface="Lato Light"/>
              <a:sym typeface="Lato Light"/>
            </a:endParaRPr>
          </a:p>
        </p:txBody>
      </p:sp>
      <p:sp>
        <p:nvSpPr>
          <p:cNvPr id="116" name="Google Shape;116;p24"/>
          <p:cNvSpPr/>
          <p:nvPr/>
        </p:nvSpPr>
        <p:spPr>
          <a:xfrm>
            <a:off x="4697199" y="2834959"/>
            <a:ext cx="2935764" cy="2754675"/>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solidFill>
            <a:schemeClr val="accent4"/>
          </a:solidFill>
          <a:ln>
            <a:noFill/>
          </a:ln>
        </p:spPr>
        <p:txBody>
          <a:bodyPr spcFirstLastPara="1" wrap="square" lIns="146067" tIns="73033" rIns="146067" bIns="73033" anchor="t" anchorCtr="0">
            <a:noAutofit/>
          </a:bodyPr>
          <a:lstStyle/>
          <a:p>
            <a:pPr marL="0" marR="0" lvl="0" indent="0" algn="l" rtl="0">
              <a:spcBef>
                <a:spcPts val="0"/>
              </a:spcBef>
              <a:spcAft>
                <a:spcPts val="0"/>
              </a:spcAft>
              <a:buNone/>
            </a:pPr>
            <a:endParaRPr sz="2933">
              <a:solidFill>
                <a:schemeClr val="dk1"/>
              </a:solidFill>
              <a:latin typeface="Lato Light"/>
              <a:ea typeface="Lato Light"/>
              <a:cs typeface="Lato Light"/>
              <a:sym typeface="Lato Light"/>
            </a:endParaRPr>
          </a:p>
        </p:txBody>
      </p:sp>
      <p:sp>
        <p:nvSpPr>
          <p:cNvPr id="117" name="Google Shape;117;p24"/>
          <p:cNvSpPr txBox="1"/>
          <p:nvPr/>
        </p:nvSpPr>
        <p:spPr>
          <a:xfrm>
            <a:off x="4583104" y="2316567"/>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01</a:t>
            </a:r>
            <a:endParaRPr sz="667" b="1">
              <a:latin typeface="Montserrat"/>
              <a:ea typeface="Montserrat"/>
              <a:cs typeface="Montserrat"/>
              <a:sym typeface="Montserrat"/>
            </a:endParaRPr>
          </a:p>
        </p:txBody>
      </p:sp>
      <p:sp>
        <p:nvSpPr>
          <p:cNvPr id="118" name="Google Shape;118;p24"/>
          <p:cNvSpPr txBox="1"/>
          <p:nvPr/>
        </p:nvSpPr>
        <p:spPr>
          <a:xfrm>
            <a:off x="7230504" y="2917800"/>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02</a:t>
            </a:r>
            <a:endParaRPr sz="667" b="1">
              <a:latin typeface="Montserrat"/>
              <a:ea typeface="Montserrat"/>
              <a:cs typeface="Montserrat"/>
              <a:sym typeface="Montserrat"/>
            </a:endParaRPr>
          </a:p>
        </p:txBody>
      </p:sp>
      <p:sp>
        <p:nvSpPr>
          <p:cNvPr id="119" name="Google Shape;119;p24"/>
          <p:cNvSpPr txBox="1"/>
          <p:nvPr/>
        </p:nvSpPr>
        <p:spPr>
          <a:xfrm>
            <a:off x="5292704" y="4540100"/>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03</a:t>
            </a:r>
            <a:endParaRPr sz="667" b="1">
              <a:latin typeface="Montserrat"/>
              <a:ea typeface="Montserrat"/>
              <a:cs typeface="Montserrat"/>
              <a:sym typeface="Montserrat"/>
            </a:endParaRPr>
          </a:p>
        </p:txBody>
      </p:sp>
    </p:spTree>
    <p:extLst>
      <p:ext uri="{BB962C8B-B14F-4D97-AF65-F5344CB8AC3E}">
        <p14:creationId xmlns:p14="http://schemas.microsoft.com/office/powerpoint/2010/main" val="36682047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oints 4_1">
  <p:cSld name="Points 4_1">
    <p:spTree>
      <p:nvGrpSpPr>
        <p:cNvPr id="1" name="Shape 120"/>
        <p:cNvGrpSpPr/>
        <p:nvPr/>
      </p:nvGrpSpPr>
      <p:grpSpPr>
        <a:xfrm>
          <a:off x="0" y="0"/>
          <a:ext cx="0" cy="0"/>
          <a:chOff x="0" y="0"/>
          <a:chExt cx="0" cy="0"/>
        </a:xfrm>
      </p:grpSpPr>
      <p:sp>
        <p:nvSpPr>
          <p:cNvPr id="121" name="Google Shape;121;p25"/>
          <p:cNvSpPr/>
          <p:nvPr/>
        </p:nvSpPr>
        <p:spPr>
          <a:xfrm>
            <a:off x="4049051" y="1818704"/>
            <a:ext cx="2026616" cy="2622093"/>
          </a:xfrm>
          <a:custGeom>
            <a:avLst/>
            <a:gdLst/>
            <a:ahLst/>
            <a:cxnLst/>
            <a:rect l="l" t="t" r="r" b="b"/>
            <a:pathLst>
              <a:path w="4983482" h="6447770" extrusionOk="0">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solidFill>
            <a:schemeClr val="dk1"/>
          </a:solid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endParaRPr sz="1867">
              <a:solidFill>
                <a:srgbClr val="FFFFFF"/>
              </a:solidFill>
              <a:latin typeface="Calibri"/>
              <a:ea typeface="Calibri"/>
              <a:cs typeface="Calibri"/>
              <a:sym typeface="Calibri"/>
            </a:endParaRPr>
          </a:p>
        </p:txBody>
      </p:sp>
      <p:sp>
        <p:nvSpPr>
          <p:cNvPr id="122" name="Google Shape;122;p25"/>
          <p:cNvSpPr/>
          <p:nvPr/>
        </p:nvSpPr>
        <p:spPr>
          <a:xfrm>
            <a:off x="5517387" y="1818233"/>
            <a:ext cx="2622093" cy="2026616"/>
          </a:xfrm>
          <a:custGeom>
            <a:avLst/>
            <a:gdLst/>
            <a:ahLst/>
            <a:cxnLst/>
            <a:rect l="l" t="t" r="r" b="b"/>
            <a:pathLst>
              <a:path w="6447769" h="4983482" extrusionOk="0">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solidFill>
            <a:schemeClr val="accent1"/>
          </a:solid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endParaRPr sz="1867">
              <a:solidFill>
                <a:srgbClr val="FFFFFF"/>
              </a:solidFill>
              <a:latin typeface="Calibri"/>
              <a:ea typeface="Calibri"/>
              <a:cs typeface="Calibri"/>
              <a:sym typeface="Calibri"/>
            </a:endParaRPr>
          </a:p>
        </p:txBody>
      </p:sp>
      <p:sp>
        <p:nvSpPr>
          <p:cNvPr id="123" name="Google Shape;123;p25"/>
          <p:cNvSpPr/>
          <p:nvPr/>
        </p:nvSpPr>
        <p:spPr>
          <a:xfrm>
            <a:off x="4049522" y="3882165"/>
            <a:ext cx="2622093" cy="2026616"/>
          </a:xfrm>
          <a:custGeom>
            <a:avLst/>
            <a:gdLst/>
            <a:ahLst/>
            <a:cxnLst/>
            <a:rect l="l" t="t" r="r" b="b"/>
            <a:pathLst>
              <a:path w="6447771" h="4983481" extrusionOk="0">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solidFill>
            <a:schemeClr val="accent5"/>
          </a:solid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endParaRPr sz="1867">
              <a:solidFill>
                <a:srgbClr val="FFFFFF"/>
              </a:solidFill>
              <a:latin typeface="Calibri"/>
              <a:ea typeface="Calibri"/>
              <a:cs typeface="Calibri"/>
              <a:sym typeface="Calibri"/>
            </a:endParaRPr>
          </a:p>
        </p:txBody>
      </p:sp>
      <p:sp>
        <p:nvSpPr>
          <p:cNvPr id="124" name="Google Shape;124;p25"/>
          <p:cNvSpPr/>
          <p:nvPr/>
        </p:nvSpPr>
        <p:spPr>
          <a:xfrm>
            <a:off x="6113531" y="3286179"/>
            <a:ext cx="2026615" cy="2622093"/>
          </a:xfrm>
          <a:custGeom>
            <a:avLst/>
            <a:gdLst/>
            <a:ahLst/>
            <a:cxnLst/>
            <a:rect l="l" t="t" r="r" b="b"/>
            <a:pathLst>
              <a:path w="4983480" h="6447772" extrusionOk="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solidFill>
            <a:schemeClr val="accent4"/>
          </a:solid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endParaRPr sz="1867">
              <a:solidFill>
                <a:srgbClr val="FFFFFF"/>
              </a:solidFill>
              <a:latin typeface="Calibri"/>
              <a:ea typeface="Calibri"/>
              <a:cs typeface="Calibri"/>
              <a:sym typeface="Calibri"/>
            </a:endParaRPr>
          </a:p>
        </p:txBody>
      </p:sp>
      <p:sp>
        <p:nvSpPr>
          <p:cNvPr id="125" name="Google Shape;125;p25"/>
          <p:cNvSpPr txBox="1">
            <a:spLocks noGrp="1"/>
          </p:cNvSpPr>
          <p:nvPr>
            <p:ph type="subTitle" idx="1"/>
          </p:nvPr>
        </p:nvSpPr>
        <p:spPr>
          <a:xfrm>
            <a:off x="623233" y="1859967"/>
            <a:ext cx="2931200" cy="16216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6" name="Google Shape;126;p25"/>
          <p:cNvSpPr txBox="1"/>
          <p:nvPr/>
        </p:nvSpPr>
        <p:spPr>
          <a:xfrm>
            <a:off x="4320137" y="3523367"/>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01</a:t>
            </a:r>
            <a:endParaRPr sz="667" b="1">
              <a:latin typeface="Montserrat"/>
              <a:ea typeface="Montserrat"/>
              <a:cs typeface="Montserrat"/>
              <a:sym typeface="Montserrat"/>
            </a:endParaRPr>
          </a:p>
        </p:txBody>
      </p:sp>
      <p:sp>
        <p:nvSpPr>
          <p:cNvPr id="127" name="Google Shape;127;p25"/>
          <p:cNvSpPr txBox="1"/>
          <p:nvPr/>
        </p:nvSpPr>
        <p:spPr>
          <a:xfrm>
            <a:off x="5740721" y="2149167"/>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02</a:t>
            </a:r>
            <a:endParaRPr sz="667" b="1">
              <a:latin typeface="Montserrat"/>
              <a:ea typeface="Montserrat"/>
              <a:cs typeface="Montserrat"/>
              <a:sym typeface="Montserrat"/>
            </a:endParaRPr>
          </a:p>
        </p:txBody>
      </p:sp>
      <p:sp>
        <p:nvSpPr>
          <p:cNvPr id="128" name="Google Shape;128;p25"/>
          <p:cNvSpPr txBox="1"/>
          <p:nvPr/>
        </p:nvSpPr>
        <p:spPr>
          <a:xfrm>
            <a:off x="7228804" y="3523367"/>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03</a:t>
            </a:r>
            <a:endParaRPr sz="667" b="1">
              <a:latin typeface="Montserrat"/>
              <a:ea typeface="Montserrat"/>
              <a:cs typeface="Montserrat"/>
              <a:sym typeface="Montserrat"/>
            </a:endParaRPr>
          </a:p>
        </p:txBody>
      </p:sp>
      <p:sp>
        <p:nvSpPr>
          <p:cNvPr id="129" name="Google Shape;129;p25"/>
          <p:cNvSpPr txBox="1"/>
          <p:nvPr/>
        </p:nvSpPr>
        <p:spPr>
          <a:xfrm>
            <a:off x="5740721" y="5089667"/>
            <a:ext cx="709600" cy="518400"/>
          </a:xfrm>
          <a:prstGeom prst="rect">
            <a:avLst/>
          </a:prstGeom>
          <a:noFill/>
          <a:ln>
            <a:noFill/>
          </a:ln>
        </p:spPr>
        <p:txBody>
          <a:bodyPr spcFirstLastPara="1" wrap="square" lIns="45733" tIns="22867" rIns="45733" bIns="22867" anchor="ctr" anchorCtr="0">
            <a:noAutofit/>
          </a:bodyPr>
          <a:lstStyle/>
          <a:p>
            <a:pPr marL="0" marR="0" lvl="0" indent="0" algn="ctr" rtl="0">
              <a:spcBef>
                <a:spcPts val="0"/>
              </a:spcBef>
              <a:spcAft>
                <a:spcPts val="0"/>
              </a:spcAft>
              <a:buNone/>
            </a:pPr>
            <a:r>
              <a:rPr lang="en" sz="3067" b="1">
                <a:solidFill>
                  <a:schemeClr val="lt1"/>
                </a:solidFill>
                <a:latin typeface="Montserrat"/>
                <a:ea typeface="Montserrat"/>
                <a:cs typeface="Montserrat"/>
                <a:sym typeface="Montserrat"/>
              </a:rPr>
              <a:t>04</a:t>
            </a:r>
            <a:endParaRPr sz="667" b="1">
              <a:latin typeface="Montserrat"/>
              <a:ea typeface="Montserrat"/>
              <a:cs typeface="Montserrat"/>
              <a:sym typeface="Montserrat"/>
            </a:endParaRPr>
          </a:p>
        </p:txBody>
      </p:sp>
      <p:sp>
        <p:nvSpPr>
          <p:cNvPr id="130" name="Google Shape;130;p25"/>
          <p:cNvSpPr txBox="1">
            <a:spLocks noGrp="1"/>
          </p:cNvSpPr>
          <p:nvPr>
            <p:ph type="subTitle" idx="2"/>
          </p:nvPr>
        </p:nvSpPr>
        <p:spPr>
          <a:xfrm>
            <a:off x="623233" y="4128567"/>
            <a:ext cx="2931200" cy="1621600"/>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1" name="Google Shape;131;p25"/>
          <p:cNvSpPr txBox="1">
            <a:spLocks noGrp="1"/>
          </p:cNvSpPr>
          <p:nvPr>
            <p:ph type="subTitle" idx="3"/>
          </p:nvPr>
        </p:nvSpPr>
        <p:spPr>
          <a:xfrm>
            <a:off x="8403900" y="1859967"/>
            <a:ext cx="3036400" cy="16164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2" name="Google Shape;132;p25"/>
          <p:cNvSpPr txBox="1">
            <a:spLocks noGrp="1"/>
          </p:cNvSpPr>
          <p:nvPr>
            <p:ph type="subTitle" idx="4"/>
          </p:nvPr>
        </p:nvSpPr>
        <p:spPr>
          <a:xfrm>
            <a:off x="8403900" y="4128567"/>
            <a:ext cx="3036400" cy="1616400"/>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73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3" name="Google Shape;133;p25"/>
          <p:cNvSpPr txBox="1">
            <a:spLocks noGrp="1"/>
          </p:cNvSpPr>
          <p:nvPr>
            <p:ph type="title"/>
          </p:nvPr>
        </p:nvSpPr>
        <p:spPr>
          <a:xfrm>
            <a:off x="1660200" y="535633"/>
            <a:ext cx="8871600" cy="56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4564192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oints 5_1">
  <p:cSld name="Points 5_1">
    <p:spTree>
      <p:nvGrpSpPr>
        <p:cNvPr id="1" name="Shape 152"/>
        <p:cNvGrpSpPr/>
        <p:nvPr/>
      </p:nvGrpSpPr>
      <p:grpSpPr>
        <a:xfrm>
          <a:off x="0" y="0"/>
          <a:ext cx="0" cy="0"/>
          <a:chOff x="0" y="0"/>
          <a:chExt cx="0" cy="0"/>
        </a:xfrm>
      </p:grpSpPr>
      <p:sp>
        <p:nvSpPr>
          <p:cNvPr id="153" name="Google Shape;153;p27"/>
          <p:cNvSpPr txBox="1">
            <a:spLocks noGrp="1"/>
          </p:cNvSpPr>
          <p:nvPr>
            <p:ph type="subTitle" idx="1"/>
          </p:nvPr>
        </p:nvSpPr>
        <p:spPr>
          <a:xfrm>
            <a:off x="8473167" y="1577533"/>
            <a:ext cx="3091200" cy="13268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154" name="Google Shape;154;p27"/>
          <p:cNvSpPr txBox="1">
            <a:spLocks noGrp="1"/>
          </p:cNvSpPr>
          <p:nvPr>
            <p:ph type="subTitle" idx="2"/>
          </p:nvPr>
        </p:nvSpPr>
        <p:spPr>
          <a:xfrm>
            <a:off x="8473167" y="3199133"/>
            <a:ext cx="3091200" cy="13972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155" name="Google Shape;155;p27"/>
          <p:cNvSpPr txBox="1">
            <a:spLocks noGrp="1"/>
          </p:cNvSpPr>
          <p:nvPr>
            <p:ph type="subTitle" idx="3"/>
          </p:nvPr>
        </p:nvSpPr>
        <p:spPr>
          <a:xfrm>
            <a:off x="609233" y="1704133"/>
            <a:ext cx="3091200" cy="16216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lgn="r">
              <a:spcBef>
                <a:spcPts val="0"/>
              </a:spcBef>
              <a:spcAft>
                <a:spcPts val="0"/>
              </a:spcAft>
              <a:buSzPts val="1100"/>
              <a:buNone/>
              <a:defRPr sz="1467"/>
            </a:lvl2pPr>
            <a:lvl3pPr lvl="2" algn="r">
              <a:spcBef>
                <a:spcPts val="0"/>
              </a:spcBef>
              <a:spcAft>
                <a:spcPts val="0"/>
              </a:spcAft>
              <a:buSzPts val="1100"/>
              <a:buNone/>
              <a:defRPr sz="1467"/>
            </a:lvl3pPr>
            <a:lvl4pPr lvl="3" algn="r">
              <a:spcBef>
                <a:spcPts val="0"/>
              </a:spcBef>
              <a:spcAft>
                <a:spcPts val="0"/>
              </a:spcAft>
              <a:buSzPts val="1100"/>
              <a:buNone/>
              <a:defRPr sz="1467"/>
            </a:lvl4pPr>
            <a:lvl5pPr lvl="4" algn="r">
              <a:spcBef>
                <a:spcPts val="0"/>
              </a:spcBef>
              <a:spcAft>
                <a:spcPts val="0"/>
              </a:spcAft>
              <a:buSzPts val="1100"/>
              <a:buNone/>
              <a:defRPr sz="1467"/>
            </a:lvl5pPr>
            <a:lvl6pPr lvl="5" algn="r">
              <a:spcBef>
                <a:spcPts val="0"/>
              </a:spcBef>
              <a:spcAft>
                <a:spcPts val="0"/>
              </a:spcAft>
              <a:buSzPts val="1100"/>
              <a:buNone/>
              <a:defRPr sz="1467"/>
            </a:lvl6pPr>
            <a:lvl7pPr lvl="6" algn="r">
              <a:spcBef>
                <a:spcPts val="0"/>
              </a:spcBef>
              <a:spcAft>
                <a:spcPts val="0"/>
              </a:spcAft>
              <a:buSzPts val="1100"/>
              <a:buNone/>
              <a:defRPr sz="1467"/>
            </a:lvl7pPr>
            <a:lvl8pPr lvl="7" algn="r">
              <a:spcBef>
                <a:spcPts val="0"/>
              </a:spcBef>
              <a:spcAft>
                <a:spcPts val="0"/>
              </a:spcAft>
              <a:buSzPts val="1100"/>
              <a:buNone/>
              <a:defRPr sz="1467"/>
            </a:lvl8pPr>
            <a:lvl9pPr lvl="8" algn="r">
              <a:spcBef>
                <a:spcPts val="0"/>
              </a:spcBef>
              <a:spcAft>
                <a:spcPts val="0"/>
              </a:spcAft>
              <a:buSzPts val="1100"/>
              <a:buNone/>
              <a:defRPr sz="1467"/>
            </a:lvl9pPr>
          </a:lstStyle>
          <a:p>
            <a:endParaRPr/>
          </a:p>
        </p:txBody>
      </p:sp>
      <p:sp>
        <p:nvSpPr>
          <p:cNvPr id="156" name="Google Shape;156;p27"/>
          <p:cNvSpPr txBox="1">
            <a:spLocks noGrp="1"/>
          </p:cNvSpPr>
          <p:nvPr>
            <p:ph type="subTitle" idx="4"/>
          </p:nvPr>
        </p:nvSpPr>
        <p:spPr>
          <a:xfrm>
            <a:off x="627633" y="4429300"/>
            <a:ext cx="3091200" cy="1621600"/>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lgn="r">
              <a:spcBef>
                <a:spcPts val="0"/>
              </a:spcBef>
              <a:spcAft>
                <a:spcPts val="0"/>
              </a:spcAft>
              <a:buSzPts val="1100"/>
              <a:buNone/>
              <a:defRPr sz="1467"/>
            </a:lvl2pPr>
            <a:lvl3pPr lvl="2" algn="r">
              <a:spcBef>
                <a:spcPts val="0"/>
              </a:spcBef>
              <a:spcAft>
                <a:spcPts val="0"/>
              </a:spcAft>
              <a:buSzPts val="1100"/>
              <a:buNone/>
              <a:defRPr sz="1467"/>
            </a:lvl3pPr>
            <a:lvl4pPr lvl="3" algn="r">
              <a:spcBef>
                <a:spcPts val="0"/>
              </a:spcBef>
              <a:spcAft>
                <a:spcPts val="0"/>
              </a:spcAft>
              <a:buSzPts val="1100"/>
              <a:buNone/>
              <a:defRPr sz="1467"/>
            </a:lvl4pPr>
            <a:lvl5pPr lvl="4" algn="r">
              <a:spcBef>
                <a:spcPts val="0"/>
              </a:spcBef>
              <a:spcAft>
                <a:spcPts val="0"/>
              </a:spcAft>
              <a:buSzPts val="1100"/>
              <a:buNone/>
              <a:defRPr sz="1467"/>
            </a:lvl5pPr>
            <a:lvl6pPr lvl="5" algn="r">
              <a:spcBef>
                <a:spcPts val="0"/>
              </a:spcBef>
              <a:spcAft>
                <a:spcPts val="0"/>
              </a:spcAft>
              <a:buSzPts val="1100"/>
              <a:buNone/>
              <a:defRPr sz="1467"/>
            </a:lvl6pPr>
            <a:lvl7pPr lvl="6" algn="r">
              <a:spcBef>
                <a:spcPts val="0"/>
              </a:spcBef>
              <a:spcAft>
                <a:spcPts val="0"/>
              </a:spcAft>
              <a:buSzPts val="1100"/>
              <a:buNone/>
              <a:defRPr sz="1467"/>
            </a:lvl7pPr>
            <a:lvl8pPr lvl="7" algn="r">
              <a:spcBef>
                <a:spcPts val="0"/>
              </a:spcBef>
              <a:spcAft>
                <a:spcPts val="0"/>
              </a:spcAft>
              <a:buSzPts val="1100"/>
              <a:buNone/>
              <a:defRPr sz="1467"/>
            </a:lvl8pPr>
            <a:lvl9pPr lvl="8" algn="r">
              <a:spcBef>
                <a:spcPts val="0"/>
              </a:spcBef>
              <a:spcAft>
                <a:spcPts val="0"/>
              </a:spcAft>
              <a:buSzPts val="1100"/>
              <a:buNone/>
              <a:defRPr sz="1467"/>
            </a:lvl9pPr>
          </a:lstStyle>
          <a:p>
            <a:endParaRPr/>
          </a:p>
        </p:txBody>
      </p:sp>
      <p:sp>
        <p:nvSpPr>
          <p:cNvPr id="157" name="Google Shape;157;p27"/>
          <p:cNvSpPr txBox="1">
            <a:spLocks noGrp="1"/>
          </p:cNvSpPr>
          <p:nvPr>
            <p:ph type="title"/>
          </p:nvPr>
        </p:nvSpPr>
        <p:spPr>
          <a:xfrm>
            <a:off x="1660200" y="535633"/>
            <a:ext cx="8871600" cy="56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grpSp>
        <p:nvGrpSpPr>
          <p:cNvPr id="158" name="Google Shape;158;p27"/>
          <p:cNvGrpSpPr/>
          <p:nvPr/>
        </p:nvGrpSpPr>
        <p:grpSpPr>
          <a:xfrm>
            <a:off x="4127183" y="1655930"/>
            <a:ext cx="3937635" cy="3935673"/>
            <a:chOff x="3102288" y="1429998"/>
            <a:chExt cx="2953226" cy="2951755"/>
          </a:xfrm>
        </p:grpSpPr>
        <p:sp>
          <p:nvSpPr>
            <p:cNvPr id="159" name="Google Shape;159;p27"/>
            <p:cNvSpPr/>
            <p:nvPr/>
          </p:nvSpPr>
          <p:spPr>
            <a:xfrm>
              <a:off x="4016728" y="1429998"/>
              <a:ext cx="1634040" cy="1193736"/>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solidFill>
              <a:schemeClr val="accent1"/>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733">
                <a:solidFill>
                  <a:schemeClr val="dk1"/>
                </a:solidFill>
                <a:latin typeface="Lato Light"/>
                <a:ea typeface="Lato Light"/>
                <a:cs typeface="Lato Light"/>
                <a:sym typeface="Lato Light"/>
              </a:endParaRPr>
            </a:p>
          </p:txBody>
        </p:sp>
        <p:sp>
          <p:nvSpPr>
            <p:cNvPr id="160" name="Google Shape;160;p27"/>
            <p:cNvSpPr/>
            <p:nvPr/>
          </p:nvSpPr>
          <p:spPr>
            <a:xfrm>
              <a:off x="3102288" y="1570339"/>
              <a:ext cx="1038072" cy="1787832"/>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solidFill>
              <a:schemeClr val="accent5"/>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600">
                <a:solidFill>
                  <a:srgbClr val="FFFFFF"/>
                </a:solidFill>
                <a:latin typeface="Lato Light"/>
                <a:ea typeface="Lato Light"/>
                <a:cs typeface="Lato Light"/>
                <a:sym typeface="Lato Light"/>
              </a:endParaRPr>
            </a:p>
          </p:txBody>
        </p:sp>
        <p:sp>
          <p:nvSpPr>
            <p:cNvPr id="161" name="Google Shape;161;p27"/>
            <p:cNvSpPr/>
            <p:nvPr/>
          </p:nvSpPr>
          <p:spPr>
            <a:xfrm>
              <a:off x="3115511" y="3097809"/>
              <a:ext cx="1752732" cy="1245780"/>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solidFill>
              <a:schemeClr val="accent4"/>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600">
                <a:solidFill>
                  <a:srgbClr val="FFFFFF"/>
                </a:solidFill>
                <a:latin typeface="Lato Light"/>
                <a:ea typeface="Lato Light"/>
                <a:cs typeface="Lato Light"/>
                <a:sym typeface="Lato Light"/>
              </a:endParaRPr>
            </a:p>
          </p:txBody>
        </p:sp>
        <p:sp>
          <p:nvSpPr>
            <p:cNvPr id="162" name="Google Shape;162;p27"/>
            <p:cNvSpPr/>
            <p:nvPr/>
          </p:nvSpPr>
          <p:spPr>
            <a:xfrm>
              <a:off x="4311781" y="2799840"/>
              <a:ext cx="1526364" cy="1581913"/>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solidFill>
              <a:schemeClr val="accent3"/>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600">
                <a:solidFill>
                  <a:srgbClr val="FFFFFF"/>
                </a:solidFill>
                <a:latin typeface="Lato Light"/>
                <a:ea typeface="Lato Light"/>
                <a:cs typeface="Lato Light"/>
                <a:sym typeface="Lato Light"/>
              </a:endParaRPr>
            </a:p>
          </p:txBody>
        </p:sp>
        <p:sp>
          <p:nvSpPr>
            <p:cNvPr id="163" name="Google Shape;163;p27"/>
            <p:cNvSpPr/>
            <p:nvPr/>
          </p:nvSpPr>
          <p:spPr>
            <a:xfrm>
              <a:off x="4676823" y="1946286"/>
              <a:ext cx="1378690" cy="1668222"/>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solidFill>
              <a:schemeClr val="accent2"/>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733">
                <a:solidFill>
                  <a:schemeClr val="dk1"/>
                </a:solidFill>
                <a:latin typeface="Lato Light"/>
                <a:ea typeface="Lato Light"/>
                <a:cs typeface="Lato Light"/>
                <a:sym typeface="Lato Light"/>
              </a:endParaRPr>
            </a:p>
          </p:txBody>
        </p:sp>
        <p:sp>
          <p:nvSpPr>
            <p:cNvPr id="164" name="Google Shape;164;p27"/>
            <p:cNvSpPr txBox="1"/>
            <p:nvPr/>
          </p:nvSpPr>
          <p:spPr>
            <a:xfrm>
              <a:off x="4444343" y="1670781"/>
              <a:ext cx="3123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133" b="1">
                  <a:solidFill>
                    <a:schemeClr val="lt1"/>
                  </a:solidFill>
                  <a:latin typeface="Poppins"/>
                  <a:ea typeface="Poppins"/>
                  <a:cs typeface="Poppins"/>
                  <a:sym typeface="Poppins"/>
                </a:rPr>
                <a:t>01</a:t>
              </a:r>
              <a:endParaRPr sz="2133"/>
            </a:p>
          </p:txBody>
        </p:sp>
        <p:sp>
          <p:nvSpPr>
            <p:cNvPr id="165" name="Google Shape;165;p27"/>
            <p:cNvSpPr txBox="1"/>
            <p:nvPr/>
          </p:nvSpPr>
          <p:spPr>
            <a:xfrm>
              <a:off x="5443660" y="2500224"/>
              <a:ext cx="3606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133" b="1">
                  <a:solidFill>
                    <a:schemeClr val="lt1"/>
                  </a:solidFill>
                  <a:latin typeface="Poppins"/>
                  <a:ea typeface="Poppins"/>
                  <a:cs typeface="Poppins"/>
                  <a:sym typeface="Poppins"/>
                </a:rPr>
                <a:t>02</a:t>
              </a:r>
              <a:endParaRPr sz="2133"/>
            </a:p>
          </p:txBody>
        </p:sp>
        <p:sp>
          <p:nvSpPr>
            <p:cNvPr id="166" name="Google Shape;166;p27"/>
            <p:cNvSpPr txBox="1"/>
            <p:nvPr/>
          </p:nvSpPr>
          <p:spPr>
            <a:xfrm>
              <a:off x="4929328" y="3709325"/>
              <a:ext cx="368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133" b="1">
                  <a:solidFill>
                    <a:schemeClr val="lt1"/>
                  </a:solidFill>
                  <a:latin typeface="Poppins"/>
                  <a:ea typeface="Poppins"/>
                  <a:cs typeface="Poppins"/>
                  <a:sym typeface="Poppins"/>
                </a:rPr>
                <a:t>03</a:t>
              </a:r>
              <a:endParaRPr sz="2133"/>
            </a:p>
          </p:txBody>
        </p:sp>
        <p:sp>
          <p:nvSpPr>
            <p:cNvPr id="167" name="Google Shape;167;p27"/>
            <p:cNvSpPr txBox="1"/>
            <p:nvPr/>
          </p:nvSpPr>
          <p:spPr>
            <a:xfrm>
              <a:off x="3677557" y="3598802"/>
              <a:ext cx="386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133" b="1">
                  <a:solidFill>
                    <a:schemeClr val="lt1"/>
                  </a:solidFill>
                  <a:latin typeface="Poppins"/>
                  <a:ea typeface="Poppins"/>
                  <a:cs typeface="Poppins"/>
                  <a:sym typeface="Poppins"/>
                </a:rPr>
                <a:t>04</a:t>
              </a:r>
              <a:endParaRPr sz="2133"/>
            </a:p>
          </p:txBody>
        </p:sp>
        <p:sp>
          <p:nvSpPr>
            <p:cNvPr id="168" name="Google Shape;168;p27"/>
            <p:cNvSpPr txBox="1"/>
            <p:nvPr/>
          </p:nvSpPr>
          <p:spPr>
            <a:xfrm>
              <a:off x="3395840" y="2345006"/>
              <a:ext cx="3804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2133" b="1">
                  <a:solidFill>
                    <a:schemeClr val="lt1"/>
                  </a:solidFill>
                  <a:latin typeface="Poppins"/>
                  <a:ea typeface="Poppins"/>
                  <a:cs typeface="Poppins"/>
                  <a:sym typeface="Poppins"/>
                </a:rPr>
                <a:t>05</a:t>
              </a:r>
              <a:endParaRPr sz="2133"/>
            </a:p>
          </p:txBody>
        </p:sp>
      </p:grpSp>
      <p:sp>
        <p:nvSpPr>
          <p:cNvPr id="169" name="Google Shape;169;p27"/>
          <p:cNvSpPr txBox="1">
            <a:spLocks noGrp="1"/>
          </p:cNvSpPr>
          <p:nvPr>
            <p:ph type="subTitle" idx="5"/>
          </p:nvPr>
        </p:nvSpPr>
        <p:spPr>
          <a:xfrm>
            <a:off x="8473167" y="4891133"/>
            <a:ext cx="3091200" cy="16216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Tree>
    <p:extLst>
      <p:ext uri="{BB962C8B-B14F-4D97-AF65-F5344CB8AC3E}">
        <p14:creationId xmlns:p14="http://schemas.microsoft.com/office/powerpoint/2010/main" val="1878287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Points 4_3">
  <p:cSld name="Points 4_3">
    <p:spTree>
      <p:nvGrpSpPr>
        <p:cNvPr id="1" name="Shape 170"/>
        <p:cNvGrpSpPr/>
        <p:nvPr/>
      </p:nvGrpSpPr>
      <p:grpSpPr>
        <a:xfrm>
          <a:off x="0" y="0"/>
          <a:ext cx="0" cy="0"/>
          <a:chOff x="0" y="0"/>
          <a:chExt cx="0" cy="0"/>
        </a:xfrm>
      </p:grpSpPr>
      <p:sp>
        <p:nvSpPr>
          <p:cNvPr id="171" name="Google Shape;171;p28"/>
          <p:cNvSpPr txBox="1"/>
          <p:nvPr/>
        </p:nvSpPr>
        <p:spPr>
          <a:xfrm>
            <a:off x="750860" y="1997567"/>
            <a:ext cx="633200" cy="410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667" b="1">
                <a:solidFill>
                  <a:schemeClr val="accent4"/>
                </a:solidFill>
                <a:latin typeface="Poppins"/>
                <a:ea typeface="Poppins"/>
                <a:cs typeface="Poppins"/>
                <a:sym typeface="Poppins"/>
              </a:rPr>
              <a:t>01</a:t>
            </a:r>
            <a:endParaRPr sz="2667">
              <a:solidFill>
                <a:schemeClr val="accent4"/>
              </a:solidFill>
            </a:endParaRPr>
          </a:p>
        </p:txBody>
      </p:sp>
      <p:sp>
        <p:nvSpPr>
          <p:cNvPr id="172" name="Google Shape;172;p28"/>
          <p:cNvSpPr txBox="1">
            <a:spLocks noGrp="1"/>
          </p:cNvSpPr>
          <p:nvPr>
            <p:ph type="title"/>
          </p:nvPr>
        </p:nvSpPr>
        <p:spPr>
          <a:xfrm>
            <a:off x="1660200" y="479494"/>
            <a:ext cx="8871600" cy="677078"/>
          </a:xfrm>
          <a:prstGeom prst="rect">
            <a:avLst/>
          </a:prstGeom>
        </p:spPr>
        <p:txBody>
          <a:bodyPr spcFirstLastPara="1" wrap="square" lIns="91425" tIns="91425" rIns="91425" bIns="91425" anchor="ctr" anchorCtr="0">
            <a:spAutoFit/>
          </a:bodyPr>
          <a:lstStyle>
            <a:lvl1pPr lvl="0" algn="ctr">
              <a:spcBef>
                <a:spcPts val="0"/>
              </a:spcBef>
              <a:spcAft>
                <a:spcPts val="0"/>
              </a:spcAft>
              <a:buSzPts val="2400"/>
              <a:buNone/>
              <a:defRPr sz="3200"/>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73" name="Google Shape;173;p28"/>
          <p:cNvSpPr txBox="1">
            <a:spLocks noGrp="1"/>
          </p:cNvSpPr>
          <p:nvPr>
            <p:ph type="subTitle" idx="1"/>
          </p:nvPr>
        </p:nvSpPr>
        <p:spPr>
          <a:xfrm>
            <a:off x="1475167" y="1925633"/>
            <a:ext cx="3842000" cy="1736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lgn="r">
              <a:spcBef>
                <a:spcPts val="0"/>
              </a:spcBef>
              <a:spcAft>
                <a:spcPts val="0"/>
              </a:spcAft>
              <a:buSzPts val="1100"/>
              <a:buNone/>
              <a:defRPr sz="1467"/>
            </a:lvl2pPr>
            <a:lvl3pPr lvl="2" algn="r">
              <a:spcBef>
                <a:spcPts val="0"/>
              </a:spcBef>
              <a:spcAft>
                <a:spcPts val="0"/>
              </a:spcAft>
              <a:buSzPts val="1100"/>
              <a:buNone/>
              <a:defRPr sz="1467"/>
            </a:lvl3pPr>
            <a:lvl4pPr lvl="3" algn="r">
              <a:spcBef>
                <a:spcPts val="0"/>
              </a:spcBef>
              <a:spcAft>
                <a:spcPts val="0"/>
              </a:spcAft>
              <a:buSzPts val="1100"/>
              <a:buNone/>
              <a:defRPr sz="1467"/>
            </a:lvl4pPr>
            <a:lvl5pPr lvl="4" algn="r">
              <a:spcBef>
                <a:spcPts val="0"/>
              </a:spcBef>
              <a:spcAft>
                <a:spcPts val="0"/>
              </a:spcAft>
              <a:buSzPts val="1100"/>
              <a:buNone/>
              <a:defRPr sz="1467"/>
            </a:lvl5pPr>
            <a:lvl6pPr lvl="5" algn="r">
              <a:spcBef>
                <a:spcPts val="0"/>
              </a:spcBef>
              <a:spcAft>
                <a:spcPts val="0"/>
              </a:spcAft>
              <a:buSzPts val="1100"/>
              <a:buNone/>
              <a:defRPr sz="1467"/>
            </a:lvl6pPr>
            <a:lvl7pPr lvl="6" algn="r">
              <a:spcBef>
                <a:spcPts val="0"/>
              </a:spcBef>
              <a:spcAft>
                <a:spcPts val="0"/>
              </a:spcAft>
              <a:buSzPts val="1100"/>
              <a:buNone/>
              <a:defRPr sz="1467"/>
            </a:lvl7pPr>
            <a:lvl8pPr lvl="7" algn="r">
              <a:spcBef>
                <a:spcPts val="0"/>
              </a:spcBef>
              <a:spcAft>
                <a:spcPts val="0"/>
              </a:spcAft>
              <a:buSzPts val="1100"/>
              <a:buNone/>
              <a:defRPr sz="1467"/>
            </a:lvl8pPr>
            <a:lvl9pPr lvl="8" algn="r">
              <a:spcBef>
                <a:spcPts val="0"/>
              </a:spcBef>
              <a:spcAft>
                <a:spcPts val="0"/>
              </a:spcAft>
              <a:buSzPts val="1100"/>
              <a:buNone/>
              <a:defRPr sz="1467"/>
            </a:lvl9pPr>
          </a:lstStyle>
          <a:p>
            <a:endParaRPr/>
          </a:p>
        </p:txBody>
      </p:sp>
      <p:sp>
        <p:nvSpPr>
          <p:cNvPr id="174" name="Google Shape;174;p28"/>
          <p:cNvSpPr txBox="1"/>
          <p:nvPr/>
        </p:nvSpPr>
        <p:spPr>
          <a:xfrm>
            <a:off x="6592360" y="1997567"/>
            <a:ext cx="633200" cy="410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667" b="1">
                <a:solidFill>
                  <a:schemeClr val="accent4"/>
                </a:solidFill>
                <a:latin typeface="Poppins"/>
                <a:ea typeface="Poppins"/>
                <a:cs typeface="Poppins"/>
                <a:sym typeface="Poppins"/>
              </a:rPr>
              <a:t>02</a:t>
            </a:r>
            <a:endParaRPr sz="2667">
              <a:solidFill>
                <a:schemeClr val="accent4"/>
              </a:solidFill>
            </a:endParaRPr>
          </a:p>
        </p:txBody>
      </p:sp>
      <p:sp>
        <p:nvSpPr>
          <p:cNvPr id="175" name="Google Shape;175;p28"/>
          <p:cNvSpPr txBox="1">
            <a:spLocks noGrp="1"/>
          </p:cNvSpPr>
          <p:nvPr>
            <p:ph type="subTitle" idx="2"/>
          </p:nvPr>
        </p:nvSpPr>
        <p:spPr>
          <a:xfrm>
            <a:off x="7316667" y="1925633"/>
            <a:ext cx="3842000" cy="1736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lgn="r">
              <a:spcBef>
                <a:spcPts val="0"/>
              </a:spcBef>
              <a:spcAft>
                <a:spcPts val="0"/>
              </a:spcAft>
              <a:buSzPts val="1100"/>
              <a:buNone/>
              <a:defRPr sz="1467"/>
            </a:lvl2pPr>
            <a:lvl3pPr lvl="2" algn="r">
              <a:spcBef>
                <a:spcPts val="0"/>
              </a:spcBef>
              <a:spcAft>
                <a:spcPts val="0"/>
              </a:spcAft>
              <a:buSzPts val="1100"/>
              <a:buNone/>
              <a:defRPr sz="1467"/>
            </a:lvl3pPr>
            <a:lvl4pPr lvl="3" algn="r">
              <a:spcBef>
                <a:spcPts val="0"/>
              </a:spcBef>
              <a:spcAft>
                <a:spcPts val="0"/>
              </a:spcAft>
              <a:buSzPts val="1100"/>
              <a:buNone/>
              <a:defRPr sz="1467"/>
            </a:lvl4pPr>
            <a:lvl5pPr lvl="4" algn="r">
              <a:spcBef>
                <a:spcPts val="0"/>
              </a:spcBef>
              <a:spcAft>
                <a:spcPts val="0"/>
              </a:spcAft>
              <a:buSzPts val="1100"/>
              <a:buNone/>
              <a:defRPr sz="1467"/>
            </a:lvl5pPr>
            <a:lvl6pPr lvl="5" algn="r">
              <a:spcBef>
                <a:spcPts val="0"/>
              </a:spcBef>
              <a:spcAft>
                <a:spcPts val="0"/>
              </a:spcAft>
              <a:buSzPts val="1100"/>
              <a:buNone/>
              <a:defRPr sz="1467"/>
            </a:lvl6pPr>
            <a:lvl7pPr lvl="6" algn="r">
              <a:spcBef>
                <a:spcPts val="0"/>
              </a:spcBef>
              <a:spcAft>
                <a:spcPts val="0"/>
              </a:spcAft>
              <a:buSzPts val="1100"/>
              <a:buNone/>
              <a:defRPr sz="1467"/>
            </a:lvl7pPr>
            <a:lvl8pPr lvl="7" algn="r">
              <a:spcBef>
                <a:spcPts val="0"/>
              </a:spcBef>
              <a:spcAft>
                <a:spcPts val="0"/>
              </a:spcAft>
              <a:buSzPts val="1100"/>
              <a:buNone/>
              <a:defRPr sz="1467"/>
            </a:lvl8pPr>
            <a:lvl9pPr lvl="8" algn="r">
              <a:spcBef>
                <a:spcPts val="0"/>
              </a:spcBef>
              <a:spcAft>
                <a:spcPts val="0"/>
              </a:spcAft>
              <a:buSzPts val="1100"/>
              <a:buNone/>
              <a:defRPr sz="1467"/>
            </a:lvl9pPr>
          </a:lstStyle>
          <a:p>
            <a:endParaRPr/>
          </a:p>
        </p:txBody>
      </p:sp>
      <p:sp>
        <p:nvSpPr>
          <p:cNvPr id="176" name="Google Shape;176;p28"/>
          <p:cNvSpPr txBox="1"/>
          <p:nvPr/>
        </p:nvSpPr>
        <p:spPr>
          <a:xfrm>
            <a:off x="750860" y="4313900"/>
            <a:ext cx="633200" cy="410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667" b="1">
                <a:solidFill>
                  <a:schemeClr val="accent4"/>
                </a:solidFill>
                <a:latin typeface="Poppins"/>
                <a:ea typeface="Poppins"/>
                <a:cs typeface="Poppins"/>
                <a:sym typeface="Poppins"/>
              </a:rPr>
              <a:t>03</a:t>
            </a:r>
            <a:endParaRPr sz="2667">
              <a:solidFill>
                <a:schemeClr val="accent4"/>
              </a:solidFill>
            </a:endParaRPr>
          </a:p>
        </p:txBody>
      </p:sp>
      <p:sp>
        <p:nvSpPr>
          <p:cNvPr id="177" name="Google Shape;177;p28"/>
          <p:cNvSpPr txBox="1">
            <a:spLocks noGrp="1"/>
          </p:cNvSpPr>
          <p:nvPr>
            <p:ph type="subTitle" idx="3"/>
          </p:nvPr>
        </p:nvSpPr>
        <p:spPr>
          <a:xfrm>
            <a:off x="1475167" y="4232233"/>
            <a:ext cx="3842000" cy="1736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lgn="r">
              <a:spcBef>
                <a:spcPts val="0"/>
              </a:spcBef>
              <a:spcAft>
                <a:spcPts val="0"/>
              </a:spcAft>
              <a:buSzPts val="1100"/>
              <a:buNone/>
              <a:defRPr sz="1467"/>
            </a:lvl2pPr>
            <a:lvl3pPr lvl="2" algn="r">
              <a:spcBef>
                <a:spcPts val="0"/>
              </a:spcBef>
              <a:spcAft>
                <a:spcPts val="0"/>
              </a:spcAft>
              <a:buSzPts val="1100"/>
              <a:buNone/>
              <a:defRPr sz="1467"/>
            </a:lvl3pPr>
            <a:lvl4pPr lvl="3" algn="r">
              <a:spcBef>
                <a:spcPts val="0"/>
              </a:spcBef>
              <a:spcAft>
                <a:spcPts val="0"/>
              </a:spcAft>
              <a:buSzPts val="1100"/>
              <a:buNone/>
              <a:defRPr sz="1467"/>
            </a:lvl4pPr>
            <a:lvl5pPr lvl="4" algn="r">
              <a:spcBef>
                <a:spcPts val="0"/>
              </a:spcBef>
              <a:spcAft>
                <a:spcPts val="0"/>
              </a:spcAft>
              <a:buSzPts val="1100"/>
              <a:buNone/>
              <a:defRPr sz="1467"/>
            </a:lvl5pPr>
            <a:lvl6pPr lvl="5" algn="r">
              <a:spcBef>
                <a:spcPts val="0"/>
              </a:spcBef>
              <a:spcAft>
                <a:spcPts val="0"/>
              </a:spcAft>
              <a:buSzPts val="1100"/>
              <a:buNone/>
              <a:defRPr sz="1467"/>
            </a:lvl6pPr>
            <a:lvl7pPr lvl="6" algn="r">
              <a:spcBef>
                <a:spcPts val="0"/>
              </a:spcBef>
              <a:spcAft>
                <a:spcPts val="0"/>
              </a:spcAft>
              <a:buSzPts val="1100"/>
              <a:buNone/>
              <a:defRPr sz="1467"/>
            </a:lvl7pPr>
            <a:lvl8pPr lvl="7" algn="r">
              <a:spcBef>
                <a:spcPts val="0"/>
              </a:spcBef>
              <a:spcAft>
                <a:spcPts val="0"/>
              </a:spcAft>
              <a:buSzPts val="1100"/>
              <a:buNone/>
              <a:defRPr sz="1467"/>
            </a:lvl8pPr>
            <a:lvl9pPr lvl="8" algn="r">
              <a:spcBef>
                <a:spcPts val="0"/>
              </a:spcBef>
              <a:spcAft>
                <a:spcPts val="0"/>
              </a:spcAft>
              <a:buSzPts val="1100"/>
              <a:buNone/>
              <a:defRPr sz="1467"/>
            </a:lvl9pPr>
          </a:lstStyle>
          <a:p>
            <a:endParaRPr/>
          </a:p>
        </p:txBody>
      </p:sp>
      <p:sp>
        <p:nvSpPr>
          <p:cNvPr id="178" name="Google Shape;178;p28"/>
          <p:cNvSpPr txBox="1"/>
          <p:nvPr/>
        </p:nvSpPr>
        <p:spPr>
          <a:xfrm>
            <a:off x="6592360" y="4313900"/>
            <a:ext cx="633200" cy="4104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667" b="1">
                <a:solidFill>
                  <a:schemeClr val="accent4"/>
                </a:solidFill>
                <a:latin typeface="Poppins"/>
                <a:ea typeface="Poppins"/>
                <a:cs typeface="Poppins"/>
                <a:sym typeface="Poppins"/>
              </a:rPr>
              <a:t>04</a:t>
            </a:r>
            <a:endParaRPr sz="2667">
              <a:solidFill>
                <a:schemeClr val="accent4"/>
              </a:solidFill>
            </a:endParaRPr>
          </a:p>
        </p:txBody>
      </p:sp>
      <p:sp>
        <p:nvSpPr>
          <p:cNvPr id="179" name="Google Shape;179;p28"/>
          <p:cNvSpPr txBox="1">
            <a:spLocks noGrp="1"/>
          </p:cNvSpPr>
          <p:nvPr>
            <p:ph type="subTitle" idx="4"/>
          </p:nvPr>
        </p:nvSpPr>
        <p:spPr>
          <a:xfrm>
            <a:off x="7316667" y="4232233"/>
            <a:ext cx="3842000" cy="17360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467">
                <a:latin typeface="Open Sans Medium"/>
                <a:ea typeface="Open Sans Medium"/>
                <a:cs typeface="Open Sans Medium"/>
                <a:sym typeface="Open Sans Medium"/>
              </a:defRPr>
            </a:lvl1pPr>
            <a:lvl2pPr lvl="1" algn="r">
              <a:spcBef>
                <a:spcPts val="0"/>
              </a:spcBef>
              <a:spcAft>
                <a:spcPts val="0"/>
              </a:spcAft>
              <a:buSzPts val="1100"/>
              <a:buNone/>
              <a:defRPr sz="1467"/>
            </a:lvl2pPr>
            <a:lvl3pPr lvl="2" algn="r">
              <a:spcBef>
                <a:spcPts val="0"/>
              </a:spcBef>
              <a:spcAft>
                <a:spcPts val="0"/>
              </a:spcAft>
              <a:buSzPts val="1100"/>
              <a:buNone/>
              <a:defRPr sz="1467"/>
            </a:lvl3pPr>
            <a:lvl4pPr lvl="3" algn="r">
              <a:spcBef>
                <a:spcPts val="0"/>
              </a:spcBef>
              <a:spcAft>
                <a:spcPts val="0"/>
              </a:spcAft>
              <a:buSzPts val="1100"/>
              <a:buNone/>
              <a:defRPr sz="1467"/>
            </a:lvl4pPr>
            <a:lvl5pPr lvl="4" algn="r">
              <a:spcBef>
                <a:spcPts val="0"/>
              </a:spcBef>
              <a:spcAft>
                <a:spcPts val="0"/>
              </a:spcAft>
              <a:buSzPts val="1100"/>
              <a:buNone/>
              <a:defRPr sz="1467"/>
            </a:lvl5pPr>
            <a:lvl6pPr lvl="5" algn="r">
              <a:spcBef>
                <a:spcPts val="0"/>
              </a:spcBef>
              <a:spcAft>
                <a:spcPts val="0"/>
              </a:spcAft>
              <a:buSzPts val="1100"/>
              <a:buNone/>
              <a:defRPr sz="1467"/>
            </a:lvl6pPr>
            <a:lvl7pPr lvl="6" algn="r">
              <a:spcBef>
                <a:spcPts val="0"/>
              </a:spcBef>
              <a:spcAft>
                <a:spcPts val="0"/>
              </a:spcAft>
              <a:buSzPts val="1100"/>
              <a:buNone/>
              <a:defRPr sz="1467"/>
            </a:lvl7pPr>
            <a:lvl8pPr lvl="7" algn="r">
              <a:spcBef>
                <a:spcPts val="0"/>
              </a:spcBef>
              <a:spcAft>
                <a:spcPts val="0"/>
              </a:spcAft>
              <a:buSzPts val="1100"/>
              <a:buNone/>
              <a:defRPr sz="1467"/>
            </a:lvl8pPr>
            <a:lvl9pPr lvl="8" algn="r">
              <a:spcBef>
                <a:spcPts val="0"/>
              </a:spcBef>
              <a:spcAft>
                <a:spcPts val="0"/>
              </a:spcAft>
              <a:buSzPts val="1100"/>
              <a:buNone/>
              <a:defRPr sz="1467"/>
            </a:lvl9pPr>
          </a:lstStyle>
          <a:p>
            <a:endParaRPr/>
          </a:p>
        </p:txBody>
      </p:sp>
    </p:spTree>
    <p:extLst>
      <p:ext uri="{BB962C8B-B14F-4D97-AF65-F5344CB8AC3E}">
        <p14:creationId xmlns:p14="http://schemas.microsoft.com/office/powerpoint/2010/main" val="2105683030"/>
      </p:ext>
    </p:extLst>
  </p:cSld>
  <p:clrMapOvr>
    <a:masterClrMapping/>
  </p:clrMapOvr>
  <p:extLst>
    <p:ext uri="{DCECCB84-F9BA-43D5-87BE-67443E8EF086}">
      <p15:sldGuideLst xmlns:p15="http://schemas.microsoft.com/office/powerpoint/2012/main">
        <p15:guide id="1" pos="1404">
          <p15:clr>
            <a:srgbClr val="E46962"/>
          </p15:clr>
        </p15:guide>
        <p15:guide id="2" orient="horz" pos="979">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p:spPr>
        <p:txBody>
          <a:bodyPr anchor="b">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8389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3939-486E-CC22-3471-9ACF66C30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G"/>
          </a:p>
        </p:txBody>
      </p:sp>
      <p:sp>
        <p:nvSpPr>
          <p:cNvPr id="3" name="Subtitle 2">
            <a:extLst>
              <a:ext uri="{FF2B5EF4-FFF2-40B4-BE49-F238E27FC236}">
                <a16:creationId xmlns:a16="http://schemas.microsoft.com/office/drawing/2014/main" id="{0A202E04-4E84-2552-C585-1152675D6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G"/>
          </a:p>
        </p:txBody>
      </p:sp>
      <p:sp>
        <p:nvSpPr>
          <p:cNvPr id="4" name="Date Placeholder 3">
            <a:extLst>
              <a:ext uri="{FF2B5EF4-FFF2-40B4-BE49-F238E27FC236}">
                <a16:creationId xmlns:a16="http://schemas.microsoft.com/office/drawing/2014/main" id="{8F8ACF42-6C77-7227-CC71-A38EB4046ED8}"/>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5" name="Footer Placeholder 4">
            <a:extLst>
              <a:ext uri="{FF2B5EF4-FFF2-40B4-BE49-F238E27FC236}">
                <a16:creationId xmlns:a16="http://schemas.microsoft.com/office/drawing/2014/main" id="{A672C630-C5AF-6D84-E777-979D9AFA2A5B}"/>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4341176B-CA4D-D75A-D5B7-18C3D5675574}"/>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5194300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8CE3-28E5-7322-744D-2F8B2D4E089F}"/>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C54C86A9-1BDD-D329-A085-37479FADDC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423B5D0E-701B-1B8D-B69F-E8BDA613C342}"/>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5" name="Footer Placeholder 4">
            <a:extLst>
              <a:ext uri="{FF2B5EF4-FFF2-40B4-BE49-F238E27FC236}">
                <a16:creationId xmlns:a16="http://schemas.microsoft.com/office/drawing/2014/main" id="{8952D7BC-CFFA-DF1C-8AF7-1EA19B90F457}"/>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395CBBCA-FBFC-3DFC-C59A-66313D1015D8}"/>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41762242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5D6F-7640-352D-C70D-D9BEC2EF2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G"/>
          </a:p>
        </p:txBody>
      </p:sp>
      <p:sp>
        <p:nvSpPr>
          <p:cNvPr id="3" name="Text Placeholder 2">
            <a:extLst>
              <a:ext uri="{FF2B5EF4-FFF2-40B4-BE49-F238E27FC236}">
                <a16:creationId xmlns:a16="http://schemas.microsoft.com/office/drawing/2014/main" id="{7AA7949C-8B07-3BF4-30E7-0F291E0FE6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01883-7821-CDBA-B000-D854AFCFEACF}"/>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5" name="Footer Placeholder 4">
            <a:extLst>
              <a:ext uri="{FF2B5EF4-FFF2-40B4-BE49-F238E27FC236}">
                <a16:creationId xmlns:a16="http://schemas.microsoft.com/office/drawing/2014/main" id="{7A7C1018-3C8F-8CF4-FDDC-965E4A5BAFE6}"/>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3F9B9907-883C-3106-3C5E-8BEB7F75A348}"/>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16308005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3569-5663-F218-D481-FC712A901B83}"/>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BB74C560-5FF4-ADB4-5402-9F4BDB1A0C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Content Placeholder 3">
            <a:extLst>
              <a:ext uri="{FF2B5EF4-FFF2-40B4-BE49-F238E27FC236}">
                <a16:creationId xmlns:a16="http://schemas.microsoft.com/office/drawing/2014/main" id="{CE1192A0-8BDD-93BA-E4BC-F46812BB2B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Date Placeholder 4">
            <a:extLst>
              <a:ext uri="{FF2B5EF4-FFF2-40B4-BE49-F238E27FC236}">
                <a16:creationId xmlns:a16="http://schemas.microsoft.com/office/drawing/2014/main" id="{39E69459-4601-29BB-08E7-E7D650E7A925}"/>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6" name="Footer Placeholder 5">
            <a:extLst>
              <a:ext uri="{FF2B5EF4-FFF2-40B4-BE49-F238E27FC236}">
                <a16:creationId xmlns:a16="http://schemas.microsoft.com/office/drawing/2014/main" id="{85CA3E15-3E80-FBB3-0EC7-D5C1EDD48883}"/>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9931F19E-7421-8A99-077D-95271EB45F87}"/>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2203966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9309-9E8B-D1B2-47AF-CECEE696F1EE}"/>
              </a:ext>
            </a:extLst>
          </p:cNvPr>
          <p:cNvSpPr>
            <a:spLocks noGrp="1"/>
          </p:cNvSpPr>
          <p:nvPr>
            <p:ph type="title"/>
          </p:nvPr>
        </p:nvSpPr>
        <p:spPr>
          <a:xfrm>
            <a:off x="839788" y="365125"/>
            <a:ext cx="10515600" cy="1325563"/>
          </a:xfrm>
        </p:spPr>
        <p:txBody>
          <a:bodyPr/>
          <a:lstStyle/>
          <a:p>
            <a:r>
              <a:rPr lang="en-US"/>
              <a:t>Click to edit Master title style</a:t>
            </a:r>
            <a:endParaRPr lang="en-UG"/>
          </a:p>
        </p:txBody>
      </p:sp>
      <p:sp>
        <p:nvSpPr>
          <p:cNvPr id="3" name="Text Placeholder 2">
            <a:extLst>
              <a:ext uri="{FF2B5EF4-FFF2-40B4-BE49-F238E27FC236}">
                <a16:creationId xmlns:a16="http://schemas.microsoft.com/office/drawing/2014/main" id="{B2C43A3E-F058-A6CF-3977-61916A1A4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22DCE-FB03-9E6A-9991-8FA983E2FA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Text Placeholder 4">
            <a:extLst>
              <a:ext uri="{FF2B5EF4-FFF2-40B4-BE49-F238E27FC236}">
                <a16:creationId xmlns:a16="http://schemas.microsoft.com/office/drawing/2014/main" id="{4F0AFC51-C33B-D6CE-3B45-44CA37511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FE4D69-E6AF-1EDD-17DC-E494069F24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7" name="Date Placeholder 6">
            <a:extLst>
              <a:ext uri="{FF2B5EF4-FFF2-40B4-BE49-F238E27FC236}">
                <a16:creationId xmlns:a16="http://schemas.microsoft.com/office/drawing/2014/main" id="{34A5DEB4-A0B5-61D4-D2C1-C8E75098D675}"/>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8" name="Footer Placeholder 7">
            <a:extLst>
              <a:ext uri="{FF2B5EF4-FFF2-40B4-BE49-F238E27FC236}">
                <a16:creationId xmlns:a16="http://schemas.microsoft.com/office/drawing/2014/main" id="{8C43AA3F-D878-D324-C00A-99FB0C1F39E0}"/>
              </a:ext>
            </a:extLst>
          </p:cNvPr>
          <p:cNvSpPr>
            <a:spLocks noGrp="1"/>
          </p:cNvSpPr>
          <p:nvPr>
            <p:ph type="ftr" sz="quarter" idx="11"/>
          </p:nvPr>
        </p:nvSpPr>
        <p:spPr/>
        <p:txBody>
          <a:bodyPr/>
          <a:lstStyle/>
          <a:p>
            <a:endParaRPr lang="en-UG"/>
          </a:p>
        </p:txBody>
      </p:sp>
      <p:sp>
        <p:nvSpPr>
          <p:cNvPr id="9" name="Slide Number Placeholder 8">
            <a:extLst>
              <a:ext uri="{FF2B5EF4-FFF2-40B4-BE49-F238E27FC236}">
                <a16:creationId xmlns:a16="http://schemas.microsoft.com/office/drawing/2014/main" id="{520407AF-B24C-C34C-E180-18E135C4CD75}"/>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35117279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3898-0741-86E8-D178-17D89BF30135}"/>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890A834B-B650-18E2-0ECB-B806877472CA}"/>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4" name="Footer Placeholder 3">
            <a:extLst>
              <a:ext uri="{FF2B5EF4-FFF2-40B4-BE49-F238E27FC236}">
                <a16:creationId xmlns:a16="http://schemas.microsoft.com/office/drawing/2014/main" id="{DB29EA30-FFEA-309E-58E5-3965CC1CAD78}"/>
              </a:ext>
            </a:extLst>
          </p:cNvPr>
          <p:cNvSpPr>
            <a:spLocks noGrp="1"/>
          </p:cNvSpPr>
          <p:nvPr>
            <p:ph type="ftr" sz="quarter" idx="11"/>
          </p:nvPr>
        </p:nvSpPr>
        <p:spPr/>
        <p:txBody>
          <a:bodyPr/>
          <a:lstStyle/>
          <a:p>
            <a:endParaRPr lang="en-UG"/>
          </a:p>
        </p:txBody>
      </p:sp>
      <p:sp>
        <p:nvSpPr>
          <p:cNvPr id="5" name="Slide Number Placeholder 4">
            <a:extLst>
              <a:ext uri="{FF2B5EF4-FFF2-40B4-BE49-F238E27FC236}">
                <a16:creationId xmlns:a16="http://schemas.microsoft.com/office/drawing/2014/main" id="{075C441C-ED49-6FD9-641D-26A857D6A6ED}"/>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9240736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C6B05-79EE-B234-1BA3-406AB56868E1}"/>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3" name="Footer Placeholder 2">
            <a:extLst>
              <a:ext uri="{FF2B5EF4-FFF2-40B4-BE49-F238E27FC236}">
                <a16:creationId xmlns:a16="http://schemas.microsoft.com/office/drawing/2014/main" id="{35E1B24B-B9B5-AAA7-DD76-A389448BEDDE}"/>
              </a:ext>
            </a:extLst>
          </p:cNvPr>
          <p:cNvSpPr>
            <a:spLocks noGrp="1"/>
          </p:cNvSpPr>
          <p:nvPr>
            <p:ph type="ftr" sz="quarter" idx="11"/>
          </p:nvPr>
        </p:nvSpPr>
        <p:spPr/>
        <p:txBody>
          <a:bodyPr/>
          <a:lstStyle/>
          <a:p>
            <a:endParaRPr lang="en-UG"/>
          </a:p>
        </p:txBody>
      </p:sp>
      <p:sp>
        <p:nvSpPr>
          <p:cNvPr id="4" name="Slide Number Placeholder 3">
            <a:extLst>
              <a:ext uri="{FF2B5EF4-FFF2-40B4-BE49-F238E27FC236}">
                <a16:creationId xmlns:a16="http://schemas.microsoft.com/office/drawing/2014/main" id="{20E68B6C-88EF-675A-8837-C3417AA4A5EE}"/>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4044093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44FE-52A2-33B2-569B-2D2A39424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Content Placeholder 2">
            <a:extLst>
              <a:ext uri="{FF2B5EF4-FFF2-40B4-BE49-F238E27FC236}">
                <a16:creationId xmlns:a16="http://schemas.microsoft.com/office/drawing/2014/main" id="{C1C7A431-ED32-ABE2-2696-34B4398A06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Text Placeholder 3">
            <a:extLst>
              <a:ext uri="{FF2B5EF4-FFF2-40B4-BE49-F238E27FC236}">
                <a16:creationId xmlns:a16="http://schemas.microsoft.com/office/drawing/2014/main" id="{6B04AA57-081E-C9A6-75F8-66243B09A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6F95F-D6B5-A579-836F-8C82840B0D11}"/>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6" name="Footer Placeholder 5">
            <a:extLst>
              <a:ext uri="{FF2B5EF4-FFF2-40B4-BE49-F238E27FC236}">
                <a16:creationId xmlns:a16="http://schemas.microsoft.com/office/drawing/2014/main" id="{4CE95C31-3B05-E239-52C6-01D90067BFB9}"/>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04456454-94F4-6C46-B6D2-2C94F16DF01C}"/>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7152488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D695-1C05-A447-4B36-2EE45910F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Picture Placeholder 2">
            <a:extLst>
              <a:ext uri="{FF2B5EF4-FFF2-40B4-BE49-F238E27FC236}">
                <a16:creationId xmlns:a16="http://schemas.microsoft.com/office/drawing/2014/main" id="{6B2A7EFA-C05B-5DB0-E8B5-6C7AA357F6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G"/>
          </a:p>
        </p:txBody>
      </p:sp>
      <p:sp>
        <p:nvSpPr>
          <p:cNvPr id="4" name="Text Placeholder 3">
            <a:extLst>
              <a:ext uri="{FF2B5EF4-FFF2-40B4-BE49-F238E27FC236}">
                <a16:creationId xmlns:a16="http://schemas.microsoft.com/office/drawing/2014/main" id="{E12AEC06-A608-0E00-8887-24D3492C8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E44150-AC8F-2E48-BB2E-BF99B7F66C61}"/>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6" name="Footer Placeholder 5">
            <a:extLst>
              <a:ext uri="{FF2B5EF4-FFF2-40B4-BE49-F238E27FC236}">
                <a16:creationId xmlns:a16="http://schemas.microsoft.com/office/drawing/2014/main" id="{DF209A0E-9AA6-4573-D8CA-D266FBBABA08}"/>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E4B528B4-D774-C3A3-8EFB-21C17D5C687F}"/>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39253567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CF79-2D78-C90C-2CDE-CE3612CDA6A9}"/>
              </a:ext>
            </a:extLst>
          </p:cNvPr>
          <p:cNvSpPr>
            <a:spLocks noGrp="1"/>
          </p:cNvSpPr>
          <p:nvPr>
            <p:ph type="title"/>
          </p:nvPr>
        </p:nvSpPr>
        <p:spPr/>
        <p:txBody>
          <a:bodyPr/>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C0D639F6-842F-08A1-E8CB-C8B4E9AA70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2CC6BEC7-FD4B-E35E-8D05-F9B6614867C1}"/>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5" name="Footer Placeholder 4">
            <a:extLst>
              <a:ext uri="{FF2B5EF4-FFF2-40B4-BE49-F238E27FC236}">
                <a16:creationId xmlns:a16="http://schemas.microsoft.com/office/drawing/2014/main" id="{3591C34E-09F2-6301-0CEC-F600BB572C00}"/>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D60B3E45-F264-1EE0-78F1-63C0D456AB67}"/>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207389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normAutofit/>
          </a:bodyPr>
          <a:lstStyle>
            <a:lvl1pPr>
              <a:defRPr sz="4000">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753756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8AEABF-DEB4-FCB7-C065-5A9A43F091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1631DBE2-0B0E-990C-AA07-81E727223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C76821D5-7AD3-111D-82F9-2B1094D47978}"/>
              </a:ext>
            </a:extLst>
          </p:cNvPr>
          <p:cNvSpPr>
            <a:spLocks noGrp="1"/>
          </p:cNvSpPr>
          <p:nvPr>
            <p:ph type="dt" sz="half" idx="10"/>
          </p:nvPr>
        </p:nvSpPr>
        <p:spPr/>
        <p:txBody>
          <a:bodyPr/>
          <a:lstStyle/>
          <a:p>
            <a:fld id="{5497D892-9D0B-40C4-8CCF-F2E1EB541A99}" type="datetimeFigureOut">
              <a:rPr lang="en-UG" smtClean="0"/>
              <a:t>06/15/2023</a:t>
            </a:fld>
            <a:endParaRPr lang="en-UG"/>
          </a:p>
        </p:txBody>
      </p:sp>
      <p:sp>
        <p:nvSpPr>
          <p:cNvPr id="5" name="Footer Placeholder 4">
            <a:extLst>
              <a:ext uri="{FF2B5EF4-FFF2-40B4-BE49-F238E27FC236}">
                <a16:creationId xmlns:a16="http://schemas.microsoft.com/office/drawing/2014/main" id="{D002AD82-8170-9AA3-A54E-81A97C67ECB1}"/>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745F73A2-4102-DEBB-C32A-7BB7F472C36C}"/>
              </a:ext>
            </a:extLst>
          </p:cNvPr>
          <p:cNvSpPr>
            <a:spLocks noGrp="1"/>
          </p:cNvSpPr>
          <p:nvPr>
            <p:ph type="sldNum" sz="quarter" idx="12"/>
          </p:nvPr>
        </p:nvSpPr>
        <p:spPr/>
        <p:txBody>
          <a:bodyPr/>
          <a:lstStyle/>
          <a:p>
            <a:fld id="{B471AE6D-6CC4-48AF-997D-A669504A2323}" type="slidenum">
              <a:rPr lang="en-UG" smtClean="0"/>
              <a:t>‹#›</a:t>
            </a:fld>
            <a:endParaRPr lang="en-UG"/>
          </a:p>
        </p:txBody>
      </p:sp>
    </p:spTree>
    <p:extLst>
      <p:ext uri="{BB962C8B-B14F-4D97-AF65-F5344CB8AC3E}">
        <p14:creationId xmlns:p14="http://schemas.microsoft.com/office/powerpoint/2010/main" val="41054202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8213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2246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3635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042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1422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9154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2568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8941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9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87900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342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2768D-849A-4231-8FF5-8A6B8C31C98E}"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A523A-042A-4659-9EC1-202D6742612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5055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6000" y="3528000"/>
            <a:ext cx="9144000" cy="1587600"/>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EB0373-771E-1743-9CBA-53F4263B186F}" type="datetimeFigureOut">
              <a:rPr lang="en-US" smtClean="0"/>
              <a:t>6/15/2023</a:t>
            </a:fld>
            <a:endParaRPr lang="en-US"/>
          </a:p>
        </p:txBody>
      </p:sp>
      <p:sp>
        <p:nvSpPr>
          <p:cNvPr id="6" name="Slide Number Placeholder 5"/>
          <p:cNvSpPr>
            <a:spLocks noGrp="1"/>
          </p:cNvSpPr>
          <p:nvPr>
            <p:ph type="sldNum" sz="quarter" idx="12"/>
          </p:nvPr>
        </p:nvSpPr>
        <p:spPr/>
        <p:txBody>
          <a:bodyPr/>
          <a:lstStyle/>
          <a:p>
            <a:fld id="{0030D67F-64AD-F249-91E5-BE6257B0F64A}" type="slidenum">
              <a:rPr lang="en-US" smtClean="0"/>
              <a:t>‹#›</a:t>
            </a:fld>
            <a:endParaRPr lang="en-US"/>
          </a:p>
        </p:txBody>
      </p:sp>
      <p:sp>
        <p:nvSpPr>
          <p:cNvPr id="7" name="Title 1"/>
          <p:cNvSpPr>
            <a:spLocks noGrp="1"/>
          </p:cNvSpPr>
          <p:nvPr>
            <p:ph type="title" hasCustomPrompt="1"/>
          </p:nvPr>
        </p:nvSpPr>
        <p:spPr>
          <a:xfrm>
            <a:off x="456000" y="2131200"/>
            <a:ext cx="10515600" cy="1144800"/>
          </a:xfrm>
        </p:spPr>
        <p:txBody>
          <a:bodyPr/>
          <a:lstStyle/>
          <a:p>
            <a:r>
              <a:rPr lang="en-US" dirty="0"/>
              <a:t>Click to add title</a:t>
            </a:r>
          </a:p>
        </p:txBody>
      </p:sp>
      <p:sp>
        <p:nvSpPr>
          <p:cNvPr id="8" name="TextBox 7"/>
          <p:cNvSpPr txBox="1"/>
          <p:nvPr/>
        </p:nvSpPr>
        <p:spPr>
          <a:xfrm>
            <a:off x="456000" y="5518800"/>
            <a:ext cx="6994357" cy="861774"/>
          </a:xfrm>
          <a:prstGeom prst="rect">
            <a:avLst/>
          </a:prstGeom>
          <a:noFill/>
        </p:spPr>
        <p:txBody>
          <a:bodyPr wrap="square" rtlCol="0">
            <a:spAutoFit/>
          </a:bodyPr>
          <a:lstStyle/>
          <a:p>
            <a:pPr algn="l"/>
            <a:r>
              <a:rPr lang="en-GB" sz="2000" dirty="0">
                <a:solidFill>
                  <a:srgbClr val="000000"/>
                </a:solidFill>
                <a:latin typeface="Arial Black" panose="020B0A04020102020204" pitchFamily="34" charset="0"/>
                <a:cs typeface="Arial Black"/>
              </a:rPr>
              <a:t>Improving health worldwide</a:t>
            </a:r>
          </a:p>
          <a:p>
            <a:pPr algn="l"/>
            <a:endParaRPr lang="en-GB" sz="1500" dirty="0">
              <a:latin typeface="Arial Black" panose="020B0A04020102020204" pitchFamily="34" charset="0"/>
            </a:endParaRPr>
          </a:p>
          <a:p>
            <a:pPr algn="l"/>
            <a:r>
              <a:rPr lang="en-GB" sz="1500" dirty="0">
                <a:solidFill>
                  <a:schemeClr val="tx1"/>
                </a:solidFill>
                <a:latin typeface="Arial Black" panose="020B0A04020102020204" pitchFamily="34" charset="0"/>
              </a:rPr>
              <a:t>www.lshtm.ac.uk</a:t>
            </a:r>
          </a:p>
        </p:txBody>
      </p:sp>
      <p:sp>
        <p:nvSpPr>
          <p:cNvPr id="10" name="Footer Placeholder 4"/>
          <p:cNvSpPr>
            <a:spLocks noGrp="1"/>
          </p:cNvSpPr>
          <p:nvPr>
            <p:ph type="ftr" sz="quarter" idx="11"/>
          </p:nvPr>
        </p:nvSpPr>
        <p:spPr>
          <a:xfrm>
            <a:off x="4038600" y="6356352"/>
            <a:ext cx="4114800" cy="365125"/>
          </a:xfrm>
        </p:spPr>
        <p:txBody>
          <a:bodyPr/>
          <a:lstStyle/>
          <a:p>
            <a:endParaRPr lang="en-US"/>
          </a:p>
        </p:txBody>
      </p:sp>
    </p:spTree>
    <p:extLst>
      <p:ext uri="{BB962C8B-B14F-4D97-AF65-F5344CB8AC3E}">
        <p14:creationId xmlns:p14="http://schemas.microsoft.com/office/powerpoint/2010/main" val="10177272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B0373-771E-1743-9CBA-53F4263B186F}"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14944663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1242001"/>
            <a:ext cx="10515600" cy="2852737"/>
          </a:xfrm>
        </p:spPr>
        <p:txBody>
          <a:bodyPr anchor="b">
            <a:normAutofit/>
          </a:bodyPr>
          <a:lstStyle>
            <a:lvl1pPr>
              <a:defRPr sz="4000"/>
            </a:lvl1pPr>
          </a:lstStyle>
          <a:p>
            <a:r>
              <a:rPr lang="en-US" dirty="0"/>
              <a:t>Click to add title</a:t>
            </a:r>
          </a:p>
        </p:txBody>
      </p:sp>
      <p:sp>
        <p:nvSpPr>
          <p:cNvPr id="3" name="Text Placeholder 2"/>
          <p:cNvSpPr>
            <a:spLocks noGrp="1"/>
          </p:cNvSpPr>
          <p:nvPr>
            <p:ph type="body" idx="1"/>
          </p:nvPr>
        </p:nvSpPr>
        <p:spPr>
          <a:xfrm>
            <a:off x="456000" y="4144281"/>
            <a:ext cx="10515600" cy="1500187"/>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B0373-771E-1743-9CBA-53F4263B186F}"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12892054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sz="half" idx="1"/>
          </p:nvPr>
        </p:nvSpPr>
        <p:spPr>
          <a:xfrm>
            <a:off x="456000" y="1602000"/>
            <a:ext cx="5491200" cy="388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602000"/>
            <a:ext cx="5486400" cy="388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EB0373-771E-1743-9CBA-53F4263B186F}"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15028598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273600"/>
            <a:ext cx="10515600" cy="1144800"/>
          </a:xfrm>
        </p:spPr>
        <p:txBody>
          <a:bodyPr/>
          <a:lstStyle/>
          <a:p>
            <a:r>
              <a:rPr lang="en-US" dirty="0"/>
              <a:t>Click to add title</a:t>
            </a:r>
          </a:p>
        </p:txBody>
      </p:sp>
      <p:sp>
        <p:nvSpPr>
          <p:cNvPr id="3" name="Text Placeholder 2"/>
          <p:cNvSpPr>
            <a:spLocks noGrp="1"/>
          </p:cNvSpPr>
          <p:nvPr>
            <p:ph type="body" idx="1"/>
          </p:nvPr>
        </p:nvSpPr>
        <p:spPr>
          <a:xfrm>
            <a:off x="456000" y="1602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000" y="2426400"/>
            <a:ext cx="5491200" cy="305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788801" y="1602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6000" y="2426400"/>
            <a:ext cx="5486400" cy="305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B0373-771E-1743-9CBA-53F4263B186F}"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14037937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Date Placeholder 2"/>
          <p:cNvSpPr>
            <a:spLocks noGrp="1"/>
          </p:cNvSpPr>
          <p:nvPr>
            <p:ph type="dt" sz="half" idx="10"/>
          </p:nvPr>
        </p:nvSpPr>
        <p:spPr/>
        <p:txBody>
          <a:bodyPr/>
          <a:lstStyle/>
          <a:p>
            <a:fld id="{79EB0373-771E-1743-9CBA-53F4263B186F}"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4526049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B0373-771E-1743-9CBA-53F4263B186F}"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28756048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273600"/>
            <a:ext cx="4080000" cy="1600200"/>
          </a:xfrm>
        </p:spPr>
        <p:txBody>
          <a:bodyPr anchor="b"/>
          <a:lstStyle>
            <a:lvl1pPr>
              <a:defRPr sz="3200"/>
            </a:lvl1pPr>
          </a:lstStyle>
          <a:p>
            <a:r>
              <a:rPr lang="en-US" dirty="0"/>
              <a:t>Click to add title</a:t>
            </a:r>
          </a:p>
        </p:txBody>
      </p:sp>
      <p:sp>
        <p:nvSpPr>
          <p:cNvPr id="3" name="Content Placeholder 2"/>
          <p:cNvSpPr>
            <a:spLocks noGrp="1"/>
          </p:cNvSpPr>
          <p:nvPr>
            <p:ph idx="1"/>
          </p:nvPr>
        </p:nvSpPr>
        <p:spPr>
          <a:xfrm>
            <a:off x="4800000" y="987426"/>
            <a:ext cx="6172200" cy="4496400"/>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6000" y="2057400"/>
            <a:ext cx="4080000" cy="3423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B0373-771E-1743-9CBA-53F4263B186F}"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2296123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951772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273600"/>
            <a:ext cx="4080000" cy="1600200"/>
          </a:xfrm>
        </p:spPr>
        <p:txBody>
          <a:bodyPr anchor="b"/>
          <a:lstStyle>
            <a:lvl1pPr>
              <a:defRPr sz="3200"/>
            </a:lvl1pPr>
          </a:lstStyle>
          <a:p>
            <a:r>
              <a:rPr lang="en-US" dirty="0"/>
              <a:t>Click to add title</a:t>
            </a:r>
          </a:p>
        </p:txBody>
      </p:sp>
      <p:sp>
        <p:nvSpPr>
          <p:cNvPr id="3" name="Picture Placeholder 2"/>
          <p:cNvSpPr>
            <a:spLocks noGrp="1" noChangeAspect="1"/>
          </p:cNvSpPr>
          <p:nvPr>
            <p:ph type="pic" idx="1"/>
          </p:nvPr>
        </p:nvSpPr>
        <p:spPr>
          <a:xfrm>
            <a:off x="4800000" y="987426"/>
            <a:ext cx="5694464" cy="449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6000" y="2057400"/>
            <a:ext cx="4080000" cy="3423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B0373-771E-1743-9CBA-53F4263B186F}"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35790367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B0373-771E-1743-9CBA-53F4263B186F}"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36983946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1" y="365125"/>
            <a:ext cx="2628900" cy="5811838"/>
          </a:xfrm>
        </p:spPr>
        <p:txBody>
          <a:bodyPr vert="eaVert"/>
          <a:lstStyle/>
          <a:p>
            <a:r>
              <a:rPr lang="en-US" dirty="0"/>
              <a:t>Click to add title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B0373-771E-1743-9CBA-53F4263B186F}"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30D67F-64AD-F249-91E5-BE6257B0F64A}" type="slidenum">
              <a:rPr lang="en-US" smtClean="0"/>
              <a:t>‹#›</a:t>
            </a:fld>
            <a:endParaRPr lang="en-US"/>
          </a:p>
        </p:txBody>
      </p:sp>
    </p:spTree>
    <p:extLst>
      <p:ext uri="{BB962C8B-B14F-4D97-AF65-F5344CB8AC3E}">
        <p14:creationId xmlns:p14="http://schemas.microsoft.com/office/powerpoint/2010/main" val="30882379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descr="Droplets-HD-Title-R1d.png"/>
          <p:cNvPicPr>
            <a:picLocks noChangeAspect="1"/>
          </p:cNvPicPr>
          <p:nvPr userDrawn="1"/>
        </p:nvPicPr>
        <p:blipFill>
          <a:blip r:embed="rId2">
            <a:alphaModFix amt="14000"/>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pic>
        <p:nvPicPr>
          <p:cNvPr id="9" name="Picture 8">
            <a:extLst>
              <a:ext uri="{FF2B5EF4-FFF2-40B4-BE49-F238E27FC236}">
                <a16:creationId xmlns:a16="http://schemas.microsoft.com/office/drawing/2014/main" id="{4ADB6369-C4C9-D64B-9461-8C3BD07A063F}"/>
              </a:ext>
            </a:extLst>
          </p:cNvPr>
          <p:cNvPicPr>
            <a:picLocks noChangeAspect="1"/>
          </p:cNvPicPr>
          <p:nvPr userDrawn="1"/>
        </p:nvPicPr>
        <p:blipFill>
          <a:blip r:embed="rId3"/>
          <a:stretch>
            <a:fillRect/>
          </a:stretch>
        </p:blipFill>
        <p:spPr>
          <a:xfrm>
            <a:off x="9507737" y="4362590"/>
            <a:ext cx="2883764" cy="2700251"/>
          </a:xfrm>
          <a:prstGeom prst="rect">
            <a:avLst/>
          </a:prstGeom>
        </p:spPr>
      </p:pic>
      <p:sp>
        <p:nvSpPr>
          <p:cNvPr id="6" name="Slide Number Placeholder 5"/>
          <p:cNvSpPr>
            <a:spLocks noGrp="1"/>
          </p:cNvSpPr>
          <p:nvPr>
            <p:ph type="sldNum" sz="quarter" idx="12"/>
          </p:nvPr>
        </p:nvSpPr>
        <p:spPr/>
        <p:txBody>
          <a:bodyPr/>
          <a:lstStyle/>
          <a:p>
            <a:fld id="{359EA7DF-BFFC-47F0-951B-4AE073BFE553}" type="slidenum">
              <a:rPr lang="en-UG" smtClean="0"/>
              <a:t>‹#›</a:t>
            </a:fld>
            <a:endParaRPr lang="en-UG"/>
          </a:p>
        </p:txBody>
      </p:sp>
      <p:pic>
        <p:nvPicPr>
          <p:cNvPr id="8" name="Picture 7">
            <a:extLst>
              <a:ext uri="{FF2B5EF4-FFF2-40B4-BE49-F238E27FC236}">
                <a16:creationId xmlns:a16="http://schemas.microsoft.com/office/drawing/2014/main" id="{94CD5BCB-CCE2-8B4E-8124-C753CAB84CC5}"/>
              </a:ext>
            </a:extLst>
          </p:cNvPr>
          <p:cNvPicPr>
            <a:picLocks noChangeAspect="1"/>
          </p:cNvPicPr>
          <p:nvPr userDrawn="1"/>
        </p:nvPicPr>
        <p:blipFill>
          <a:blip r:embed="rId4">
            <a:alphaModFix amt="20000"/>
          </a:blip>
          <a:stretch>
            <a:fillRect/>
          </a:stretch>
        </p:blipFill>
        <p:spPr>
          <a:xfrm>
            <a:off x="-315882" y="-147566"/>
            <a:ext cx="3409058" cy="3510066"/>
          </a:xfrm>
          <a:prstGeom prst="rect">
            <a:avLst/>
          </a:prstGeom>
        </p:spPr>
      </p:pic>
    </p:spTree>
    <p:extLst>
      <p:ext uri="{BB962C8B-B14F-4D97-AF65-F5344CB8AC3E}">
        <p14:creationId xmlns:p14="http://schemas.microsoft.com/office/powerpoint/2010/main" val="2998103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1F877-E252-4C76-AD73-B891F45F1482}" type="datetimeFigureOut">
              <a:rPr lang="en-UG" smtClean="0"/>
              <a:t>06/15/2023</a:t>
            </a:fld>
            <a:endParaRPr lang="en-UG"/>
          </a:p>
        </p:txBody>
      </p:sp>
      <p:sp>
        <p:nvSpPr>
          <p:cNvPr id="5" name="Footer Placeholder 4"/>
          <p:cNvSpPr>
            <a:spLocks noGrp="1"/>
          </p:cNvSpPr>
          <p:nvPr>
            <p:ph type="ftr" sz="quarter" idx="11"/>
          </p:nvPr>
        </p:nvSpPr>
        <p:spPr/>
        <p:txBody>
          <a:bodyPr/>
          <a:lstStyle/>
          <a:p>
            <a:endParaRPr lang="en-UG"/>
          </a:p>
        </p:txBody>
      </p:sp>
      <p:sp>
        <p:nvSpPr>
          <p:cNvPr id="6" name="Slide Number Placeholder 5"/>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22605656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E1F877-E252-4C76-AD73-B891F45F1482}" type="datetimeFigureOut">
              <a:rPr lang="en-UG" smtClean="0"/>
              <a:t>06/15/2023</a:t>
            </a:fld>
            <a:endParaRPr lang="en-UG"/>
          </a:p>
        </p:txBody>
      </p:sp>
      <p:sp>
        <p:nvSpPr>
          <p:cNvPr id="5" name="Footer Placeholder 4"/>
          <p:cNvSpPr>
            <a:spLocks noGrp="1"/>
          </p:cNvSpPr>
          <p:nvPr>
            <p:ph type="ftr" sz="quarter" idx="11"/>
          </p:nvPr>
        </p:nvSpPr>
        <p:spPr/>
        <p:txBody>
          <a:bodyPr/>
          <a:lstStyle/>
          <a:p>
            <a:endParaRPr lang="en-UG"/>
          </a:p>
        </p:txBody>
      </p:sp>
      <p:sp>
        <p:nvSpPr>
          <p:cNvPr id="6" name="Slide Number Placeholder 5"/>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353780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1804968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E1F877-E252-4C76-AD73-B891F45F1482}" type="datetimeFigureOut">
              <a:rPr lang="en-UG" smtClean="0"/>
              <a:t>06/15/2023</a:t>
            </a:fld>
            <a:endParaRPr lang="en-UG"/>
          </a:p>
        </p:txBody>
      </p:sp>
      <p:sp>
        <p:nvSpPr>
          <p:cNvPr id="8" name="Footer Placeholder 7"/>
          <p:cNvSpPr>
            <a:spLocks noGrp="1"/>
          </p:cNvSpPr>
          <p:nvPr>
            <p:ph type="ftr" sz="quarter" idx="11"/>
          </p:nvPr>
        </p:nvSpPr>
        <p:spPr/>
        <p:txBody>
          <a:bodyPr/>
          <a:lstStyle/>
          <a:p>
            <a:endParaRPr lang="en-UG"/>
          </a:p>
        </p:txBody>
      </p:sp>
      <p:sp>
        <p:nvSpPr>
          <p:cNvPr id="9" name="Slide Number Placeholder 8"/>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27162686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E1F877-E252-4C76-AD73-B891F45F1482}" type="datetimeFigureOut">
              <a:rPr lang="en-UG" smtClean="0"/>
              <a:t>06/15/2023</a:t>
            </a:fld>
            <a:endParaRPr lang="en-UG"/>
          </a:p>
        </p:txBody>
      </p:sp>
      <p:sp>
        <p:nvSpPr>
          <p:cNvPr id="4" name="Footer Placeholder 3"/>
          <p:cNvSpPr>
            <a:spLocks noGrp="1"/>
          </p:cNvSpPr>
          <p:nvPr>
            <p:ph type="ftr" sz="quarter" idx="11"/>
          </p:nvPr>
        </p:nvSpPr>
        <p:spPr/>
        <p:txBody>
          <a:bodyPr/>
          <a:lstStyle/>
          <a:p>
            <a:endParaRPr lang="en-UG"/>
          </a:p>
        </p:txBody>
      </p:sp>
      <p:sp>
        <p:nvSpPr>
          <p:cNvPr id="5" name="Slide Number Placeholder 4"/>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38575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CE1F877-E252-4C76-AD73-B891F45F1482}" type="datetimeFigureOut">
              <a:rPr lang="en-UG" smtClean="0"/>
              <a:t>06/15/2023</a:t>
            </a:fld>
            <a:endParaRPr lang="en-UG"/>
          </a:p>
        </p:txBody>
      </p:sp>
      <p:sp>
        <p:nvSpPr>
          <p:cNvPr id="3" name="Footer Placeholder 2"/>
          <p:cNvSpPr>
            <a:spLocks noGrp="1"/>
          </p:cNvSpPr>
          <p:nvPr>
            <p:ph type="ftr" sz="quarter" idx="11"/>
          </p:nvPr>
        </p:nvSpPr>
        <p:spPr/>
        <p:txBody>
          <a:bodyPr/>
          <a:lstStyle/>
          <a:p>
            <a:endParaRPr lang="en-UG"/>
          </a:p>
        </p:txBody>
      </p:sp>
      <p:sp>
        <p:nvSpPr>
          <p:cNvPr id="4" name="Slide Number Placeholder 3"/>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3173689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E0B547-1CE9-4E42-AB72-02E8BD5809FA}"/>
              </a:ext>
            </a:extLst>
          </p:cNvPr>
          <p:cNvPicPr>
            <a:picLocks noChangeAspect="1"/>
          </p:cNvPicPr>
          <p:nvPr userDrawn="1"/>
        </p:nvPicPr>
        <p:blipFill rotWithShape="1">
          <a:blip r:embed="rId2"/>
          <a:srcRect t="28017" b="58987"/>
          <a:stretch/>
        </p:blipFill>
        <p:spPr>
          <a:xfrm>
            <a:off x="4229678" y="5416950"/>
            <a:ext cx="3732644" cy="1041724"/>
          </a:xfrm>
          <a:prstGeom prst="rect">
            <a:avLst/>
          </a:prstGeom>
        </p:spPr>
      </p:pic>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3447853"/>
            <a:ext cx="9790670" cy="803832"/>
          </a:xfrm>
        </p:spPr>
        <p:txBody>
          <a:bodyPr anchor="ctr"/>
          <a:lstStyle>
            <a:lvl1pPr algn="r">
              <a:defRPr sz="6000"/>
            </a:lvl1pPr>
          </a:lstStyle>
          <a:p>
            <a:r>
              <a:rPr lang="en-US" dirty="0"/>
              <a:t>CLICK TO EDIT MASTER TITLE STYLE</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2842371"/>
            <a:ext cx="9144000" cy="500448"/>
          </a:xfrm>
        </p:spPr>
        <p:txBody>
          <a:bodyPr anchor="ctr">
            <a:normAutofit/>
          </a:bodyPr>
          <a:lstStyle>
            <a:lvl1pPr marL="0" indent="0" algn="r">
              <a:buNone/>
              <a:defRPr sz="3200" b="0" i="0">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25398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867188-37C1-0D41-BBF1-A5CE2C0855BF}"/>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96DCA4-C552-1245-B28A-7676530CDCE7}"/>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42866298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30252597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890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41403402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27973158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96502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E1F877-E252-4C76-AD73-B891F45F1482}" type="datetimeFigureOut">
              <a:rPr lang="en-UG" smtClean="0"/>
              <a:t>06/15/2023</a:t>
            </a:fld>
            <a:endParaRPr lang="en-UG"/>
          </a:p>
        </p:txBody>
      </p:sp>
      <p:sp>
        <p:nvSpPr>
          <p:cNvPr id="6" name="Footer Placeholder 5"/>
          <p:cNvSpPr>
            <a:spLocks noGrp="1"/>
          </p:cNvSpPr>
          <p:nvPr>
            <p:ph type="ftr" sz="quarter" idx="11"/>
          </p:nvPr>
        </p:nvSpPr>
        <p:spPr/>
        <p:txBody>
          <a:bodyPr/>
          <a:lstStyle/>
          <a:p>
            <a:endParaRPr lang="en-UG"/>
          </a:p>
        </p:txBody>
      </p:sp>
      <p:sp>
        <p:nvSpPr>
          <p:cNvPr id="7" name="Slide Number Placeholder 6"/>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1982861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CE1F877-E252-4C76-AD73-B891F45F1482}" type="datetimeFigureOut">
              <a:rPr lang="en-UG" smtClean="0"/>
              <a:t>06/15/2023</a:t>
            </a:fld>
            <a:endParaRPr lang="en-UG"/>
          </a:p>
        </p:txBody>
      </p:sp>
      <p:sp>
        <p:nvSpPr>
          <p:cNvPr id="4" name="Footer Placeholder 3"/>
          <p:cNvSpPr>
            <a:spLocks noGrp="1"/>
          </p:cNvSpPr>
          <p:nvPr>
            <p:ph type="ftr" sz="quarter" idx="11"/>
          </p:nvPr>
        </p:nvSpPr>
        <p:spPr/>
        <p:txBody>
          <a:bodyPr/>
          <a:lstStyle/>
          <a:p>
            <a:endParaRPr lang="en-UG"/>
          </a:p>
        </p:txBody>
      </p:sp>
      <p:sp>
        <p:nvSpPr>
          <p:cNvPr id="5" name="Slide Number Placeholder 4"/>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29780406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CE1F877-E252-4C76-AD73-B891F45F1482}" type="datetimeFigureOut">
              <a:rPr lang="en-UG" smtClean="0"/>
              <a:t>06/15/2023</a:t>
            </a:fld>
            <a:endParaRPr lang="en-UG"/>
          </a:p>
        </p:txBody>
      </p:sp>
      <p:sp>
        <p:nvSpPr>
          <p:cNvPr id="4" name="Footer Placeholder 3"/>
          <p:cNvSpPr>
            <a:spLocks noGrp="1"/>
          </p:cNvSpPr>
          <p:nvPr>
            <p:ph type="ftr" sz="quarter" idx="11"/>
          </p:nvPr>
        </p:nvSpPr>
        <p:spPr/>
        <p:txBody>
          <a:bodyPr/>
          <a:lstStyle/>
          <a:p>
            <a:endParaRPr lang="en-UG"/>
          </a:p>
        </p:txBody>
      </p:sp>
      <p:sp>
        <p:nvSpPr>
          <p:cNvPr id="5" name="Slide Number Placeholder 4"/>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11801205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1F877-E252-4C76-AD73-B891F45F1482}" type="datetimeFigureOut">
              <a:rPr lang="en-UG" smtClean="0"/>
              <a:t>06/15/2023</a:t>
            </a:fld>
            <a:endParaRPr lang="en-UG"/>
          </a:p>
        </p:txBody>
      </p:sp>
      <p:sp>
        <p:nvSpPr>
          <p:cNvPr id="5" name="Footer Placeholder 4"/>
          <p:cNvSpPr>
            <a:spLocks noGrp="1"/>
          </p:cNvSpPr>
          <p:nvPr>
            <p:ph type="ftr" sz="quarter" idx="11"/>
          </p:nvPr>
        </p:nvSpPr>
        <p:spPr/>
        <p:txBody>
          <a:bodyPr/>
          <a:lstStyle/>
          <a:p>
            <a:endParaRPr lang="en-UG"/>
          </a:p>
        </p:txBody>
      </p:sp>
      <p:sp>
        <p:nvSpPr>
          <p:cNvPr id="6" name="Slide Number Placeholder 5"/>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17328816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1F877-E252-4C76-AD73-B891F45F1482}" type="datetimeFigureOut">
              <a:rPr lang="en-UG" smtClean="0"/>
              <a:t>06/15/2023</a:t>
            </a:fld>
            <a:endParaRPr lang="en-UG"/>
          </a:p>
        </p:txBody>
      </p:sp>
      <p:sp>
        <p:nvSpPr>
          <p:cNvPr id="5" name="Footer Placeholder 4"/>
          <p:cNvSpPr>
            <a:spLocks noGrp="1"/>
          </p:cNvSpPr>
          <p:nvPr>
            <p:ph type="ftr" sz="quarter" idx="11"/>
          </p:nvPr>
        </p:nvSpPr>
        <p:spPr/>
        <p:txBody>
          <a:bodyPr/>
          <a:lstStyle/>
          <a:p>
            <a:endParaRPr lang="en-UG"/>
          </a:p>
        </p:txBody>
      </p:sp>
      <p:sp>
        <p:nvSpPr>
          <p:cNvPr id="6" name="Slide Number Placeholder 5"/>
          <p:cNvSpPr>
            <a:spLocks noGrp="1"/>
          </p:cNvSpPr>
          <p:nvPr>
            <p:ph type="sldNum" sz="quarter" idx="12"/>
          </p:nvPr>
        </p:nvSpPr>
        <p:spPr/>
        <p:txBody>
          <a:bodyPr/>
          <a:lstStyle/>
          <a:p>
            <a:fld id="{359EA7DF-BFFC-47F0-951B-4AE073BFE553}" type="slidenum">
              <a:rPr lang="en-UG" smtClean="0"/>
              <a:t>‹#›</a:t>
            </a:fld>
            <a:endParaRPr lang="en-UG"/>
          </a:p>
        </p:txBody>
      </p:sp>
    </p:spTree>
    <p:extLst>
      <p:ext uri="{BB962C8B-B14F-4D97-AF65-F5344CB8AC3E}">
        <p14:creationId xmlns:p14="http://schemas.microsoft.com/office/powerpoint/2010/main" val="1798406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2" name="Picture 11">
            <a:extLst>
              <a:ext uri="{FF2B5EF4-FFF2-40B4-BE49-F238E27FC236}">
                <a16:creationId xmlns:a16="http://schemas.microsoft.com/office/drawing/2014/main" id="{2703AE36-1826-FC44-A09A-772230DA88F6}"/>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14384650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1C127C89-2927-881A-B2F7-9764C0999802}"/>
              </a:ext>
            </a:extLst>
          </p:cNvPr>
          <p:cNvSpPr>
            <a:spLocks noGrp="1"/>
          </p:cNvSpPr>
          <p:nvPr>
            <p:ph type="dt" sz="half" idx="10"/>
          </p:nvPr>
        </p:nvSpPr>
        <p:spPr/>
        <p:txBody>
          <a:bodyPr/>
          <a:lstStyle>
            <a:lvl1pPr>
              <a:defRPr>
                <a:solidFill>
                  <a:srgbClr val="DCD4C0"/>
                </a:solidFill>
              </a:defRPr>
            </a:lvl1pPr>
          </a:lstStyle>
          <a:p>
            <a:pPr>
              <a:defRPr/>
            </a:pPr>
            <a:fld id="{C811CA6A-F58C-4AB6-B33D-B22CDA8057B6}" type="datetime1">
              <a:rPr lang="en-GB" altLang="en-US"/>
              <a:pPr>
                <a:defRPr/>
              </a:pPr>
              <a:t>15/06/2023</a:t>
            </a:fld>
            <a:endParaRPr lang="en-GB" altLang="en-US"/>
          </a:p>
        </p:txBody>
      </p:sp>
      <p:sp>
        <p:nvSpPr>
          <p:cNvPr id="3" name="Footer Placeholder 18">
            <a:extLst>
              <a:ext uri="{FF2B5EF4-FFF2-40B4-BE49-F238E27FC236}">
                <a16:creationId xmlns:a16="http://schemas.microsoft.com/office/drawing/2014/main" id="{C1EE7236-2C62-1214-26D7-A5F1EF4B716F}"/>
              </a:ext>
            </a:extLst>
          </p:cNvPr>
          <p:cNvSpPr>
            <a:spLocks noGrp="1"/>
          </p:cNvSpPr>
          <p:nvPr>
            <p:ph type="ftr" sz="quarter" idx="11"/>
          </p:nvPr>
        </p:nvSpPr>
        <p:spPr/>
        <p:txBody>
          <a:bodyPr/>
          <a:lstStyle>
            <a:lvl1pPr>
              <a:defRPr>
                <a:solidFill>
                  <a:srgbClr val="DCD4C0"/>
                </a:solidFill>
              </a:defRPr>
            </a:lvl1pPr>
          </a:lstStyle>
          <a:p>
            <a:pPr>
              <a:defRPr/>
            </a:pPr>
            <a:endParaRPr lang="en-GB" altLang="en-US"/>
          </a:p>
        </p:txBody>
      </p:sp>
      <p:sp>
        <p:nvSpPr>
          <p:cNvPr id="4" name="Slide Number Placeholder 26">
            <a:extLst>
              <a:ext uri="{FF2B5EF4-FFF2-40B4-BE49-F238E27FC236}">
                <a16:creationId xmlns:a16="http://schemas.microsoft.com/office/drawing/2014/main" id="{71BDEF73-7C61-0404-0938-BD37669C156F}"/>
              </a:ext>
            </a:extLst>
          </p:cNvPr>
          <p:cNvSpPr>
            <a:spLocks noGrp="1"/>
          </p:cNvSpPr>
          <p:nvPr>
            <p:ph type="sldNum" sz="quarter" idx="12"/>
          </p:nvPr>
        </p:nvSpPr>
        <p:spPr/>
        <p:txBody>
          <a:bodyPr/>
          <a:lstStyle>
            <a:lvl1pPr>
              <a:defRPr>
                <a:solidFill>
                  <a:srgbClr val="DCD4C0"/>
                </a:solidFill>
              </a:defRPr>
            </a:lvl1pPr>
          </a:lstStyle>
          <a:p>
            <a:pPr>
              <a:defRPr/>
            </a:pPr>
            <a:fld id="{57AC52D2-AD48-414B-8A05-DF53248D0198}" type="slidenum">
              <a:rPr lang="en-GB" altLang="en-US"/>
              <a:pPr>
                <a:defRPr/>
              </a:pPr>
              <a:t>‹#›</a:t>
            </a:fld>
            <a:endParaRPr lang="en-GB" altLang="en-US"/>
          </a:p>
        </p:txBody>
      </p:sp>
    </p:spTree>
    <p:extLst>
      <p:ext uri="{BB962C8B-B14F-4D97-AF65-F5344CB8AC3E}">
        <p14:creationId xmlns:p14="http://schemas.microsoft.com/office/powerpoint/2010/main" val="1937335519"/>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5E0B03FE-7FE3-C694-1859-A89D53851B7D}"/>
              </a:ext>
            </a:extLst>
          </p:cNvPr>
          <p:cNvSpPr>
            <a:spLocks noGrp="1"/>
          </p:cNvSpPr>
          <p:nvPr>
            <p:ph type="dt" sz="half" idx="10"/>
          </p:nvPr>
        </p:nvSpPr>
        <p:spPr/>
        <p:txBody>
          <a:bodyPr/>
          <a:lstStyle>
            <a:lvl1pPr>
              <a:defRPr/>
            </a:lvl1pPr>
          </a:lstStyle>
          <a:p>
            <a:pPr>
              <a:defRPr/>
            </a:pPr>
            <a:fld id="{14FF7472-852F-4C83-89C0-FE1578F9C86D}" type="datetime1">
              <a:rPr lang="en-GB" altLang="en-US"/>
              <a:pPr>
                <a:defRPr/>
              </a:pPr>
              <a:t>15/06/2023</a:t>
            </a:fld>
            <a:endParaRPr lang="en-GB" altLang="en-US"/>
          </a:p>
        </p:txBody>
      </p:sp>
      <p:sp>
        <p:nvSpPr>
          <p:cNvPr id="5" name="Footer Placeholder 21">
            <a:extLst>
              <a:ext uri="{FF2B5EF4-FFF2-40B4-BE49-F238E27FC236}">
                <a16:creationId xmlns:a16="http://schemas.microsoft.com/office/drawing/2014/main" id="{E5B9D9C4-4DF6-3EB3-4B7A-98A66FE5EC46}"/>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17">
            <a:extLst>
              <a:ext uri="{FF2B5EF4-FFF2-40B4-BE49-F238E27FC236}">
                <a16:creationId xmlns:a16="http://schemas.microsoft.com/office/drawing/2014/main" id="{E22FAA14-5570-7940-B5B5-BCBEAF804F0B}"/>
              </a:ext>
            </a:extLst>
          </p:cNvPr>
          <p:cNvSpPr>
            <a:spLocks noGrp="1"/>
          </p:cNvSpPr>
          <p:nvPr>
            <p:ph type="sldNum" sz="quarter" idx="12"/>
          </p:nvPr>
        </p:nvSpPr>
        <p:spPr/>
        <p:txBody>
          <a:bodyPr/>
          <a:lstStyle>
            <a:lvl1pPr>
              <a:defRPr/>
            </a:lvl1pPr>
          </a:lstStyle>
          <a:p>
            <a:pPr>
              <a:defRPr/>
            </a:pPr>
            <a:fld id="{230A1E4B-91B7-45A6-AEF5-19A4DB3E175C}" type="slidenum">
              <a:rPr lang="en-GB" altLang="en-US"/>
              <a:pPr>
                <a:defRPr/>
              </a:pPr>
              <a:t>‹#›</a:t>
            </a:fld>
            <a:endParaRPr lang="en-GB" altLang="en-US"/>
          </a:p>
        </p:txBody>
      </p:sp>
    </p:spTree>
    <p:extLst>
      <p:ext uri="{BB962C8B-B14F-4D97-AF65-F5344CB8AC3E}">
        <p14:creationId xmlns:p14="http://schemas.microsoft.com/office/powerpoint/2010/main" val="27321017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7"/>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3788EB8-AAF6-6E74-4845-14B67850CB1C}"/>
              </a:ext>
            </a:extLst>
          </p:cNvPr>
          <p:cNvSpPr>
            <a:spLocks noGrp="1"/>
          </p:cNvSpPr>
          <p:nvPr>
            <p:ph type="dt" sz="half" idx="10"/>
          </p:nvPr>
        </p:nvSpPr>
        <p:spPr/>
        <p:txBody>
          <a:bodyPr/>
          <a:lstStyle>
            <a:lvl1pPr>
              <a:defRPr>
                <a:solidFill>
                  <a:srgbClr val="DCD4C0"/>
                </a:solidFill>
              </a:defRPr>
            </a:lvl1pPr>
          </a:lstStyle>
          <a:p>
            <a:pPr>
              <a:defRPr/>
            </a:pPr>
            <a:fld id="{F7711C90-D6FE-469A-9051-0EE7BC344A87}" type="datetime1">
              <a:rPr lang="en-GB" altLang="en-US"/>
              <a:pPr>
                <a:defRPr/>
              </a:pPr>
              <a:t>15/06/2023</a:t>
            </a:fld>
            <a:endParaRPr lang="en-GB" altLang="en-US"/>
          </a:p>
        </p:txBody>
      </p:sp>
      <p:sp>
        <p:nvSpPr>
          <p:cNvPr id="5" name="Footer Placeholder 4">
            <a:extLst>
              <a:ext uri="{FF2B5EF4-FFF2-40B4-BE49-F238E27FC236}">
                <a16:creationId xmlns:a16="http://schemas.microsoft.com/office/drawing/2014/main" id="{DDBFF4B7-CC81-6F57-0479-91282C1C0A90}"/>
              </a:ext>
            </a:extLst>
          </p:cNvPr>
          <p:cNvSpPr>
            <a:spLocks noGrp="1"/>
          </p:cNvSpPr>
          <p:nvPr>
            <p:ph type="ftr" sz="quarter" idx="11"/>
          </p:nvPr>
        </p:nvSpPr>
        <p:spPr/>
        <p:txBody>
          <a:bodyPr/>
          <a:lstStyle>
            <a:lvl1pPr>
              <a:defRPr>
                <a:solidFill>
                  <a:srgbClr val="DCD4C0"/>
                </a:solidFill>
              </a:defRPr>
            </a:lvl1pPr>
          </a:lstStyle>
          <a:p>
            <a:pPr>
              <a:defRPr/>
            </a:pPr>
            <a:endParaRPr lang="en-GB" altLang="en-US"/>
          </a:p>
        </p:txBody>
      </p:sp>
      <p:sp>
        <p:nvSpPr>
          <p:cNvPr id="6" name="Slide Number Placeholder 5">
            <a:extLst>
              <a:ext uri="{FF2B5EF4-FFF2-40B4-BE49-F238E27FC236}">
                <a16:creationId xmlns:a16="http://schemas.microsoft.com/office/drawing/2014/main" id="{B4D77B79-7656-14DC-8E92-C0BE563F4A19}"/>
              </a:ext>
            </a:extLst>
          </p:cNvPr>
          <p:cNvSpPr>
            <a:spLocks noGrp="1"/>
          </p:cNvSpPr>
          <p:nvPr>
            <p:ph type="sldNum" sz="quarter" idx="12"/>
          </p:nvPr>
        </p:nvSpPr>
        <p:spPr/>
        <p:txBody>
          <a:bodyPr/>
          <a:lstStyle>
            <a:lvl1pPr>
              <a:defRPr>
                <a:solidFill>
                  <a:srgbClr val="DCD4C0"/>
                </a:solidFill>
              </a:defRPr>
            </a:lvl1pPr>
          </a:lstStyle>
          <a:p>
            <a:pPr>
              <a:defRPr/>
            </a:pPr>
            <a:fld id="{E8D97022-189E-4A77-B0CC-FDA8C9176FF9}" type="slidenum">
              <a:rPr lang="en-GB" altLang="en-US"/>
              <a:pPr>
                <a:defRPr/>
              </a:pPr>
              <a:t>‹#›</a:t>
            </a:fld>
            <a:endParaRPr lang="en-GB" altLang="en-US"/>
          </a:p>
        </p:txBody>
      </p:sp>
    </p:spTree>
    <p:extLst>
      <p:ext uri="{BB962C8B-B14F-4D97-AF65-F5344CB8AC3E}">
        <p14:creationId xmlns:p14="http://schemas.microsoft.com/office/powerpoint/2010/main" val="3276634247"/>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B1555F56-B200-0163-1844-968292D44B57}"/>
              </a:ext>
            </a:extLst>
          </p:cNvPr>
          <p:cNvSpPr>
            <a:spLocks noGrp="1"/>
          </p:cNvSpPr>
          <p:nvPr>
            <p:ph type="dt" sz="half" idx="10"/>
          </p:nvPr>
        </p:nvSpPr>
        <p:spPr/>
        <p:txBody>
          <a:bodyPr/>
          <a:lstStyle>
            <a:lvl1pPr>
              <a:defRPr/>
            </a:lvl1pPr>
          </a:lstStyle>
          <a:p>
            <a:pPr>
              <a:defRPr/>
            </a:pPr>
            <a:fld id="{0A483707-1444-43F2-9154-CF19CD211780}" type="datetime1">
              <a:rPr lang="en-GB" altLang="en-US"/>
              <a:pPr>
                <a:defRPr/>
              </a:pPr>
              <a:t>15/06/2023</a:t>
            </a:fld>
            <a:endParaRPr lang="en-GB" altLang="en-US"/>
          </a:p>
        </p:txBody>
      </p:sp>
      <p:sp>
        <p:nvSpPr>
          <p:cNvPr id="6" name="Footer Placeholder 21">
            <a:extLst>
              <a:ext uri="{FF2B5EF4-FFF2-40B4-BE49-F238E27FC236}">
                <a16:creationId xmlns:a16="http://schemas.microsoft.com/office/drawing/2014/main" id="{330111D4-3389-7915-91E5-4CABCA21125F}"/>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17">
            <a:extLst>
              <a:ext uri="{FF2B5EF4-FFF2-40B4-BE49-F238E27FC236}">
                <a16:creationId xmlns:a16="http://schemas.microsoft.com/office/drawing/2014/main" id="{7E158949-4D7A-91A1-6D99-AC656B848BE1}"/>
              </a:ext>
            </a:extLst>
          </p:cNvPr>
          <p:cNvSpPr>
            <a:spLocks noGrp="1"/>
          </p:cNvSpPr>
          <p:nvPr>
            <p:ph type="sldNum" sz="quarter" idx="12"/>
          </p:nvPr>
        </p:nvSpPr>
        <p:spPr/>
        <p:txBody>
          <a:bodyPr/>
          <a:lstStyle>
            <a:lvl1pPr>
              <a:defRPr/>
            </a:lvl1pPr>
          </a:lstStyle>
          <a:p>
            <a:pPr>
              <a:defRPr/>
            </a:pPr>
            <a:fld id="{3D06A51B-34C7-4BE3-A450-A8693BF1AE49}" type="slidenum">
              <a:rPr lang="en-GB" altLang="en-US"/>
              <a:pPr>
                <a:defRPr/>
              </a:pPr>
              <a:t>‹#›</a:t>
            </a:fld>
            <a:endParaRPr lang="en-GB" altLang="en-US"/>
          </a:p>
        </p:txBody>
      </p:sp>
    </p:spTree>
    <p:extLst>
      <p:ext uri="{BB962C8B-B14F-4D97-AF65-F5344CB8AC3E}">
        <p14:creationId xmlns:p14="http://schemas.microsoft.com/office/powerpoint/2010/main" val="30992614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61"/>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DFAFF6AF-8C13-651D-892A-158BF29B3321}"/>
              </a:ext>
            </a:extLst>
          </p:cNvPr>
          <p:cNvSpPr>
            <a:spLocks noGrp="1"/>
          </p:cNvSpPr>
          <p:nvPr>
            <p:ph type="dt" sz="half" idx="10"/>
          </p:nvPr>
        </p:nvSpPr>
        <p:spPr/>
        <p:txBody>
          <a:bodyPr/>
          <a:lstStyle>
            <a:lvl1pPr>
              <a:defRPr/>
            </a:lvl1pPr>
          </a:lstStyle>
          <a:p>
            <a:pPr>
              <a:defRPr/>
            </a:pPr>
            <a:fld id="{53F48547-EDBD-4103-8933-5EF693D19E5F}" type="datetime1">
              <a:rPr lang="en-GB" altLang="en-US"/>
              <a:pPr>
                <a:defRPr/>
              </a:pPr>
              <a:t>15/06/2023</a:t>
            </a:fld>
            <a:endParaRPr lang="en-GB" altLang="en-US"/>
          </a:p>
        </p:txBody>
      </p:sp>
      <p:sp>
        <p:nvSpPr>
          <p:cNvPr id="8" name="Footer Placeholder 21">
            <a:extLst>
              <a:ext uri="{FF2B5EF4-FFF2-40B4-BE49-F238E27FC236}">
                <a16:creationId xmlns:a16="http://schemas.microsoft.com/office/drawing/2014/main" id="{B7A0F136-50C3-2582-2C20-F071D91EA1BC}"/>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17">
            <a:extLst>
              <a:ext uri="{FF2B5EF4-FFF2-40B4-BE49-F238E27FC236}">
                <a16:creationId xmlns:a16="http://schemas.microsoft.com/office/drawing/2014/main" id="{E528A4D0-4C63-FC3D-C76F-87765228B538}"/>
              </a:ext>
            </a:extLst>
          </p:cNvPr>
          <p:cNvSpPr>
            <a:spLocks noGrp="1"/>
          </p:cNvSpPr>
          <p:nvPr>
            <p:ph type="sldNum" sz="quarter" idx="12"/>
          </p:nvPr>
        </p:nvSpPr>
        <p:spPr/>
        <p:txBody>
          <a:bodyPr/>
          <a:lstStyle>
            <a:lvl1pPr>
              <a:defRPr/>
            </a:lvl1pPr>
          </a:lstStyle>
          <a:p>
            <a:pPr>
              <a:defRPr/>
            </a:pPr>
            <a:fld id="{F1660384-87A4-474A-8AEB-8E31B14B4307}" type="slidenum">
              <a:rPr lang="en-GB" altLang="en-US"/>
              <a:pPr>
                <a:defRPr/>
              </a:pPr>
              <a:t>‹#›</a:t>
            </a:fld>
            <a:endParaRPr lang="en-GB" altLang="en-US"/>
          </a:p>
        </p:txBody>
      </p:sp>
    </p:spTree>
    <p:extLst>
      <p:ext uri="{BB962C8B-B14F-4D97-AF65-F5344CB8AC3E}">
        <p14:creationId xmlns:p14="http://schemas.microsoft.com/office/powerpoint/2010/main" val="33961741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F5BB82C7-FE82-4129-24D6-722F78A38A89}"/>
              </a:ext>
            </a:extLst>
          </p:cNvPr>
          <p:cNvSpPr>
            <a:spLocks noGrp="1"/>
          </p:cNvSpPr>
          <p:nvPr>
            <p:ph type="dt" sz="half" idx="10"/>
          </p:nvPr>
        </p:nvSpPr>
        <p:spPr/>
        <p:txBody>
          <a:bodyPr/>
          <a:lstStyle>
            <a:lvl1pPr>
              <a:defRPr/>
            </a:lvl1pPr>
          </a:lstStyle>
          <a:p>
            <a:pPr>
              <a:defRPr/>
            </a:pPr>
            <a:fld id="{AAA01963-EDC3-4F2E-9F90-9E183A0B5522}" type="datetime1">
              <a:rPr lang="en-GB" altLang="en-US"/>
              <a:pPr>
                <a:defRPr/>
              </a:pPr>
              <a:t>15/06/2023</a:t>
            </a:fld>
            <a:endParaRPr lang="en-GB" altLang="en-US"/>
          </a:p>
        </p:txBody>
      </p:sp>
      <p:sp>
        <p:nvSpPr>
          <p:cNvPr id="4" name="Footer Placeholder 21">
            <a:extLst>
              <a:ext uri="{FF2B5EF4-FFF2-40B4-BE49-F238E27FC236}">
                <a16:creationId xmlns:a16="http://schemas.microsoft.com/office/drawing/2014/main" id="{BF76AABB-D4F2-A085-14B2-31B05A400592}"/>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17">
            <a:extLst>
              <a:ext uri="{FF2B5EF4-FFF2-40B4-BE49-F238E27FC236}">
                <a16:creationId xmlns:a16="http://schemas.microsoft.com/office/drawing/2014/main" id="{0598C620-8D42-406D-2925-9D3554022728}"/>
              </a:ext>
            </a:extLst>
          </p:cNvPr>
          <p:cNvSpPr>
            <a:spLocks noGrp="1"/>
          </p:cNvSpPr>
          <p:nvPr>
            <p:ph type="sldNum" sz="quarter" idx="12"/>
          </p:nvPr>
        </p:nvSpPr>
        <p:spPr/>
        <p:txBody>
          <a:bodyPr/>
          <a:lstStyle>
            <a:lvl1pPr>
              <a:defRPr/>
            </a:lvl1pPr>
          </a:lstStyle>
          <a:p>
            <a:pPr>
              <a:defRPr/>
            </a:pPr>
            <a:fld id="{78AD8082-ACEA-4042-BEA3-6151F2781838}" type="slidenum">
              <a:rPr lang="en-GB" altLang="en-US"/>
              <a:pPr>
                <a:defRPr/>
              </a:pPr>
              <a:t>‹#›</a:t>
            </a:fld>
            <a:endParaRPr lang="en-GB" altLang="en-US"/>
          </a:p>
        </p:txBody>
      </p:sp>
    </p:spTree>
    <p:extLst>
      <p:ext uri="{BB962C8B-B14F-4D97-AF65-F5344CB8AC3E}">
        <p14:creationId xmlns:p14="http://schemas.microsoft.com/office/powerpoint/2010/main" val="11209993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0806737B-F2A2-7153-4DCE-7ED181DB7086}"/>
              </a:ext>
            </a:extLst>
          </p:cNvPr>
          <p:cNvSpPr>
            <a:spLocks noGrp="1"/>
          </p:cNvSpPr>
          <p:nvPr>
            <p:ph type="dt" sz="half" idx="10"/>
          </p:nvPr>
        </p:nvSpPr>
        <p:spPr/>
        <p:txBody>
          <a:bodyPr/>
          <a:lstStyle>
            <a:lvl1pPr>
              <a:defRPr/>
            </a:lvl1pPr>
          </a:lstStyle>
          <a:p>
            <a:pPr>
              <a:defRPr/>
            </a:pPr>
            <a:fld id="{DBF054A0-F4EC-4677-8B02-2687916FBFF7}" type="datetime1">
              <a:rPr lang="en-GB" altLang="en-US"/>
              <a:pPr>
                <a:defRPr/>
              </a:pPr>
              <a:t>15/06/2023</a:t>
            </a:fld>
            <a:endParaRPr lang="en-GB" altLang="en-US"/>
          </a:p>
        </p:txBody>
      </p:sp>
      <p:sp>
        <p:nvSpPr>
          <p:cNvPr id="3" name="Footer Placeholder 21">
            <a:extLst>
              <a:ext uri="{FF2B5EF4-FFF2-40B4-BE49-F238E27FC236}">
                <a16:creationId xmlns:a16="http://schemas.microsoft.com/office/drawing/2014/main" id="{F5ED7053-9777-0996-88AA-0E1D97C01A58}"/>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17">
            <a:extLst>
              <a:ext uri="{FF2B5EF4-FFF2-40B4-BE49-F238E27FC236}">
                <a16:creationId xmlns:a16="http://schemas.microsoft.com/office/drawing/2014/main" id="{C3320901-671B-C22B-60A7-38FF9C4418F9}"/>
              </a:ext>
            </a:extLst>
          </p:cNvPr>
          <p:cNvSpPr>
            <a:spLocks noGrp="1"/>
          </p:cNvSpPr>
          <p:nvPr>
            <p:ph type="sldNum" sz="quarter" idx="12"/>
          </p:nvPr>
        </p:nvSpPr>
        <p:spPr/>
        <p:txBody>
          <a:bodyPr/>
          <a:lstStyle>
            <a:lvl1pPr>
              <a:defRPr/>
            </a:lvl1pPr>
          </a:lstStyle>
          <a:p>
            <a:pPr>
              <a:defRPr/>
            </a:pPr>
            <a:fld id="{40BFF268-1E0E-48AA-96C0-2566C460B23B}" type="slidenum">
              <a:rPr lang="en-GB" altLang="en-US"/>
              <a:pPr>
                <a:defRPr/>
              </a:pPr>
              <a:t>‹#›</a:t>
            </a:fld>
            <a:endParaRPr lang="en-GB" altLang="en-US"/>
          </a:p>
        </p:txBody>
      </p:sp>
    </p:spTree>
    <p:extLst>
      <p:ext uri="{BB962C8B-B14F-4D97-AF65-F5344CB8AC3E}">
        <p14:creationId xmlns:p14="http://schemas.microsoft.com/office/powerpoint/2010/main" val="5090007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6D7A42D-7C5B-CA60-6823-26BF40CA4241}"/>
              </a:ext>
            </a:extLst>
          </p:cNvPr>
          <p:cNvSpPr>
            <a:spLocks noGrp="1"/>
          </p:cNvSpPr>
          <p:nvPr>
            <p:ph type="dt" sz="half" idx="10"/>
          </p:nvPr>
        </p:nvSpPr>
        <p:spPr/>
        <p:txBody>
          <a:bodyPr/>
          <a:lstStyle>
            <a:lvl1pPr>
              <a:defRPr/>
            </a:lvl1pPr>
          </a:lstStyle>
          <a:p>
            <a:pPr>
              <a:defRPr/>
            </a:pPr>
            <a:fld id="{7E94617A-30A8-48F3-AFAB-72496097EEBA}" type="datetime1">
              <a:rPr lang="en-GB" altLang="en-US"/>
              <a:pPr>
                <a:defRPr/>
              </a:pPr>
              <a:t>15/06/2023</a:t>
            </a:fld>
            <a:endParaRPr lang="en-GB" altLang="en-US"/>
          </a:p>
        </p:txBody>
      </p:sp>
      <p:sp>
        <p:nvSpPr>
          <p:cNvPr id="6" name="Footer Placeholder 21">
            <a:extLst>
              <a:ext uri="{FF2B5EF4-FFF2-40B4-BE49-F238E27FC236}">
                <a16:creationId xmlns:a16="http://schemas.microsoft.com/office/drawing/2014/main" id="{CA9D9DCE-341D-EF59-4E59-D39B558823F9}"/>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17">
            <a:extLst>
              <a:ext uri="{FF2B5EF4-FFF2-40B4-BE49-F238E27FC236}">
                <a16:creationId xmlns:a16="http://schemas.microsoft.com/office/drawing/2014/main" id="{7D2229B2-085E-C98F-8487-20F11DDD2AC6}"/>
              </a:ext>
            </a:extLst>
          </p:cNvPr>
          <p:cNvSpPr>
            <a:spLocks noGrp="1"/>
          </p:cNvSpPr>
          <p:nvPr>
            <p:ph type="sldNum" sz="quarter" idx="12"/>
          </p:nvPr>
        </p:nvSpPr>
        <p:spPr/>
        <p:txBody>
          <a:bodyPr/>
          <a:lstStyle>
            <a:lvl1pPr>
              <a:defRPr/>
            </a:lvl1pPr>
          </a:lstStyle>
          <a:p>
            <a:pPr>
              <a:defRPr/>
            </a:pPr>
            <a:fld id="{6452C944-2AE5-413F-A439-6B2FBC224328}" type="slidenum">
              <a:rPr lang="en-GB" altLang="en-US"/>
              <a:pPr>
                <a:defRPr/>
              </a:pPr>
              <a:t>‹#›</a:t>
            </a:fld>
            <a:endParaRPr lang="en-GB" altLang="en-US"/>
          </a:p>
        </p:txBody>
      </p:sp>
    </p:spTree>
    <p:extLst>
      <p:ext uri="{BB962C8B-B14F-4D97-AF65-F5344CB8AC3E}">
        <p14:creationId xmlns:p14="http://schemas.microsoft.com/office/powerpoint/2010/main" val="38018772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245179F4-D45E-ECFD-F22A-2DA9B7694734}"/>
              </a:ext>
            </a:extLst>
          </p:cNvPr>
          <p:cNvSpPr>
            <a:spLocks noChangeArrowheads="1"/>
          </p:cNvSpPr>
          <p:nvPr/>
        </p:nvSpPr>
        <p:spPr bwMode="auto">
          <a:xfrm rot="420000" flipV="1">
            <a:off x="4220633" y="1108075"/>
            <a:ext cx="70104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a:solidFill>
              <a:srgbClr val="C0C0C0"/>
            </a:solidFill>
            <a:miter lim="800000"/>
            <a:headEnd/>
            <a:tailEnd/>
          </a:ln>
          <a:effectLst>
            <a:outerShdw blurRad="63500" dist="38500" dir="7500041" sx="98500" sy="100079" kx="99984" algn="tl" rotWithShape="0">
              <a:srgbClr val="000000">
                <a:alpha val="25000"/>
              </a:srgbClr>
            </a:outerShdw>
          </a:effectLst>
        </p:spPr>
        <p:txBody>
          <a:bodyPr anchor="ctr"/>
          <a:lstStyle/>
          <a:p>
            <a:pPr>
              <a:defRPr/>
            </a:pPr>
            <a:endParaRPr lang="en-TZ" sz="1800"/>
          </a:p>
        </p:txBody>
      </p:sp>
      <p:sp>
        <p:nvSpPr>
          <p:cNvPr id="6" name="Right Triangle 5">
            <a:extLst>
              <a:ext uri="{FF2B5EF4-FFF2-40B4-BE49-F238E27FC236}">
                <a16:creationId xmlns:a16="http://schemas.microsoft.com/office/drawing/2014/main" id="{813E57E1-9F1F-3F4F-86D6-EECF4C81070E}"/>
              </a:ext>
            </a:extLst>
          </p:cNvPr>
          <p:cNvSpPr>
            <a:spLocks noChangeArrowheads="1"/>
          </p:cNvSpPr>
          <p:nvPr/>
        </p:nvSpPr>
        <p:spPr bwMode="auto">
          <a:xfrm rot="420000" flipV="1">
            <a:off x="10672234" y="5359401"/>
            <a:ext cx="207433"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1800">
              <a:solidFill>
                <a:srgbClr val="FFFFFF"/>
              </a:solidFill>
              <a:latin typeface="Constantia" panose="02030602050306030303" pitchFamily="18" charset="0"/>
            </a:endParaRPr>
          </a:p>
        </p:txBody>
      </p:sp>
      <p:sp>
        <p:nvSpPr>
          <p:cNvPr id="7" name="Freeform 3">
            <a:extLst>
              <a:ext uri="{FF2B5EF4-FFF2-40B4-BE49-F238E27FC236}">
                <a16:creationId xmlns:a16="http://schemas.microsoft.com/office/drawing/2014/main" id="{B39382BE-34BF-D7AC-304C-7494CD1A7307}"/>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155" eaLnBrk="1" fontAlgn="auto" hangingPunct="1">
              <a:spcBef>
                <a:spcPts val="0"/>
              </a:spcBef>
              <a:spcAft>
                <a:spcPts val="0"/>
              </a:spcAft>
              <a:defRPr/>
            </a:pPr>
            <a:endParaRPr lang="en-US" sz="1831">
              <a:latin typeface="+mn-lt"/>
              <a:cs typeface="+mn-cs"/>
            </a:endParaRPr>
          </a:p>
        </p:txBody>
      </p:sp>
      <p:sp>
        <p:nvSpPr>
          <p:cNvPr id="8" name="Freeform 4">
            <a:extLst>
              <a:ext uri="{FF2B5EF4-FFF2-40B4-BE49-F238E27FC236}">
                <a16:creationId xmlns:a16="http://schemas.microsoft.com/office/drawing/2014/main" id="{8B088F0F-0F4E-247C-7CA8-DB97A8822688}"/>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155" eaLnBrk="1" fontAlgn="auto" hangingPunct="1">
              <a:spcBef>
                <a:spcPts val="0"/>
              </a:spcBef>
              <a:spcAft>
                <a:spcPts val="0"/>
              </a:spcAft>
              <a:defRPr/>
            </a:pPr>
            <a:endParaRPr lang="en-US" sz="1831">
              <a:latin typeface="+mn-lt"/>
              <a:cs typeface="+mn-cs"/>
            </a:endParaRPr>
          </a:p>
        </p:txBody>
      </p:sp>
      <p:sp>
        <p:nvSpPr>
          <p:cNvPr id="2" name="Title 1"/>
          <p:cNvSpPr>
            <a:spLocks noGrp="1"/>
          </p:cNvSpPr>
          <p:nvPr>
            <p:ph type="title"/>
          </p:nvPr>
        </p:nvSpPr>
        <p:spPr>
          <a:xfrm>
            <a:off x="812800" y="1176999"/>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7A8844FA-82B7-3FEE-65C8-719F0D2AFBE1}"/>
              </a:ext>
            </a:extLst>
          </p:cNvPr>
          <p:cNvSpPr>
            <a:spLocks noGrp="1"/>
          </p:cNvSpPr>
          <p:nvPr>
            <p:ph type="dt" sz="half" idx="10"/>
          </p:nvPr>
        </p:nvSpPr>
        <p:spPr/>
        <p:txBody>
          <a:bodyPr/>
          <a:lstStyle>
            <a:lvl1pPr>
              <a:defRPr/>
            </a:lvl1pPr>
          </a:lstStyle>
          <a:p>
            <a:pPr>
              <a:defRPr/>
            </a:pPr>
            <a:fld id="{47BEC710-2724-4EA7-A473-3C7B5488E091}" type="datetime1">
              <a:rPr lang="en-GB" altLang="en-US"/>
              <a:pPr>
                <a:defRPr/>
              </a:pPr>
              <a:t>15/06/2023</a:t>
            </a:fld>
            <a:endParaRPr lang="en-GB" altLang="en-US"/>
          </a:p>
        </p:txBody>
      </p:sp>
      <p:sp>
        <p:nvSpPr>
          <p:cNvPr id="10" name="Footer Placeholder 5">
            <a:extLst>
              <a:ext uri="{FF2B5EF4-FFF2-40B4-BE49-F238E27FC236}">
                <a16:creationId xmlns:a16="http://schemas.microsoft.com/office/drawing/2014/main" id="{2622133F-9501-DD61-770D-0B8BF7D8A96E}"/>
              </a:ext>
            </a:extLst>
          </p:cNvPr>
          <p:cNvSpPr>
            <a:spLocks noGrp="1"/>
          </p:cNvSpPr>
          <p:nvPr>
            <p:ph type="ftr" sz="quarter" idx="11"/>
          </p:nvPr>
        </p:nvSpPr>
        <p:spPr/>
        <p:txBody>
          <a:bodyPr/>
          <a:lstStyle>
            <a:lvl1pPr>
              <a:defRPr/>
            </a:lvl1pPr>
          </a:lstStyle>
          <a:p>
            <a:pPr>
              <a:defRPr/>
            </a:pPr>
            <a:endParaRPr lang="en-GB" altLang="en-US"/>
          </a:p>
        </p:txBody>
      </p:sp>
      <p:sp>
        <p:nvSpPr>
          <p:cNvPr id="11" name="Slide Number Placeholder 6">
            <a:extLst>
              <a:ext uri="{FF2B5EF4-FFF2-40B4-BE49-F238E27FC236}">
                <a16:creationId xmlns:a16="http://schemas.microsoft.com/office/drawing/2014/main" id="{1D3814CC-7ED2-D82C-4E16-73AC9B026B10}"/>
              </a:ext>
            </a:extLst>
          </p:cNvPr>
          <p:cNvSpPr>
            <a:spLocks noGrp="1"/>
          </p:cNvSpPr>
          <p:nvPr>
            <p:ph type="sldNum" sz="quarter" idx="12"/>
          </p:nvPr>
        </p:nvSpPr>
        <p:spPr>
          <a:xfrm>
            <a:off x="10769600" y="6356351"/>
            <a:ext cx="812800" cy="365125"/>
          </a:xfrm>
        </p:spPr>
        <p:txBody>
          <a:bodyPr/>
          <a:lstStyle>
            <a:lvl1pPr>
              <a:defRPr/>
            </a:lvl1pPr>
          </a:lstStyle>
          <a:p>
            <a:pPr>
              <a:defRPr/>
            </a:pPr>
            <a:fld id="{3F122227-E155-49D2-BD6E-3F2736D00EFF}" type="slidenum">
              <a:rPr lang="en-GB" altLang="en-US"/>
              <a:pPr>
                <a:defRPr/>
              </a:pPr>
              <a:t>‹#›</a:t>
            </a:fld>
            <a:endParaRPr lang="en-GB" altLang="en-US"/>
          </a:p>
        </p:txBody>
      </p:sp>
    </p:spTree>
    <p:extLst>
      <p:ext uri="{BB962C8B-B14F-4D97-AF65-F5344CB8AC3E}">
        <p14:creationId xmlns:p14="http://schemas.microsoft.com/office/powerpoint/2010/main" val="7947582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6CE11557-5F3C-D8BC-6E52-6CA3B154B2CB}"/>
              </a:ext>
            </a:extLst>
          </p:cNvPr>
          <p:cNvSpPr>
            <a:spLocks noGrp="1"/>
          </p:cNvSpPr>
          <p:nvPr>
            <p:ph type="dt" sz="half" idx="10"/>
          </p:nvPr>
        </p:nvSpPr>
        <p:spPr/>
        <p:txBody>
          <a:bodyPr/>
          <a:lstStyle>
            <a:lvl1pPr>
              <a:defRPr/>
            </a:lvl1pPr>
          </a:lstStyle>
          <a:p>
            <a:pPr>
              <a:defRPr/>
            </a:pPr>
            <a:fld id="{4F777CAE-6160-4C2B-B1C7-467BC4659569}" type="datetime1">
              <a:rPr lang="en-GB" altLang="en-US"/>
              <a:pPr>
                <a:defRPr/>
              </a:pPr>
              <a:t>15/06/2023</a:t>
            </a:fld>
            <a:endParaRPr lang="en-GB" altLang="en-US"/>
          </a:p>
        </p:txBody>
      </p:sp>
      <p:sp>
        <p:nvSpPr>
          <p:cNvPr id="5" name="Footer Placeholder 21">
            <a:extLst>
              <a:ext uri="{FF2B5EF4-FFF2-40B4-BE49-F238E27FC236}">
                <a16:creationId xmlns:a16="http://schemas.microsoft.com/office/drawing/2014/main" id="{F7FF8843-B6C8-D51A-D661-5A54938CDF92}"/>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17">
            <a:extLst>
              <a:ext uri="{FF2B5EF4-FFF2-40B4-BE49-F238E27FC236}">
                <a16:creationId xmlns:a16="http://schemas.microsoft.com/office/drawing/2014/main" id="{C40D40A9-1C3C-41ED-4CB8-45583CF91569}"/>
              </a:ext>
            </a:extLst>
          </p:cNvPr>
          <p:cNvSpPr>
            <a:spLocks noGrp="1"/>
          </p:cNvSpPr>
          <p:nvPr>
            <p:ph type="sldNum" sz="quarter" idx="12"/>
          </p:nvPr>
        </p:nvSpPr>
        <p:spPr/>
        <p:txBody>
          <a:bodyPr/>
          <a:lstStyle>
            <a:lvl1pPr>
              <a:defRPr/>
            </a:lvl1pPr>
          </a:lstStyle>
          <a:p>
            <a:pPr>
              <a:defRPr/>
            </a:pPr>
            <a:fld id="{20637CC1-D64E-4B32-BF2C-3AFA8E5EE4E5}" type="slidenum">
              <a:rPr lang="en-GB" altLang="en-US"/>
              <a:pPr>
                <a:defRPr/>
              </a:pPr>
              <a:t>‹#›</a:t>
            </a:fld>
            <a:endParaRPr lang="en-GB" altLang="en-US"/>
          </a:p>
        </p:txBody>
      </p:sp>
    </p:spTree>
    <p:extLst>
      <p:ext uri="{BB962C8B-B14F-4D97-AF65-F5344CB8AC3E}">
        <p14:creationId xmlns:p14="http://schemas.microsoft.com/office/powerpoint/2010/main" val="2558294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D0759-D859-514B-8679-3E75F77DBFC8}"/>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18BC36-E8F2-C040-B815-31E2EDD270A9}"/>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40989453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8BA0BB28-F388-B5B8-96C4-09EAB27269AB}"/>
              </a:ext>
            </a:extLst>
          </p:cNvPr>
          <p:cNvSpPr>
            <a:spLocks noGrp="1"/>
          </p:cNvSpPr>
          <p:nvPr>
            <p:ph type="dt" sz="half" idx="10"/>
          </p:nvPr>
        </p:nvSpPr>
        <p:spPr/>
        <p:txBody>
          <a:bodyPr/>
          <a:lstStyle>
            <a:lvl1pPr>
              <a:defRPr/>
            </a:lvl1pPr>
          </a:lstStyle>
          <a:p>
            <a:pPr>
              <a:defRPr/>
            </a:pPr>
            <a:fld id="{AE960205-8B6F-4723-A47C-9D4D6F64146C}" type="datetime1">
              <a:rPr lang="en-GB" altLang="en-US"/>
              <a:pPr>
                <a:defRPr/>
              </a:pPr>
              <a:t>15/06/2023</a:t>
            </a:fld>
            <a:endParaRPr lang="en-GB" altLang="en-US"/>
          </a:p>
        </p:txBody>
      </p:sp>
      <p:sp>
        <p:nvSpPr>
          <p:cNvPr id="5" name="Footer Placeholder 21">
            <a:extLst>
              <a:ext uri="{FF2B5EF4-FFF2-40B4-BE49-F238E27FC236}">
                <a16:creationId xmlns:a16="http://schemas.microsoft.com/office/drawing/2014/main" id="{13854105-9872-AA81-7EED-C559E7632343}"/>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17">
            <a:extLst>
              <a:ext uri="{FF2B5EF4-FFF2-40B4-BE49-F238E27FC236}">
                <a16:creationId xmlns:a16="http://schemas.microsoft.com/office/drawing/2014/main" id="{D2071A64-3D9D-7823-293B-D2A626A65F17}"/>
              </a:ext>
            </a:extLst>
          </p:cNvPr>
          <p:cNvSpPr>
            <a:spLocks noGrp="1"/>
          </p:cNvSpPr>
          <p:nvPr>
            <p:ph type="sldNum" sz="quarter" idx="12"/>
          </p:nvPr>
        </p:nvSpPr>
        <p:spPr/>
        <p:txBody>
          <a:bodyPr/>
          <a:lstStyle>
            <a:lvl1pPr>
              <a:defRPr/>
            </a:lvl1pPr>
          </a:lstStyle>
          <a:p>
            <a:pPr>
              <a:defRPr/>
            </a:pPr>
            <a:fld id="{E1674AF7-641B-4811-B773-AEC62D321F4F}" type="slidenum">
              <a:rPr lang="en-GB" altLang="en-US"/>
              <a:pPr>
                <a:defRPr/>
              </a:pPr>
              <a:t>‹#›</a:t>
            </a:fld>
            <a:endParaRPr lang="en-GB" altLang="en-US"/>
          </a:p>
        </p:txBody>
      </p:sp>
    </p:spTree>
    <p:extLst>
      <p:ext uri="{BB962C8B-B14F-4D97-AF65-F5344CB8AC3E}">
        <p14:creationId xmlns:p14="http://schemas.microsoft.com/office/powerpoint/2010/main" val="29269870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155492-04E4-46A5-BEAA-8C7AA0E41896}"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28684127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F8A27-5763-450C-8BA8-46E2AC2909D4}"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28512398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958CE-3D2D-475B-A7D2-1C2FB64225F8}"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14078850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AA40DA-F643-48CE-B99E-BA59376E9328}" type="datetime1">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1208383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F9E691-BD3A-47A5-9186-7644CEDC1B74}" type="datetime1">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23404402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E54AFD-F19C-4AD6-A420-89C528DF2907}" type="datetime1">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17368050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67E77-40EF-4257-845D-7FF6D031EE5A}" type="datetime1">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8666783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38F887-0FB8-4668-9D0F-148EBAD1E87F}" type="datetime1">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29385973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50344-16A0-4589-98FC-6980133F49D2}" type="datetime1">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3409866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E8EFB0-00AA-BC4B-86C6-5142824041DF}"/>
              </a:ext>
            </a:extLst>
          </p:cNvPr>
          <p:cNvPicPr/>
          <p:nvPr userDrawn="1"/>
        </p:nvPicPr>
        <p:blipFill rotWithShape="1">
          <a:blip r:embed="rId2">
            <a:alphaModFix amt="7000"/>
            <a:extLst>
              <a:ext uri="{28A0092B-C50C-407E-A947-70E740481C1C}">
                <a14:useLocalDpi xmlns:a14="http://schemas.microsoft.com/office/drawing/2010/main" val="0"/>
              </a:ext>
            </a:extLst>
          </a:blip>
          <a:srcRect t="15703"/>
          <a:stretch/>
        </p:blipFill>
        <p:spPr>
          <a:xfrm>
            <a:off x="0" y="0"/>
            <a:ext cx="12192000" cy="6858000"/>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2" name="Picture 11">
            <a:extLst>
              <a:ext uri="{FF2B5EF4-FFF2-40B4-BE49-F238E27FC236}">
                <a16:creationId xmlns:a16="http://schemas.microsoft.com/office/drawing/2014/main" id="{2A66D0A1-38B4-6347-ABBE-C014A2CDE275}"/>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2689608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B8D48B-21E2-4470-9B10-EDB7681D354B}"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9269572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76A617-9B7A-4305-A9F7-3E4A8F22240B}"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E45F6-A298-4155-9B3B-236DFA839AAE}" type="slidenum">
              <a:rPr lang="en-US" smtClean="0"/>
              <a:t>‹#›</a:t>
            </a:fld>
            <a:endParaRPr lang="en-US"/>
          </a:p>
        </p:txBody>
      </p:sp>
    </p:spTree>
    <p:extLst>
      <p:ext uri="{BB962C8B-B14F-4D97-AF65-F5344CB8AC3E}">
        <p14:creationId xmlns:p14="http://schemas.microsoft.com/office/powerpoint/2010/main" val="42815417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D813B11-7E5F-45AE-9201-F3D213B1317C}"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CD7FE-B727-4341-9B7C-8F0633B632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3237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86CC68B-0D38-4102-ADE3-14986CB4D58F}"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37D73F-E0B7-4E5A-8321-500F4CF28D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07369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E1AB4F3-D483-4F9D-BC1B-0C267CEB7556}"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510EC6-0598-4371-B1D9-8C2AEE3E80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49304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6B4D2FAC-FF88-439E-9FBD-67E3C7EE9B8C}" type="datetime1">
              <a:rPr lang="en-US" smtClean="0">
                <a:solidFill>
                  <a:prstClr val="black">
                    <a:tint val="75000"/>
                  </a:prstClr>
                </a:solidFill>
              </a:rPr>
              <a:t>6/15/2023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1D2622-00F9-4AE1-91ED-5FCB75B429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4968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92F71F9-3FA2-4C7A-98E3-F1720408F791}" type="datetime1">
              <a:rPr lang="en-US" smtClean="0">
                <a:solidFill>
                  <a:prstClr val="black">
                    <a:tint val="75000"/>
                  </a:prstClr>
                </a:solidFill>
              </a:rPr>
              <a:t>6/15/2023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95506A3-3EAD-4F52-AFA9-5C81720A92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30927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B04A184-E84C-4929-8A90-5356211B8E99}" type="datetime1">
              <a:rPr lang="en-US" smtClean="0">
                <a:solidFill>
                  <a:prstClr val="black">
                    <a:tint val="75000"/>
                  </a:prstClr>
                </a:solidFill>
              </a:rPr>
              <a:t>6/15/2023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00C8061-E284-40B6-AD66-3C5AF30441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37189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BF582D-0155-4876-A71E-93155E5675CF}" type="datetime1">
              <a:rPr lang="en-US" smtClean="0">
                <a:solidFill>
                  <a:prstClr val="black">
                    <a:tint val="75000"/>
                  </a:prstClr>
                </a:solidFill>
              </a:rPr>
              <a:t>6/15/2023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6327BE-E364-4DF5-BF12-1B32D4B0B0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79614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D0609-CB55-4A1C-A154-B333E5DCFD9D}" type="datetime1">
              <a:rPr lang="en-US" smtClean="0">
                <a:solidFill>
                  <a:prstClr val="black">
                    <a:tint val="75000"/>
                  </a:prstClr>
                </a:solidFill>
              </a:rPr>
              <a:t>6/15/2023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D354B07-F25C-4F03-9F90-98A26C92CF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3873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E9BA68-41F4-9D4F-892A-F22AC33BB264}"/>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04A763E-5A0B-3245-A61C-1CC704CF8700}"/>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6471277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85A392-1845-4617-8B7C-27A538DD52E5}" type="datetime1">
              <a:rPr lang="en-US" smtClean="0">
                <a:solidFill>
                  <a:prstClr val="black">
                    <a:tint val="75000"/>
                  </a:prstClr>
                </a:solidFill>
              </a:rPr>
              <a:t>6/15/2023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0D7E38-8974-4C23-B9F2-9029D340AA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91190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1EA999E-811D-4BC9-8E7A-05A20EACD42A}"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34E949-E776-43BB-BEBF-5C45EC8E88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2159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7A27583-1BBC-4E59-B719-E96F1EC362A9}"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B5A25D-A173-4E9E-B70E-00D80EC72D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97857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985353-1F8E-495D-A6B6-BF911AEFA9EE}"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2666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391922-7ED8-469F-88A4-F623178990D3}"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3993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9AFC79-F877-45E3-BFDD-F8868FBF17A3}"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2839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8A24DF-E707-49AF-A2BD-5F31B04E5661}" type="datetime1">
              <a:rPr lang="en-US" smtClean="0">
                <a:solidFill>
                  <a:prstClr val="black">
                    <a:tint val="75000"/>
                  </a:prstClr>
                </a:solidFill>
              </a:r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185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859FCF-6380-419D-A4B2-16E530374F0C}" type="datetime1">
              <a:rPr lang="en-US" smtClean="0">
                <a:solidFill>
                  <a:prstClr val="black">
                    <a:tint val="75000"/>
                  </a:prstClr>
                </a:solidFill>
              </a:r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5155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DA031-8CCD-4362-9CE3-485E0A59B95C}" type="datetime1">
              <a:rPr lang="en-US" smtClean="0">
                <a:solidFill>
                  <a:prstClr val="black">
                    <a:tint val="75000"/>
                  </a:prstClr>
                </a:solidFill>
              </a:r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0814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B51F0-46A0-4622-A666-D2BF7181E66C}" type="datetime1">
              <a:rPr lang="en-US" smtClean="0">
                <a:solidFill>
                  <a:prstClr val="black">
                    <a:tint val="75000"/>
                  </a:prstClr>
                </a:solidFill>
              </a:r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1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DD1FB-3AF3-F94F-BFA5-702862E8FA2E}"/>
              </a:ext>
            </a:extLst>
          </p:cNvPr>
          <p:cNvPicPr>
            <a:picLocks noChangeAspect="1"/>
          </p:cNvPicPr>
          <p:nvPr userDrawn="1"/>
        </p:nvPicPr>
        <p:blipFill rotWithShape="1">
          <a:blip r:embed="rId2">
            <a:alphaModFix amt="7000"/>
          </a:blip>
          <a:srcRect t="15441"/>
          <a:stretch/>
        </p:blipFill>
        <p:spPr>
          <a:xfrm>
            <a:off x="0" y="-2"/>
            <a:ext cx="12192000"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1" name="Picture 10">
            <a:extLst>
              <a:ext uri="{FF2B5EF4-FFF2-40B4-BE49-F238E27FC236}">
                <a16:creationId xmlns:a16="http://schemas.microsoft.com/office/drawing/2014/main" id="{5A4B6D49-E44B-7B46-8CB8-6C7BF70AA345}"/>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392556740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819C60-41D0-42C3-A1C8-3D4971E0207B}" type="datetime1">
              <a:rPr lang="en-US" smtClean="0">
                <a:solidFill>
                  <a:prstClr val="black">
                    <a:tint val="75000"/>
                  </a:prstClr>
                </a:solidFill>
              </a:r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7529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3884AC-1554-40E4-92CE-F7AE5B1D60B1}" type="datetime1">
              <a:rPr lang="en-US" smtClean="0">
                <a:solidFill>
                  <a:prstClr val="black">
                    <a:tint val="75000"/>
                  </a:prstClr>
                </a:solidFill>
              </a:r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9167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92E3C0-69C3-4DD9-BF2F-6E697112BDAD}"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3763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6171F-CAB6-42F8-BBAA-DE6A9209FD5F}"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5302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11B2A84-38EB-4627-9AD3-ED11DEE16971}" type="datetime1">
              <a:rPr lang="en-US">
                <a:solidFill>
                  <a:prstClr val="black">
                    <a:tint val="75000"/>
                  </a:prstClr>
                </a:solidFill>
              </a:rPr>
              <a:pPr>
                <a:def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42FE16-2A49-4C24-A2FB-96A2593771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00671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05D6111-61AD-4BB0-A3E1-67954F83AFF1}" type="datetime1">
              <a:rPr lang="en-US">
                <a:solidFill>
                  <a:prstClr val="black">
                    <a:tint val="75000"/>
                  </a:prstClr>
                </a:solidFill>
              </a:rPr>
              <a:pPr>
                <a:def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7885D5-C73D-432D-A1CB-B0AFBECBD4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14417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DACAE71-5197-4969-ACD1-EE8E23B3D7FE}" type="datetime1">
              <a:rPr lang="en-US">
                <a:solidFill>
                  <a:prstClr val="black">
                    <a:tint val="75000"/>
                  </a:prstClr>
                </a:solidFill>
              </a:rPr>
              <a:pPr>
                <a:def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D76447-13DB-4913-843C-E0555118AB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93177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C489483C-E374-422D-9469-26C4598FFA9B}" type="datetime1">
              <a:rPr lang="en-US">
                <a:solidFill>
                  <a:prstClr val="black">
                    <a:tint val="75000"/>
                  </a:prstClr>
                </a:solidFill>
              </a:rPr>
              <a:pPr>
                <a:defRPr/>
              </a:pPr>
              <a:t>6/15/2023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02C387-8E8F-418F-9DC6-288ADE515F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84884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83E8A32-82F1-4FC3-B755-32A403B7C607}" type="datetime1">
              <a:rPr lang="en-US">
                <a:solidFill>
                  <a:prstClr val="black">
                    <a:tint val="75000"/>
                  </a:prstClr>
                </a:solidFill>
              </a:rPr>
              <a:pPr>
                <a:defRPr/>
              </a:pPr>
              <a:t>6/15/2023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78D706-D630-4B21-88A1-FD4215B43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0306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DDB1C52-0D47-4B58-976E-507893417E81}" type="datetime1">
              <a:rPr lang="en-US">
                <a:solidFill>
                  <a:prstClr val="black">
                    <a:tint val="75000"/>
                  </a:prstClr>
                </a:solidFill>
              </a:rPr>
              <a:pPr>
                <a:defRPr/>
              </a:pPr>
              <a:t>6/15/2023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BF6A901-C21B-4877-9CF4-DD03BB3C62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1654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5057B0-4270-E144-806C-49FE6D679725}"/>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D02645-5C7E-0E4D-93B7-D7AD414A6347}"/>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18179594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24947F-54D4-4D01-AC0E-BCA96CC92EEF}" type="datetime1">
              <a:rPr lang="en-US">
                <a:solidFill>
                  <a:prstClr val="black">
                    <a:tint val="75000"/>
                  </a:prstClr>
                </a:solidFill>
              </a:rPr>
              <a:pPr>
                <a:defRPr/>
              </a:pPr>
              <a:t>6/15/2023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05FB07F-05D5-402B-994A-4758D7CCEF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51946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4938252-3B01-4D20-AAEA-40602DB64056}" type="datetime1">
              <a:rPr lang="en-US">
                <a:solidFill>
                  <a:prstClr val="black">
                    <a:tint val="75000"/>
                  </a:prstClr>
                </a:solidFill>
              </a:rPr>
              <a:pPr>
                <a:defRPr/>
              </a:pPr>
              <a:t>6/15/2023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2C325E-4640-462F-9C5D-AC68297418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57434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DC98ED-3A48-43C3-B9B6-01F52861D9E2}" type="datetime1">
              <a:rPr lang="en-US">
                <a:solidFill>
                  <a:prstClr val="black">
                    <a:tint val="75000"/>
                  </a:prstClr>
                </a:solidFill>
              </a:rPr>
              <a:pPr>
                <a:defRPr/>
              </a:pPr>
              <a:t>6/15/2023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32CD18-955B-4EA5-89E8-E6789AD723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93310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653DAC1-EF0A-4658-8BA0-8FD303AF8EB7}" type="datetime1">
              <a:rPr lang="en-US">
                <a:solidFill>
                  <a:prstClr val="black">
                    <a:tint val="75000"/>
                  </a:prstClr>
                </a:solidFill>
              </a:rPr>
              <a:pPr>
                <a:def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4B5AE6-2C5D-442F-9DDA-5EE7F8E9B6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49943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8F753D8-9BFE-4B23-ACF5-DDF55692E3A2}" type="datetime1">
              <a:rPr lang="en-US">
                <a:solidFill>
                  <a:prstClr val="black">
                    <a:tint val="75000"/>
                  </a:prstClr>
                </a:solidFill>
              </a:rPr>
              <a:pPr>
                <a:def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it-IT">
                <a:solidFill>
                  <a:prstClr val="black">
                    <a:tint val="75000"/>
                  </a:prstClr>
                </a:solidFill>
              </a:rPr>
              <a:t>Tatu Nyange Viva voce presentation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1F8B8B-6DA2-4BED-921F-59392F89A7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94132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067300" y="1789114"/>
            <a:ext cx="7120467"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grpSp>
      <p:sp>
        <p:nvSpPr>
          <p:cNvPr id="25639" name="Rectangle 39"/>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GB"/>
              <a:t>Click to edit Master subtitle style</a:t>
            </a:r>
          </a:p>
        </p:txBody>
      </p:sp>
      <p:sp>
        <p:nvSpPr>
          <p:cNvPr id="25640" name="Rectangle 40"/>
          <p:cNvSpPr>
            <a:spLocks noGrp="1" noChangeArrowheads="1"/>
          </p:cNvSpPr>
          <p:nvPr>
            <p:ph type="ctrTitle"/>
          </p:nvPr>
        </p:nvSpPr>
        <p:spPr>
          <a:xfrm>
            <a:off x="914400" y="1768476"/>
            <a:ext cx="10363200" cy="1736725"/>
          </a:xfrm>
        </p:spPr>
        <p:txBody>
          <a:bodyPr anchor="b" anchorCtr="1"/>
          <a:lstStyle>
            <a:lvl1pPr>
              <a:defRPr sz="5400"/>
            </a:lvl1pPr>
          </a:lstStyle>
          <a:p>
            <a:r>
              <a:rPr lang="en-GB"/>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fld id="{B92C2ACE-8BEF-4223-8034-45F20C74FF87}" type="datetime1">
              <a:rPr lang="en-US">
                <a:solidFill>
                  <a:srgbClr val="663300"/>
                </a:solidFill>
              </a:rPr>
              <a:pPr>
                <a:defRPr/>
              </a:pPr>
              <a:t>6/15/2023</a:t>
            </a:fld>
            <a:endParaRPr lang="en-GB">
              <a:solidFill>
                <a:srgbClr val="663300"/>
              </a:solidFill>
            </a:endParaRPr>
          </a:p>
        </p:txBody>
      </p:sp>
      <p:sp>
        <p:nvSpPr>
          <p:cNvPr id="40" name="Rectangle 38"/>
          <p:cNvSpPr>
            <a:spLocks noGrp="1" noChangeArrowheads="1"/>
          </p:cNvSpPr>
          <p:nvPr>
            <p:ph type="ftr" sz="quarter" idx="11"/>
          </p:nvPr>
        </p:nvSpPr>
        <p:spPr/>
        <p:txBody>
          <a:bodyPr/>
          <a:lstStyle>
            <a:lvl1pPr>
              <a:defRPr/>
            </a:lvl1pPr>
          </a:lstStyle>
          <a:p>
            <a:pPr>
              <a:defRPr/>
            </a:pPr>
            <a:r>
              <a:rPr lang="en-GB">
                <a:solidFill>
                  <a:srgbClr val="663300"/>
                </a:solidFill>
              </a:rPr>
              <a:t>Dr. Tatu M. Nyange</a:t>
            </a:r>
          </a:p>
        </p:txBody>
      </p:sp>
      <p:sp>
        <p:nvSpPr>
          <p:cNvPr id="41" name="Rectangle 41"/>
          <p:cNvSpPr>
            <a:spLocks noGrp="1" noChangeArrowheads="1"/>
          </p:cNvSpPr>
          <p:nvPr>
            <p:ph type="sldNum" sz="quarter" idx="12"/>
          </p:nvPr>
        </p:nvSpPr>
        <p:spPr/>
        <p:txBody>
          <a:bodyPr/>
          <a:lstStyle>
            <a:lvl1pPr>
              <a:defRPr/>
            </a:lvl1pPr>
          </a:lstStyle>
          <a:p>
            <a:pPr>
              <a:defRPr/>
            </a:pPr>
            <a:fld id="{B9021D57-C4A0-4E7F-B5E5-E8D401BCC00F}"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22661841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9"/>
          <p:cNvSpPr>
            <a:spLocks noGrp="1" noChangeArrowheads="1"/>
          </p:cNvSpPr>
          <p:nvPr>
            <p:ph type="dt" sz="half" idx="10"/>
          </p:nvPr>
        </p:nvSpPr>
        <p:spPr>
          <a:ln/>
        </p:spPr>
        <p:txBody>
          <a:bodyPr/>
          <a:lstStyle>
            <a:lvl1pPr>
              <a:defRPr/>
            </a:lvl1pPr>
          </a:lstStyle>
          <a:p>
            <a:pPr>
              <a:defRPr/>
            </a:pPr>
            <a:fld id="{1D628E55-02BA-41B1-8499-4026BC5AB281}" type="datetime1">
              <a:rPr lang="en-US">
                <a:solidFill>
                  <a:srgbClr val="663300"/>
                </a:solidFill>
              </a:rPr>
              <a:pPr>
                <a:defRPr/>
              </a:pPr>
              <a:t>6/15/2023</a:t>
            </a:fld>
            <a:endParaRPr lang="en-GB">
              <a:solidFill>
                <a:srgbClr val="663300"/>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6" name="Rectangle 41"/>
          <p:cNvSpPr>
            <a:spLocks noGrp="1" noChangeArrowheads="1"/>
          </p:cNvSpPr>
          <p:nvPr>
            <p:ph type="sldNum" sz="quarter" idx="12"/>
          </p:nvPr>
        </p:nvSpPr>
        <p:spPr>
          <a:ln/>
        </p:spPr>
        <p:txBody>
          <a:bodyPr/>
          <a:lstStyle>
            <a:lvl1pPr>
              <a:defRPr/>
            </a:lvl1pPr>
          </a:lstStyle>
          <a:p>
            <a:pPr>
              <a:defRPr/>
            </a:pPr>
            <a:fld id="{CEC4FF2A-F8D2-4F3A-A879-38B08E2F9339}"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56901007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fld id="{D7C6FBFE-92F7-41E8-B8B8-C636ECAAD139}" type="datetime1">
              <a:rPr lang="en-US">
                <a:solidFill>
                  <a:srgbClr val="663300"/>
                </a:solidFill>
              </a:rPr>
              <a:pPr>
                <a:defRPr/>
              </a:pPr>
              <a:t>6/15/2023</a:t>
            </a:fld>
            <a:endParaRPr lang="en-GB">
              <a:solidFill>
                <a:srgbClr val="663300"/>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6" name="Rectangle 41"/>
          <p:cNvSpPr>
            <a:spLocks noGrp="1" noChangeArrowheads="1"/>
          </p:cNvSpPr>
          <p:nvPr>
            <p:ph type="sldNum" sz="quarter" idx="12"/>
          </p:nvPr>
        </p:nvSpPr>
        <p:spPr>
          <a:ln/>
        </p:spPr>
        <p:txBody>
          <a:bodyPr/>
          <a:lstStyle>
            <a:lvl1pPr>
              <a:defRPr/>
            </a:lvl1pPr>
          </a:lstStyle>
          <a:p>
            <a:pPr>
              <a:defRPr/>
            </a:pPr>
            <a:fld id="{715728A5-64FE-4693-BAFE-07A3E5B600CB}"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17324779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39"/>
          <p:cNvSpPr>
            <a:spLocks noGrp="1" noChangeArrowheads="1"/>
          </p:cNvSpPr>
          <p:nvPr>
            <p:ph type="dt" sz="half" idx="10"/>
          </p:nvPr>
        </p:nvSpPr>
        <p:spPr>
          <a:ln/>
        </p:spPr>
        <p:txBody>
          <a:bodyPr/>
          <a:lstStyle>
            <a:lvl1pPr>
              <a:defRPr/>
            </a:lvl1pPr>
          </a:lstStyle>
          <a:p>
            <a:pPr>
              <a:defRPr/>
            </a:pPr>
            <a:fld id="{319692DE-08A2-4208-B3E9-2A681BE1F72A}" type="datetime1">
              <a:rPr lang="en-US">
                <a:solidFill>
                  <a:srgbClr val="663300"/>
                </a:solidFill>
              </a:rPr>
              <a:pPr>
                <a:defRPr/>
              </a:pPr>
              <a:t>6/15/2023</a:t>
            </a:fld>
            <a:endParaRPr lang="en-GB">
              <a:solidFill>
                <a:srgbClr val="663300"/>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7" name="Rectangle 41"/>
          <p:cNvSpPr>
            <a:spLocks noGrp="1" noChangeArrowheads="1"/>
          </p:cNvSpPr>
          <p:nvPr>
            <p:ph type="sldNum" sz="quarter" idx="12"/>
          </p:nvPr>
        </p:nvSpPr>
        <p:spPr>
          <a:ln/>
        </p:spPr>
        <p:txBody>
          <a:bodyPr/>
          <a:lstStyle>
            <a:lvl1pPr>
              <a:defRPr/>
            </a:lvl1pPr>
          </a:lstStyle>
          <a:p>
            <a:pPr>
              <a:defRPr/>
            </a:pPr>
            <a:fld id="{B610B885-BDE4-42EA-AB94-3B3894AA48F9}"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16619635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39"/>
          <p:cNvSpPr>
            <a:spLocks noGrp="1" noChangeArrowheads="1"/>
          </p:cNvSpPr>
          <p:nvPr>
            <p:ph type="dt" sz="half" idx="10"/>
          </p:nvPr>
        </p:nvSpPr>
        <p:spPr>
          <a:ln/>
        </p:spPr>
        <p:txBody>
          <a:bodyPr/>
          <a:lstStyle>
            <a:lvl1pPr>
              <a:defRPr/>
            </a:lvl1pPr>
          </a:lstStyle>
          <a:p>
            <a:pPr>
              <a:defRPr/>
            </a:pPr>
            <a:fld id="{105DDB1C-64F3-4FFB-931A-E989C3E24B5B}" type="datetime1">
              <a:rPr lang="en-US">
                <a:solidFill>
                  <a:srgbClr val="663300"/>
                </a:solidFill>
              </a:rPr>
              <a:pPr>
                <a:defRPr/>
              </a:pPr>
              <a:t>6/15/2023</a:t>
            </a:fld>
            <a:endParaRPr lang="en-GB">
              <a:solidFill>
                <a:srgbClr val="663300"/>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9" name="Rectangle 41"/>
          <p:cNvSpPr>
            <a:spLocks noGrp="1" noChangeArrowheads="1"/>
          </p:cNvSpPr>
          <p:nvPr>
            <p:ph type="sldNum" sz="quarter" idx="12"/>
          </p:nvPr>
        </p:nvSpPr>
        <p:spPr>
          <a:ln/>
        </p:spPr>
        <p:txBody>
          <a:bodyPr/>
          <a:lstStyle>
            <a:lvl1pPr>
              <a:defRPr/>
            </a:lvl1pPr>
          </a:lstStyle>
          <a:p>
            <a:pPr>
              <a:defRPr/>
            </a:pPr>
            <a:fld id="{4DEE1DD9-7BC3-4CD8-A471-CDE22638F0C0}"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4054566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E272D-C1A8-EC41-AB4E-5CA87E35FFB9}"/>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C9036AC-207F-3E4F-82D6-EB759FC994AE}"/>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7476468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fld id="{6D007543-4B43-4206-BF95-B46133EB96FE}" type="datetime1">
              <a:rPr lang="en-US">
                <a:solidFill>
                  <a:srgbClr val="663300"/>
                </a:solidFill>
              </a:rPr>
              <a:pPr>
                <a:defRPr/>
              </a:pPr>
              <a:t>6/15/2023</a:t>
            </a:fld>
            <a:endParaRPr lang="en-GB">
              <a:solidFill>
                <a:srgbClr val="663300"/>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5" name="Rectangle 41"/>
          <p:cNvSpPr>
            <a:spLocks noGrp="1" noChangeArrowheads="1"/>
          </p:cNvSpPr>
          <p:nvPr>
            <p:ph type="sldNum" sz="quarter" idx="12"/>
          </p:nvPr>
        </p:nvSpPr>
        <p:spPr>
          <a:ln/>
        </p:spPr>
        <p:txBody>
          <a:bodyPr/>
          <a:lstStyle>
            <a:lvl1pPr>
              <a:defRPr/>
            </a:lvl1pPr>
          </a:lstStyle>
          <a:p>
            <a:pPr>
              <a:defRPr/>
            </a:pPr>
            <a:fld id="{D7337BE8-A447-42B3-A352-12636D546B6E}"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110533710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fld id="{DDF68EE4-B2E0-418B-9851-1BD746753768}" type="datetime1">
              <a:rPr lang="en-US">
                <a:solidFill>
                  <a:srgbClr val="663300"/>
                </a:solidFill>
              </a:rPr>
              <a:pPr>
                <a:defRPr/>
              </a:pPr>
              <a:t>6/15/2023</a:t>
            </a:fld>
            <a:endParaRPr lang="en-GB">
              <a:solidFill>
                <a:srgbClr val="663300"/>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4" name="Rectangle 41"/>
          <p:cNvSpPr>
            <a:spLocks noGrp="1" noChangeArrowheads="1"/>
          </p:cNvSpPr>
          <p:nvPr>
            <p:ph type="sldNum" sz="quarter" idx="12"/>
          </p:nvPr>
        </p:nvSpPr>
        <p:spPr>
          <a:ln/>
        </p:spPr>
        <p:txBody>
          <a:bodyPr/>
          <a:lstStyle>
            <a:lvl1pPr>
              <a:defRPr/>
            </a:lvl1pPr>
          </a:lstStyle>
          <a:p>
            <a:pPr>
              <a:defRPr/>
            </a:pPr>
            <a:fld id="{15D7EE96-A624-41FE-A4AC-AD5CF1745030}"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38768428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fld id="{B6737718-78B1-4D81-A89B-36B4EFC78BE3}" type="datetime1">
              <a:rPr lang="en-US">
                <a:solidFill>
                  <a:srgbClr val="663300"/>
                </a:solidFill>
              </a:rPr>
              <a:pPr>
                <a:defRPr/>
              </a:pPr>
              <a:t>6/15/2023</a:t>
            </a:fld>
            <a:endParaRPr lang="en-GB">
              <a:solidFill>
                <a:srgbClr val="663300"/>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7" name="Rectangle 41"/>
          <p:cNvSpPr>
            <a:spLocks noGrp="1" noChangeArrowheads="1"/>
          </p:cNvSpPr>
          <p:nvPr>
            <p:ph type="sldNum" sz="quarter" idx="12"/>
          </p:nvPr>
        </p:nvSpPr>
        <p:spPr>
          <a:ln/>
        </p:spPr>
        <p:txBody>
          <a:bodyPr/>
          <a:lstStyle>
            <a:lvl1pPr>
              <a:defRPr/>
            </a:lvl1pPr>
          </a:lstStyle>
          <a:p>
            <a:pPr>
              <a:defRPr/>
            </a:pPr>
            <a:fld id="{91946C0B-BF62-43C4-B441-6B0906CBA743}"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17109876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fld id="{52CECBE1-C9EF-473F-B8E2-D5A6B47973AE}" type="datetime1">
              <a:rPr lang="en-US">
                <a:solidFill>
                  <a:srgbClr val="663300"/>
                </a:solidFill>
              </a:rPr>
              <a:pPr>
                <a:defRPr/>
              </a:pPr>
              <a:t>6/15/2023</a:t>
            </a:fld>
            <a:endParaRPr lang="en-GB">
              <a:solidFill>
                <a:srgbClr val="663300"/>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7" name="Rectangle 41"/>
          <p:cNvSpPr>
            <a:spLocks noGrp="1" noChangeArrowheads="1"/>
          </p:cNvSpPr>
          <p:nvPr>
            <p:ph type="sldNum" sz="quarter" idx="12"/>
          </p:nvPr>
        </p:nvSpPr>
        <p:spPr>
          <a:ln/>
        </p:spPr>
        <p:txBody>
          <a:bodyPr/>
          <a:lstStyle>
            <a:lvl1pPr>
              <a:defRPr/>
            </a:lvl1pPr>
          </a:lstStyle>
          <a:p>
            <a:pPr>
              <a:defRPr/>
            </a:pPr>
            <a:fld id="{62FC197A-8862-4C68-9A39-A3A369F6500E}"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37035052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9"/>
          <p:cNvSpPr>
            <a:spLocks noGrp="1" noChangeArrowheads="1"/>
          </p:cNvSpPr>
          <p:nvPr>
            <p:ph type="dt" sz="half" idx="10"/>
          </p:nvPr>
        </p:nvSpPr>
        <p:spPr>
          <a:ln/>
        </p:spPr>
        <p:txBody>
          <a:bodyPr/>
          <a:lstStyle>
            <a:lvl1pPr>
              <a:defRPr/>
            </a:lvl1pPr>
          </a:lstStyle>
          <a:p>
            <a:pPr>
              <a:defRPr/>
            </a:pPr>
            <a:fld id="{12A24BF3-B2EC-45FB-97B5-A8D59FD4A91B}" type="datetime1">
              <a:rPr lang="en-US">
                <a:solidFill>
                  <a:srgbClr val="663300"/>
                </a:solidFill>
              </a:rPr>
              <a:pPr>
                <a:defRPr/>
              </a:pPr>
              <a:t>6/15/2023</a:t>
            </a:fld>
            <a:endParaRPr lang="en-GB">
              <a:solidFill>
                <a:srgbClr val="663300"/>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6" name="Rectangle 41"/>
          <p:cNvSpPr>
            <a:spLocks noGrp="1" noChangeArrowheads="1"/>
          </p:cNvSpPr>
          <p:nvPr>
            <p:ph type="sldNum" sz="quarter" idx="12"/>
          </p:nvPr>
        </p:nvSpPr>
        <p:spPr>
          <a:ln/>
        </p:spPr>
        <p:txBody>
          <a:bodyPr/>
          <a:lstStyle>
            <a:lvl1pPr>
              <a:defRPr/>
            </a:lvl1pPr>
          </a:lstStyle>
          <a:p>
            <a:pPr>
              <a:defRPr/>
            </a:pPr>
            <a:fld id="{C9037644-F175-46C7-9C71-3BF8F7ECD490}"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10050813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9"/>
          <p:cNvSpPr>
            <a:spLocks noGrp="1" noChangeArrowheads="1"/>
          </p:cNvSpPr>
          <p:nvPr>
            <p:ph type="dt" sz="half" idx="10"/>
          </p:nvPr>
        </p:nvSpPr>
        <p:spPr>
          <a:ln/>
        </p:spPr>
        <p:txBody>
          <a:bodyPr/>
          <a:lstStyle>
            <a:lvl1pPr>
              <a:defRPr/>
            </a:lvl1pPr>
          </a:lstStyle>
          <a:p>
            <a:pPr>
              <a:defRPr/>
            </a:pPr>
            <a:fld id="{928A192F-3A5D-46DF-B058-EBE7354730E9}" type="datetime1">
              <a:rPr lang="en-US">
                <a:solidFill>
                  <a:srgbClr val="663300"/>
                </a:solidFill>
              </a:rPr>
              <a:pPr>
                <a:defRPr/>
              </a:pPr>
              <a:t>6/15/2023</a:t>
            </a:fld>
            <a:endParaRPr lang="en-GB">
              <a:solidFill>
                <a:srgbClr val="663300"/>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r>
              <a:rPr lang="en-GB">
                <a:solidFill>
                  <a:srgbClr val="663300"/>
                </a:solidFill>
              </a:rPr>
              <a:t>Dr. Tatu M. Nyange</a:t>
            </a:r>
          </a:p>
        </p:txBody>
      </p:sp>
      <p:sp>
        <p:nvSpPr>
          <p:cNvPr id="6" name="Rectangle 41"/>
          <p:cNvSpPr>
            <a:spLocks noGrp="1" noChangeArrowheads="1"/>
          </p:cNvSpPr>
          <p:nvPr>
            <p:ph type="sldNum" sz="quarter" idx="12"/>
          </p:nvPr>
        </p:nvSpPr>
        <p:spPr>
          <a:ln/>
        </p:spPr>
        <p:txBody>
          <a:bodyPr/>
          <a:lstStyle>
            <a:lvl1pPr>
              <a:defRPr/>
            </a:lvl1pPr>
          </a:lstStyle>
          <a:p>
            <a:pPr>
              <a:defRPr/>
            </a:pPr>
            <a:fld id="{9F4BEBB7-4DC1-40EC-A8B4-88AE8AFE362C}" type="slidenum">
              <a:rPr lang="en-GB" altLang="en-US">
                <a:solidFill>
                  <a:srgbClr val="663300"/>
                </a:solidFill>
              </a:rPr>
              <a:pPr>
                <a:defRPr/>
              </a:pPr>
              <a:t>‹#›</a:t>
            </a:fld>
            <a:endParaRPr lang="en-GB" altLang="en-US">
              <a:solidFill>
                <a:srgbClr val="663300"/>
              </a:solidFill>
            </a:endParaRPr>
          </a:p>
        </p:txBody>
      </p:sp>
    </p:spTree>
    <p:extLst>
      <p:ext uri="{BB962C8B-B14F-4D97-AF65-F5344CB8AC3E}">
        <p14:creationId xmlns:p14="http://schemas.microsoft.com/office/powerpoint/2010/main" val="34076686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24563D0-2664-4A02-9D94-248B3289CF47}" type="datetime1">
              <a:rPr lang="en-US" smtClean="0"/>
              <a:t>6/15/2023</a:t>
            </a:fld>
            <a:endParaRPr lang="en-US"/>
          </a:p>
        </p:txBody>
      </p:sp>
      <p:sp>
        <p:nvSpPr>
          <p:cNvPr id="8" name="Slide Number Placeholder 7"/>
          <p:cNvSpPr>
            <a:spLocks noGrp="1"/>
          </p:cNvSpPr>
          <p:nvPr>
            <p:ph type="sldNum" sz="quarter" idx="11"/>
          </p:nvPr>
        </p:nvSpPr>
        <p:spPr/>
        <p:txBody>
          <a:bodyPr/>
          <a:lstStyle/>
          <a:p>
            <a:fld id="{7296778B-9BB8-4A03-B516-B8C6CCC04C8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4761120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EBFA91-8FFC-4775-84F4-1AEFF91057EF}"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5668780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162228-114C-4DDF-85BB-36F37C3E88D0}"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778B-9BB8-4A03-B516-B8C6CCC04C85}" type="slidenum">
              <a:rPr lang="en-US" smtClean="0"/>
              <a:t>‹#›</a:t>
            </a:fld>
            <a:endParaRPr lang="en-US"/>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735571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A535A4-5060-4182-A8F5-0011E37A6C87}" type="datetime1">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6778B-9BB8-4A03-B516-B8C6CCC04C85}" type="slidenum">
              <a:rPr lang="en-US" smtClean="0"/>
              <a:t>‹#›</a:t>
            </a:fld>
            <a:endParaRPr lang="en-US"/>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709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DD1FB-3AF3-F94F-BFA5-702862E8FA2E}"/>
              </a:ext>
            </a:extLst>
          </p:cNvPr>
          <p:cNvPicPr>
            <a:picLocks noChangeAspect="1"/>
          </p:cNvPicPr>
          <p:nvPr userDrawn="1"/>
        </p:nvPicPr>
        <p:blipFill rotWithShape="1">
          <a:blip r:embed="rId2">
            <a:alphaModFix amt="7000"/>
          </a:blip>
          <a:srcRect t="15441"/>
          <a:stretch/>
        </p:blipFill>
        <p:spPr>
          <a:xfrm>
            <a:off x="0" y="-2"/>
            <a:ext cx="12192000"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1" name="Picture 10">
            <a:extLst>
              <a:ext uri="{FF2B5EF4-FFF2-40B4-BE49-F238E27FC236}">
                <a16:creationId xmlns:a16="http://schemas.microsoft.com/office/drawing/2014/main" id="{82B46A08-7647-8E4C-9241-1E32B6F9EE36}"/>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20827554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E6232DD-445D-4E67-92F1-E199EE2F28C3}" type="datetime1">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96778B-9BB8-4A03-B516-B8C6CCC04C85}" type="slidenum">
              <a:rPr lang="en-US" smtClean="0"/>
              <a:t>‹#›</a:t>
            </a:fld>
            <a:endParaRPr lang="en-US"/>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17905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DB3CA0-6044-4CEE-B54F-F9B4A45D647A}" type="datetime1">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38856761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6A78B-E18E-46DA-8F2E-17203923AACE}" type="datetime1">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38032096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8344B-B25F-4512-BE8A-4B2F8C44979E}" type="datetime1">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36422042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4FF649-4BC3-43CB-A8CB-1436BE3F4087}" type="datetime1">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36994535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B645A2-050A-4EA6-8128-AA37D4E7AD05}"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31593759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147CEF-456B-48C1-8371-EB5F675B8EC8}" type="datetime1">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96778B-9BB8-4A03-B516-B8C6CCC04C85}" type="slidenum">
              <a:rPr lang="en-US" smtClean="0"/>
              <a:t>‹#›</a:t>
            </a:fld>
            <a:endParaRPr lang="en-US"/>
          </a:p>
        </p:txBody>
      </p:sp>
    </p:spTree>
    <p:extLst>
      <p:ext uri="{BB962C8B-B14F-4D97-AF65-F5344CB8AC3E}">
        <p14:creationId xmlns:p14="http://schemas.microsoft.com/office/powerpoint/2010/main" val="941532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31DC10-DB62-5340-A520-9BDB2C66DDA1}"/>
              </a:ext>
            </a:extLst>
          </p:cNvPr>
          <p:cNvSpPr txBox="1"/>
          <p:nvPr userDrawn="1"/>
        </p:nvSpPr>
        <p:spPr>
          <a:xfrm>
            <a:off x="312181" y="0"/>
            <a:ext cx="11879819" cy="369332"/>
          </a:xfrm>
          <a:prstGeom prst="rect">
            <a:avLst/>
          </a:prstGeom>
          <a:solidFill>
            <a:srgbClr val="E36F1E"/>
          </a:solidFill>
        </p:spPr>
        <p:txBody>
          <a:bodyPr wrap="square" rtlCol="0">
            <a:spAutoFit/>
          </a:bodyPr>
          <a:lstStyle/>
          <a:p>
            <a:endParaRPr lang="en-US" sz="1800" dirty="0"/>
          </a:p>
        </p:txBody>
      </p:sp>
      <p:sp>
        <p:nvSpPr>
          <p:cNvPr id="2" name="Title 1"/>
          <p:cNvSpPr>
            <a:spLocks noGrp="1"/>
          </p:cNvSpPr>
          <p:nvPr>
            <p:ph type="ctrTitle" hasCustomPrompt="1"/>
          </p:nvPr>
        </p:nvSpPr>
        <p:spPr>
          <a:xfrm>
            <a:off x="1" y="3337113"/>
            <a:ext cx="12191999" cy="1829181"/>
          </a:xfrm>
        </p:spPr>
        <p:txBody>
          <a:bodyPr anchor="t"/>
          <a:lstStyle>
            <a:lvl1pPr algn="ctr">
              <a:defRPr sz="4800" b="1" i="0" cap="none">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3" name="Subtitle 2"/>
          <p:cNvSpPr>
            <a:spLocks noGrp="1"/>
          </p:cNvSpPr>
          <p:nvPr>
            <p:ph type="subTitle" idx="1"/>
          </p:nvPr>
        </p:nvSpPr>
        <p:spPr>
          <a:xfrm>
            <a:off x="-1" y="5303516"/>
            <a:ext cx="12192001" cy="495400"/>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851" y="1041975"/>
            <a:ext cx="3886296" cy="1253162"/>
          </a:xfrm>
          <a:prstGeom prst="rect">
            <a:avLst/>
          </a:prstGeom>
        </p:spPr>
      </p:pic>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4"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155324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D93A0C-407F-C748-938A-1B729C6C2DA6}"/>
              </a:ext>
            </a:extLst>
          </p:cNvPr>
          <p:cNvSpPr txBox="1"/>
          <p:nvPr userDrawn="1"/>
        </p:nvSpPr>
        <p:spPr>
          <a:xfrm>
            <a:off x="1192192" y="2048718"/>
            <a:ext cx="10999808" cy="369332"/>
          </a:xfrm>
          <a:prstGeom prst="rect">
            <a:avLst/>
          </a:prstGeom>
          <a:solidFill>
            <a:schemeClr val="bg1"/>
          </a:solidFill>
        </p:spPr>
        <p:txBody>
          <a:bodyPr wrap="square" rtlCol="0">
            <a:spAutoFit/>
          </a:bodyPr>
          <a:lstStyle/>
          <a:p>
            <a:endParaRPr lang="en-US" sz="1800" dirty="0"/>
          </a:p>
        </p:txBody>
      </p:sp>
      <p:sp>
        <p:nvSpPr>
          <p:cNvPr id="10" name="Title 1">
            <a:extLst>
              <a:ext uri="{FF2B5EF4-FFF2-40B4-BE49-F238E27FC236}">
                <a16:creationId xmlns:a16="http://schemas.microsoft.com/office/drawing/2014/main" id="{87C005A4-BD93-9045-8D96-47A27CB1AEDB}"/>
              </a:ext>
            </a:extLst>
          </p:cNvPr>
          <p:cNvSpPr>
            <a:spLocks noGrp="1"/>
          </p:cNvSpPr>
          <p:nvPr>
            <p:ph type="ctrTitle"/>
          </p:nvPr>
        </p:nvSpPr>
        <p:spPr>
          <a:xfrm>
            <a:off x="0" y="3337113"/>
            <a:ext cx="12192000" cy="1829181"/>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11"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5796" y="5303516"/>
            <a:ext cx="12180411" cy="495400"/>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853" y="1039490"/>
            <a:ext cx="3886297" cy="1255649"/>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4"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249046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Slide – Photo Option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1"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1" name="Rectangle 10"/>
          <p:cNvSpPr/>
          <p:nvPr userDrawn="1"/>
        </p:nvSpPr>
        <p:spPr>
          <a:xfrm>
            <a:off x="10611557" y="6016978"/>
            <a:ext cx="1580444" cy="841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1" y="2291645"/>
            <a:ext cx="4097867" cy="2874648"/>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1" y="5303516"/>
            <a:ext cx="4097867" cy="1176306"/>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3693" y="742394"/>
            <a:ext cx="2656880" cy="858428"/>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4"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5266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3EED8-5996-734F-9759-7BA9BFA5CB06}"/>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B2A97D-A329-9B4D-8A23-71FA90766543}"/>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29598080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 Photo Option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DEF82E-5F27-1249-ADD8-EA6DC56D25F8}"/>
              </a:ext>
            </a:extLst>
          </p:cNvPr>
          <p:cNvSpPr txBox="1"/>
          <p:nvPr userDrawn="1"/>
        </p:nvSpPr>
        <p:spPr>
          <a:xfrm>
            <a:off x="7574845" y="0"/>
            <a:ext cx="4617155" cy="369332"/>
          </a:xfrm>
          <a:prstGeom prst="rect">
            <a:avLst/>
          </a:prstGeom>
          <a:solidFill>
            <a:srgbClr val="E36F1E"/>
          </a:solidFill>
        </p:spPr>
        <p:txBody>
          <a:bodyPr wrap="square" rtlCol="0">
            <a:spAutoFit/>
          </a:bodyPr>
          <a:lstStyle/>
          <a:p>
            <a:endParaRPr lang="en-US" sz="1800" dirty="0"/>
          </a:p>
        </p:txBody>
      </p:sp>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1"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1" y="2291645"/>
            <a:ext cx="4097867" cy="2874648"/>
          </a:xfrm>
        </p:spPr>
        <p:txBody>
          <a:bodyPr anchor="t"/>
          <a:lstStyle>
            <a:lvl1pPr algn="ctr">
              <a:defRPr sz="4800" b="1" i="0">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1" y="5303516"/>
            <a:ext cx="4097867" cy="1176306"/>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4"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1060" y="742394"/>
            <a:ext cx="2662149" cy="858428"/>
          </a:xfrm>
          <a:prstGeom prst="rect">
            <a:avLst/>
          </a:prstGeom>
        </p:spPr>
      </p:pic>
    </p:spTree>
    <p:extLst>
      <p:ext uri="{BB962C8B-B14F-4D97-AF65-F5344CB8AC3E}">
        <p14:creationId xmlns:p14="http://schemas.microsoft.com/office/powerpoint/2010/main" val="35270932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304" y="1364713"/>
            <a:ext cx="10515600" cy="4065517"/>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itle 4">
            <a:extLst>
              <a:ext uri="{FF2B5EF4-FFF2-40B4-BE49-F238E27FC236}">
                <a16:creationId xmlns:a16="http://schemas.microsoft.com/office/drawing/2014/main" id="{99FC5F91-9C33-8348-A07D-BD2EC29008C9}"/>
              </a:ext>
            </a:extLst>
          </p:cNvPr>
          <p:cNvSpPr>
            <a:spLocks noGrp="1"/>
          </p:cNvSpPr>
          <p:nvPr>
            <p:ph type="title" hasCustomPrompt="1"/>
          </p:nvPr>
        </p:nvSpPr>
        <p:spPr/>
        <p:txBody>
          <a:bodyPr/>
          <a:lstStyle>
            <a:lvl1pPr>
              <a:defRPr b="1" i="0" spc="0">
                <a:latin typeface="Fira Sans Condensed" charset="0"/>
                <a:ea typeface="Fira Sans Condensed" charset="0"/>
                <a:cs typeface="Fira Sans Condensed" charset="0"/>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2E6D9500-DF1F-F840-B50C-269BC57BC127}"/>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6" name="Rectangle 5">
            <a:extLst>
              <a:ext uri="{FF2B5EF4-FFF2-40B4-BE49-F238E27FC236}">
                <a16:creationId xmlns:a16="http://schemas.microsoft.com/office/drawing/2014/main" id="{D84A5690-103C-4849-9514-9B595B70BFCF}"/>
              </a:ext>
            </a:extLst>
          </p:cNvPr>
          <p:cNvSpPr/>
          <p:nvPr userDrawn="1"/>
        </p:nvSpPr>
        <p:spPr>
          <a:xfrm>
            <a:off x="1"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60F7AD19-4262-BA42-928A-08890AEFF473}"/>
              </a:ext>
            </a:extLst>
          </p:cNvPr>
          <p:cNvSpPr/>
          <p:nvPr userDrawn="1"/>
        </p:nvSpPr>
        <p:spPr>
          <a:xfrm rot="5400000">
            <a:off x="-341236" y="341303"/>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66278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3" name="Content Placeholder 2"/>
          <p:cNvSpPr>
            <a:spLocks noGrp="1"/>
          </p:cNvSpPr>
          <p:nvPr>
            <p:ph sz="half" idx="1"/>
          </p:nvPr>
        </p:nvSpPr>
        <p:spPr>
          <a:xfrm>
            <a:off x="514496" y="1355727"/>
            <a:ext cx="5181600" cy="4603641"/>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355725"/>
            <a:ext cx="5181600" cy="4603644"/>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a:extLst>
              <a:ext uri="{FF2B5EF4-FFF2-40B4-BE49-F238E27FC236}">
                <a16:creationId xmlns:a16="http://schemas.microsoft.com/office/drawing/2014/main" id="{13E693A9-8BB8-0340-B624-E68475D9C5E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34590149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ntent Left - Two 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514496" y="1363171"/>
            <a:ext cx="5181600" cy="4627727"/>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6" name="Content Placeholder 3">
            <a:extLst>
              <a:ext uri="{FF2B5EF4-FFF2-40B4-BE49-F238E27FC236}">
                <a16:creationId xmlns:a16="http://schemas.microsoft.com/office/drawing/2014/main" id="{3192F148-76DA-8746-BAF3-89007244F406}"/>
              </a:ext>
            </a:extLst>
          </p:cNvPr>
          <p:cNvSpPr>
            <a:spLocks noGrp="1"/>
          </p:cNvSpPr>
          <p:nvPr>
            <p:ph sz="half" idx="10"/>
          </p:nvPr>
        </p:nvSpPr>
        <p:spPr>
          <a:xfrm>
            <a:off x="6172200" y="1363170"/>
            <a:ext cx="5181600" cy="2065830"/>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Content Placeholder 3">
            <a:extLst>
              <a:ext uri="{FF2B5EF4-FFF2-40B4-BE49-F238E27FC236}">
                <a16:creationId xmlns:a16="http://schemas.microsoft.com/office/drawing/2014/main" id="{FCE69329-2461-8C44-AB1B-BF6AAEA45694}"/>
              </a:ext>
            </a:extLst>
          </p:cNvPr>
          <p:cNvSpPr>
            <a:spLocks noGrp="1"/>
          </p:cNvSpPr>
          <p:nvPr>
            <p:ph sz="half" idx="11"/>
          </p:nvPr>
        </p:nvSpPr>
        <p:spPr>
          <a:xfrm>
            <a:off x="6172200" y="3846531"/>
            <a:ext cx="5181600" cy="2144367"/>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27B91AF9-29CB-2246-8FF3-2B08E6613DA6}"/>
              </a:ext>
            </a:extLst>
          </p:cNvPr>
          <p:cNvSpPr>
            <a:spLocks noGrp="1"/>
          </p:cNvSpPr>
          <p:nvPr>
            <p:ph type="sldNum" sz="quarter" idx="12"/>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312680062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497" y="1373613"/>
            <a:ext cx="5157787" cy="506696"/>
          </a:xfrm>
          <a:solidFill>
            <a:schemeClr val="bg1"/>
          </a:solidFill>
        </p:spPr>
        <p:txBody>
          <a:bodyPr anchor="t">
            <a:normAutofit/>
          </a:bodyPr>
          <a:lstStyle>
            <a:lvl1pPr marL="0" indent="0">
              <a:buNone/>
              <a:defRPr sz="2800" b="1">
                <a:solidFill>
                  <a:srgbClr val="E36F1E"/>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4497" y="2063641"/>
            <a:ext cx="5157787" cy="3874704"/>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1" y="1373613"/>
            <a:ext cx="5183188" cy="506696"/>
          </a:xfrm>
          <a:solidFill>
            <a:schemeClr val="bg1"/>
          </a:solidFill>
        </p:spPr>
        <p:txBody>
          <a:bodyPr anchor="t">
            <a:normAutofit/>
          </a:bodyPr>
          <a:lstStyle>
            <a:lvl1pPr marL="0" indent="0">
              <a:buNone/>
              <a:defRPr sz="2800" b="1">
                <a:solidFill>
                  <a:srgbClr val="E36F1E"/>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063642"/>
            <a:ext cx="5183188" cy="387470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10" name="Slide Number Placeholder 9">
            <a:extLst>
              <a:ext uri="{FF2B5EF4-FFF2-40B4-BE49-F238E27FC236}">
                <a16:creationId xmlns:a16="http://schemas.microsoft.com/office/drawing/2014/main" id="{9E33F7C1-7444-1C49-9581-78131C85F93F}"/>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2" name="Title 1">
            <a:extLst>
              <a:ext uri="{FF2B5EF4-FFF2-40B4-BE49-F238E27FC236}">
                <a16:creationId xmlns:a16="http://schemas.microsoft.com/office/drawing/2014/main" id="{7A7EF92F-3B7D-2A43-96C5-D2D9560A5F4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8027474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3" name="Title 2">
            <a:extLst>
              <a:ext uri="{FF2B5EF4-FFF2-40B4-BE49-F238E27FC236}">
                <a16:creationId xmlns:a16="http://schemas.microsoft.com/office/drawing/2014/main" id="{1E8B13EC-82B0-B145-81F9-D923979BA22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8895298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ntent Left, Photo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1323" y="1341440"/>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802CBC1E-C0CC-8943-98A6-DAD8C174A74C}"/>
              </a:ext>
            </a:extLst>
          </p:cNvPr>
          <p:cNvSpPr/>
          <p:nvPr userDrawn="1"/>
        </p:nvSpPr>
        <p:spPr>
          <a:xfrm>
            <a:off x="8090704"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9" name="Slide Number Placeholder 8">
            <a:extLst>
              <a:ext uri="{FF2B5EF4-FFF2-40B4-BE49-F238E27FC236}">
                <a16:creationId xmlns:a16="http://schemas.microsoft.com/office/drawing/2014/main" id="{D96ED1DB-7EF7-4749-AA40-B37E7E8C59F8}"/>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4"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514498" y="295924"/>
            <a:ext cx="7286479" cy="429768"/>
          </a:xfrm>
        </p:spPr>
        <p:txBody>
          <a:body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3" y="6255033"/>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36052624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hoto Left, Content Right">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75635" y="1341440"/>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802CBC1E-C0CC-8943-98A6-DAD8C174A74C}"/>
              </a:ext>
            </a:extLst>
          </p:cNvPr>
          <p:cNvSpPr/>
          <p:nvPr userDrawn="1"/>
        </p:nvSpPr>
        <p:spPr>
          <a:xfrm>
            <a:off x="312659"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7"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4668809" y="295924"/>
            <a:ext cx="7286479" cy="429768"/>
          </a:xfrm>
        </p:spPr>
        <p:txBody>
          <a:bodyPr/>
          <a:lstStyle/>
          <a:p>
            <a:r>
              <a:rPr lang="en-US" dirty="0"/>
              <a:t>click to edit master title style</a:t>
            </a:r>
          </a:p>
        </p:txBody>
      </p:sp>
    </p:spTree>
    <p:extLst>
      <p:ext uri="{BB962C8B-B14F-4D97-AF65-F5344CB8AC3E}">
        <p14:creationId xmlns:p14="http://schemas.microsoft.com/office/powerpoint/2010/main" val="17666773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ection Divider - Photo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4933949" y="0"/>
            <a:ext cx="7258051"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2"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514496" y="295925"/>
            <a:ext cx="4200379" cy="1101865"/>
          </a:xfrm>
        </p:spPr>
        <p:txBody>
          <a:bodyPr/>
          <a:lstStyle>
            <a:lvl1pPr>
              <a:defRPr>
                <a:solidFill>
                  <a:srgbClr val="000000"/>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02057D-8784-1949-A43E-6B56579FEA5B}"/>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14"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521325" y="1341440"/>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3" y="6255033"/>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1674628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Divider - Photo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1"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5"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7784541" y="295925"/>
            <a:ext cx="4200379" cy="1101865"/>
          </a:xfrm>
        </p:spPr>
        <p:txBody>
          <a:bodyPr/>
          <a:lstStyle>
            <a:lvl1pPr>
              <a:defRPr>
                <a:solidFill>
                  <a:srgbClr val="00000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7791370" y="1341440"/>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05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F6EB-2A0F-D044-8DA9-EAF2DD9141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5B36A-A9DD-8F49-B292-76BFED1A391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14389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4C77BF-FEDA-F045-9409-1D47B0B1C7BB}"/>
              </a:ext>
            </a:extLst>
          </p:cNvPr>
          <p:cNvPicPr>
            <a:picLocks noChangeAspect="1"/>
          </p:cNvPicPr>
          <p:nvPr userDrawn="1"/>
        </p:nvPicPr>
        <p:blipFill rotWithShape="1">
          <a:blip r:embed="rId2">
            <a:alphaModFix amt="7000"/>
          </a:blip>
          <a:srcRect b="15717"/>
          <a:stretch/>
        </p:blipFill>
        <p:spPr>
          <a:xfrm>
            <a:off x="0" y="-1"/>
            <a:ext cx="12192000"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1" name="Picture 10">
            <a:extLst>
              <a:ext uri="{FF2B5EF4-FFF2-40B4-BE49-F238E27FC236}">
                <a16:creationId xmlns:a16="http://schemas.microsoft.com/office/drawing/2014/main" id="{88036B7E-03FF-B84B-8E27-D96275B8F133}"/>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31587625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Blank - Oran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312181" y="0"/>
            <a:ext cx="11879819" cy="369332"/>
          </a:xfrm>
          <a:prstGeom prst="rect">
            <a:avLst/>
          </a:prstGeom>
          <a:solidFill>
            <a:srgbClr val="E36F1E"/>
          </a:solidFill>
        </p:spPr>
        <p:txBody>
          <a:bodyPr wrap="square" rtlCol="0">
            <a:spAutoFit/>
          </a:bodyPr>
          <a:lstStyle/>
          <a:p>
            <a:endParaRPr lang="en-US" sz="1800" dirty="0"/>
          </a:p>
        </p:txBody>
      </p:sp>
      <p:sp>
        <p:nvSpPr>
          <p:cNvPr id="5"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a:xfrm>
            <a:off x="315948" y="6245399"/>
            <a:ext cx="432416" cy="346075"/>
          </a:xfrm>
        </p:spPr>
        <p:txBody>
          <a:bodyPr/>
          <a:lstStyle>
            <a:lvl1pPr>
              <a:defRPr>
                <a:solidFill>
                  <a:schemeClr val="bg1"/>
                </a:solidFill>
              </a:defRPr>
            </a:lvl1pPr>
          </a:lstStyle>
          <a:p>
            <a:fld id="{C29098D9-6B28-8C47-9D8C-522BFF1DF707}"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3" y="6255033"/>
            <a:ext cx="1166361" cy="376101"/>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4"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34624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Full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CBE904-E421-9840-B16D-E2E25EDAE628}"/>
              </a:ext>
            </a:extLst>
          </p:cNvPr>
          <p:cNvSpPr/>
          <p:nvPr userDrawn="1"/>
        </p:nvSpPr>
        <p:spPr>
          <a:xfrm>
            <a:off x="312181" y="0"/>
            <a:ext cx="11879819"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GO TO VIEW &gt; SLIDE MASTER &gt; SELECT THIS SHAPE AND THE CARE LOGO &gt;</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COPY &gt;</a:t>
            </a:r>
            <a:r>
              <a:rPr lang="en-US" sz="2400" b="1" i="0" baseline="0" dirty="0">
                <a:latin typeface="Fira Sans Condensed SemiBold" panose="020B0603050000020004" pitchFamily="34" charset="0"/>
              </a:rPr>
              <a:t> </a:t>
            </a:r>
            <a:r>
              <a:rPr lang="en-US" sz="2400" b="1" i="0" dirty="0">
                <a:latin typeface="Fira Sans Condensed SemiBold" panose="020B0603050000020004" pitchFamily="34" charset="0"/>
              </a:rPr>
              <a:t>GO BACK TO  NORMAL VIEW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PASTE THIS TEMPLATE WHERE YOU WANT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SHAPE FORMAT &gt; SHAPE FILL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 PICTURE &gt; BROWSE FOR PHOTO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INSERT &gt; PICTURE FORMAT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CROP &gt; FILL &gt; ADJUST IMAGE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SIZE AND PLACEMENT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DELETE THIS TEXT!</a:t>
            </a:r>
            <a:endParaRPr lang="en-US" sz="2400" dirty="0"/>
          </a:p>
          <a:p>
            <a:pPr algn="ctr"/>
            <a:endParaRPr lang="en-US" sz="2400" b="1" i="0" dirty="0">
              <a:latin typeface="Fira Sans Condensed SemiBold" panose="020B0603050000020004"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3" y="6255033"/>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4967390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0" y="0"/>
            <a:ext cx="12192000" cy="369332"/>
          </a:xfrm>
          <a:prstGeom prst="rect">
            <a:avLst/>
          </a:prstGeom>
          <a:solidFill>
            <a:schemeClr val="bg1"/>
          </a:solidFill>
        </p:spPr>
        <p:txBody>
          <a:bodyPr wrap="square" rtlCol="0">
            <a:spAutoFit/>
          </a:bodyPr>
          <a:lstStyle/>
          <a:p>
            <a:endParaRPr lang="en-US" sz="1800" dirty="0"/>
          </a:p>
        </p:txBody>
      </p:sp>
    </p:spTree>
    <p:extLst>
      <p:ext uri="{BB962C8B-B14F-4D97-AF65-F5344CB8AC3E}">
        <p14:creationId xmlns:p14="http://schemas.microsoft.com/office/powerpoint/2010/main" val="219024725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no Divider/End Slide/Appendix">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31DC10-DB62-5340-A520-9BDB2C66DDA1}"/>
              </a:ext>
            </a:extLst>
          </p:cNvPr>
          <p:cNvSpPr txBox="1"/>
          <p:nvPr userDrawn="1"/>
        </p:nvSpPr>
        <p:spPr>
          <a:xfrm>
            <a:off x="312181" y="0"/>
            <a:ext cx="11879819" cy="369332"/>
          </a:xfrm>
          <a:prstGeom prst="rect">
            <a:avLst/>
          </a:prstGeom>
          <a:solidFill>
            <a:srgbClr val="E36F1E"/>
          </a:solidFill>
        </p:spPr>
        <p:txBody>
          <a:bodyPr wrap="square" rtlCol="0">
            <a:spAutoFit/>
          </a:bodyPr>
          <a:lstStyle/>
          <a:p>
            <a:endParaRPr lang="en-US" sz="1800" dirty="0"/>
          </a:p>
        </p:txBody>
      </p:sp>
      <p:sp>
        <p:nvSpPr>
          <p:cNvPr id="7" name="Title 6"/>
          <p:cNvSpPr>
            <a:spLocks noGrp="1"/>
          </p:cNvSpPr>
          <p:nvPr>
            <p:ph type="title" hasCustomPrompt="1"/>
          </p:nvPr>
        </p:nvSpPr>
        <p:spPr>
          <a:xfrm>
            <a:off x="312181" y="2999232"/>
            <a:ext cx="11879819" cy="429768"/>
          </a:xfrm>
        </p:spPr>
        <p:txBody>
          <a:bodyPr/>
          <a:lstStyle>
            <a:lvl1pPr algn="ctr">
              <a:defRPr sz="60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3" y="6255033"/>
            <a:ext cx="1166361" cy="376101"/>
          </a:xfrm>
          <a:prstGeom prst="rect">
            <a:avLst/>
          </a:prstGeom>
        </p:spPr>
      </p:pic>
      <p:sp>
        <p:nvSpPr>
          <p:cNvPr id="8" name="Rectangle 7">
            <a:extLst>
              <a:ext uri="{FF2B5EF4-FFF2-40B4-BE49-F238E27FC236}">
                <a16:creationId xmlns:a16="http://schemas.microsoft.com/office/drawing/2014/main" id="{969B8BE5-CC2F-AF4B-8D43-AB9C787F4FBB}"/>
              </a:ext>
            </a:extLst>
          </p:cNvPr>
          <p:cNvSpPr/>
          <p:nvPr userDrawn="1"/>
        </p:nvSpPr>
        <p:spPr>
          <a:xfrm rot="5400000">
            <a:off x="-3270994"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694614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6A914-CA84-724A-86AD-8EA9A2DD5E1B}"/>
              </a:ext>
            </a:extLst>
          </p:cNvPr>
          <p:cNvPicPr>
            <a:picLocks noChangeAspect="1"/>
          </p:cNvPicPr>
          <p:nvPr userDrawn="1"/>
        </p:nvPicPr>
        <p:blipFill>
          <a:blip r:embed="rId2"/>
          <a:stretch>
            <a:fillRect/>
          </a:stretch>
        </p:blipFill>
        <p:spPr>
          <a:xfrm>
            <a:off x="3936000" y="367410"/>
            <a:ext cx="4320000" cy="1015200"/>
          </a:xfrm>
          <a:prstGeom prst="rect">
            <a:avLst/>
          </a:prstGeom>
        </p:spPr>
      </p:pic>
    </p:spTree>
    <p:extLst>
      <p:ext uri="{BB962C8B-B14F-4D97-AF65-F5344CB8AC3E}">
        <p14:creationId xmlns:p14="http://schemas.microsoft.com/office/powerpoint/2010/main" val="143279574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27E8B2-FFB1-F843-AF2B-8C0FD1DF9259}"/>
              </a:ext>
            </a:extLst>
          </p:cNvPr>
          <p:cNvSpPr/>
          <p:nvPr/>
        </p:nvSpPr>
        <p:spPr>
          <a:xfrm>
            <a:off x="240000" y="0"/>
            <a:ext cx="11952000" cy="90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Title 1">
            <a:extLst>
              <a:ext uri="{FF2B5EF4-FFF2-40B4-BE49-F238E27FC236}">
                <a16:creationId xmlns:a16="http://schemas.microsoft.com/office/drawing/2014/main" id="{35069C34-A3A5-0144-9EDF-59C034514612}"/>
              </a:ext>
            </a:extLst>
          </p:cNvPr>
          <p:cNvSpPr>
            <a:spLocks noGrp="1"/>
          </p:cNvSpPr>
          <p:nvPr>
            <p:ph type="title"/>
          </p:nvPr>
        </p:nvSpPr>
        <p:spPr>
          <a:xfrm>
            <a:off x="446156" y="1"/>
            <a:ext cx="11745845" cy="899998"/>
          </a:xfrm>
          <a:prstGeom prst="rect">
            <a:avLst/>
          </a:prstGeom>
        </p:spPr>
        <p:txBody>
          <a:bodyPr anchor="ctr" anchorCtr="0"/>
          <a:lstStyle>
            <a:lvl1pPr algn="l">
              <a:defRPr sz="2400" b="1">
                <a:solidFill>
                  <a:srgbClr val="FFFFFF"/>
                </a:solidFill>
                <a:latin typeface="PT Sans" panose="020B0503020203020204" pitchFamily="34" charset="77"/>
              </a:defRPr>
            </a:lvl1pPr>
          </a:lstStyle>
          <a:p>
            <a:r>
              <a:rPr lang="en-GB"/>
              <a:t>Click to edit Master title style</a:t>
            </a:r>
            <a:endParaRPr lang="en-US" dirty="0"/>
          </a:p>
        </p:txBody>
      </p:sp>
      <p:sp>
        <p:nvSpPr>
          <p:cNvPr id="11" name="Rectangle 10">
            <a:extLst>
              <a:ext uri="{FF2B5EF4-FFF2-40B4-BE49-F238E27FC236}">
                <a16:creationId xmlns:a16="http://schemas.microsoft.com/office/drawing/2014/main" id="{AFCBBE4D-4EEC-4340-8C9C-379F01844122}"/>
              </a:ext>
            </a:extLst>
          </p:cNvPr>
          <p:cNvSpPr/>
          <p:nvPr/>
        </p:nvSpPr>
        <p:spPr>
          <a:xfrm>
            <a:off x="0" y="0"/>
            <a:ext cx="240000" cy="90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3" name="Content Placeholder 2">
            <a:extLst>
              <a:ext uri="{FF2B5EF4-FFF2-40B4-BE49-F238E27FC236}">
                <a16:creationId xmlns:a16="http://schemas.microsoft.com/office/drawing/2014/main" id="{EFEA2211-E29F-7442-824C-6164F873A3D2}"/>
              </a:ext>
            </a:extLst>
          </p:cNvPr>
          <p:cNvSpPr>
            <a:spLocks noGrp="1"/>
          </p:cNvSpPr>
          <p:nvPr>
            <p:ph idx="1" hasCustomPrompt="1"/>
          </p:nvPr>
        </p:nvSpPr>
        <p:spPr>
          <a:xfrm>
            <a:off x="446157" y="1416649"/>
            <a:ext cx="11562964" cy="4877471"/>
          </a:xfrm>
          <a:prstGeom prst="rect">
            <a:avLst/>
          </a:prstGeom>
        </p:spPr>
        <p:txBody>
          <a:bodyPr/>
          <a:lstStyle>
            <a:lvl1pPr>
              <a:spcBef>
                <a:spcPts val="1600"/>
              </a:spcBef>
              <a:spcAft>
                <a:spcPts val="600"/>
              </a:spcAft>
              <a:buClr>
                <a:schemeClr val="accent2"/>
              </a:buClr>
              <a:defRPr sz="2600">
                <a:solidFill>
                  <a:schemeClr val="tx1">
                    <a:lumMod val="75000"/>
                    <a:lumOff val="25000"/>
                  </a:schemeClr>
                </a:solidFill>
                <a:latin typeface="PT Sans" panose="020B0503020203020204" pitchFamily="34" charset="77"/>
              </a:defRPr>
            </a:lvl1pPr>
            <a:lvl2pPr marL="514350" indent="-171450">
              <a:spcBef>
                <a:spcPts val="0"/>
              </a:spcBef>
              <a:buFont typeface="System Font"/>
              <a:buChar char="-"/>
              <a:defRPr sz="2300">
                <a:solidFill>
                  <a:schemeClr val="accent2"/>
                </a:solidFill>
                <a:latin typeface="PT Sans" panose="020B0503020203020204" pitchFamily="34" charset="77"/>
              </a:defRPr>
            </a:lvl2pPr>
            <a:lvl3pPr>
              <a:buClr>
                <a:schemeClr val="accent1"/>
              </a:buClr>
              <a:defRPr>
                <a:latin typeface="PT Sans" panose="020B0503020203020204" pitchFamily="34" charset="77"/>
              </a:defRPr>
            </a:lvl3pPr>
            <a:lvl4pPr>
              <a:buClr>
                <a:schemeClr val="accent1"/>
              </a:buClr>
              <a:defRPr>
                <a:latin typeface="PT Sans" panose="020B0503020203020204" pitchFamily="34" charset="77"/>
              </a:defRPr>
            </a:lvl4pPr>
            <a:lvl5pPr>
              <a:buClr>
                <a:schemeClr val="accent1"/>
              </a:buClr>
              <a:defRPr>
                <a:latin typeface="PT Sans" panose="020B0503020203020204" pitchFamily="34" charset="77"/>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Slide Number Placeholder 5">
            <a:extLst>
              <a:ext uri="{FF2B5EF4-FFF2-40B4-BE49-F238E27FC236}">
                <a16:creationId xmlns:a16="http://schemas.microsoft.com/office/drawing/2014/main" id="{F9B9ED10-9384-054C-94EA-11A46863F11D}"/>
              </a:ext>
            </a:extLst>
          </p:cNvPr>
          <p:cNvSpPr>
            <a:spLocks noGrp="1"/>
          </p:cNvSpPr>
          <p:nvPr>
            <p:ph type="sldNum" sz="quarter" idx="12"/>
          </p:nvPr>
        </p:nvSpPr>
        <p:spPr>
          <a:xfrm>
            <a:off x="9265920" y="6319838"/>
            <a:ext cx="2743200" cy="365125"/>
          </a:xfrm>
          <a:prstGeom prst="rect">
            <a:avLst/>
          </a:prstGeom>
        </p:spPr>
        <p:txBody>
          <a:bodyPr/>
          <a:lstStyle>
            <a:lvl1pPr algn="r">
              <a:defRPr sz="1200" b="1">
                <a:solidFill>
                  <a:schemeClr val="accent2"/>
                </a:solidFill>
                <a:latin typeface="PT Sans" panose="020B0503020203020204" pitchFamily="34" charset="77"/>
              </a:defRPr>
            </a:lvl1pPr>
          </a:lstStyle>
          <a:p>
            <a:r>
              <a:rPr lang="en-US" dirty="0">
                <a:solidFill>
                  <a:schemeClr val="accent1"/>
                </a:solidFill>
              </a:rPr>
              <a:t>Development Pathways </a:t>
            </a:r>
            <a:fld id="{1D9190E0-4A6E-E54A-84A5-671457B8CFC0}" type="slidenum">
              <a:rPr lang="en-US" smtClean="0"/>
              <a:pPr/>
              <a:t>‹#›</a:t>
            </a:fld>
            <a:endParaRPr lang="en-US" dirty="0"/>
          </a:p>
        </p:txBody>
      </p:sp>
    </p:spTree>
    <p:extLst>
      <p:ext uri="{BB962C8B-B14F-4D97-AF65-F5344CB8AC3E}">
        <p14:creationId xmlns:p14="http://schemas.microsoft.com/office/powerpoint/2010/main" val="30476391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Content slide - 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F1BB4B-E3C5-444C-8830-B5BE4A8FB54B}"/>
              </a:ext>
            </a:extLst>
          </p:cNvPr>
          <p:cNvSpPr>
            <a:spLocks noGrp="1"/>
          </p:cNvSpPr>
          <p:nvPr>
            <p:ph type="title"/>
          </p:nvPr>
        </p:nvSpPr>
        <p:spPr>
          <a:xfrm>
            <a:off x="446156" y="447799"/>
            <a:ext cx="11745845" cy="611819"/>
          </a:xfrm>
          <a:prstGeom prst="rect">
            <a:avLst/>
          </a:prstGeom>
        </p:spPr>
        <p:txBody>
          <a:bodyPr anchor="ctr" anchorCtr="0"/>
          <a:lstStyle>
            <a:lvl1pPr algn="l">
              <a:defRPr sz="3200" b="1">
                <a:solidFill>
                  <a:schemeClr val="accent1"/>
                </a:solidFill>
                <a:latin typeface="PT Sans" panose="020B0503020203020204" pitchFamily="34" charset="77"/>
              </a:defRPr>
            </a:lvl1pPr>
          </a:lstStyle>
          <a:p>
            <a:r>
              <a:rPr lang="en-GB"/>
              <a:t>Click to edit Master title style</a:t>
            </a:r>
            <a:endParaRPr lang="en-US" dirty="0"/>
          </a:p>
        </p:txBody>
      </p:sp>
      <p:sp>
        <p:nvSpPr>
          <p:cNvPr id="4" name="Content Placeholder 2">
            <a:extLst>
              <a:ext uri="{FF2B5EF4-FFF2-40B4-BE49-F238E27FC236}">
                <a16:creationId xmlns:a16="http://schemas.microsoft.com/office/drawing/2014/main" id="{E60058C1-07E3-EE40-82B8-01D26DF7574B}"/>
              </a:ext>
            </a:extLst>
          </p:cNvPr>
          <p:cNvSpPr>
            <a:spLocks noGrp="1"/>
          </p:cNvSpPr>
          <p:nvPr>
            <p:ph idx="1" hasCustomPrompt="1"/>
          </p:nvPr>
        </p:nvSpPr>
        <p:spPr>
          <a:xfrm>
            <a:off x="446157" y="1416649"/>
            <a:ext cx="11562964" cy="4877471"/>
          </a:xfrm>
          <a:prstGeom prst="rect">
            <a:avLst/>
          </a:prstGeom>
        </p:spPr>
        <p:txBody>
          <a:bodyPr/>
          <a:lstStyle>
            <a:lvl1pPr>
              <a:spcBef>
                <a:spcPts val="1600"/>
              </a:spcBef>
              <a:spcAft>
                <a:spcPts val="600"/>
              </a:spcAft>
              <a:buClr>
                <a:schemeClr val="accent2"/>
              </a:buClr>
              <a:defRPr sz="2600">
                <a:solidFill>
                  <a:schemeClr val="tx1">
                    <a:lumMod val="75000"/>
                    <a:lumOff val="25000"/>
                  </a:schemeClr>
                </a:solidFill>
                <a:latin typeface="PT Sans" panose="020B0503020203020204" pitchFamily="34" charset="77"/>
              </a:defRPr>
            </a:lvl1pPr>
            <a:lvl2pPr>
              <a:spcBef>
                <a:spcPts val="0"/>
              </a:spcBef>
              <a:defRPr sz="2300">
                <a:solidFill>
                  <a:schemeClr val="accent2"/>
                </a:solidFill>
                <a:latin typeface="PT Sans" panose="020B0503020203020204" pitchFamily="34" charset="77"/>
              </a:defRPr>
            </a:lvl2pPr>
            <a:lvl3pPr>
              <a:buClr>
                <a:schemeClr val="accent1"/>
              </a:buClr>
              <a:defRPr>
                <a:latin typeface="PT Sans" panose="020B0503020203020204" pitchFamily="34" charset="77"/>
              </a:defRPr>
            </a:lvl3pPr>
            <a:lvl4pPr>
              <a:buClr>
                <a:schemeClr val="accent1"/>
              </a:buClr>
              <a:defRPr>
                <a:latin typeface="PT Sans" panose="020B0503020203020204" pitchFamily="34" charset="77"/>
              </a:defRPr>
            </a:lvl4pPr>
            <a:lvl5pPr>
              <a:buClr>
                <a:schemeClr val="accent1"/>
              </a:buClr>
              <a:defRPr>
                <a:latin typeface="PT Sans" panose="020B0503020203020204" pitchFamily="34" charset="77"/>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Slide Number Placeholder 5">
            <a:extLst>
              <a:ext uri="{FF2B5EF4-FFF2-40B4-BE49-F238E27FC236}">
                <a16:creationId xmlns:a16="http://schemas.microsoft.com/office/drawing/2014/main" id="{EB9C65AF-B7CD-A447-BEFF-125155404609}"/>
              </a:ext>
            </a:extLst>
          </p:cNvPr>
          <p:cNvSpPr>
            <a:spLocks noGrp="1"/>
          </p:cNvSpPr>
          <p:nvPr>
            <p:ph type="sldNum" sz="quarter" idx="12"/>
          </p:nvPr>
        </p:nvSpPr>
        <p:spPr>
          <a:xfrm>
            <a:off x="9265920" y="6319838"/>
            <a:ext cx="2743200" cy="365125"/>
          </a:xfrm>
          <a:prstGeom prst="rect">
            <a:avLst/>
          </a:prstGeom>
        </p:spPr>
        <p:txBody>
          <a:bodyPr/>
          <a:lstStyle>
            <a:lvl1pPr algn="r">
              <a:defRPr sz="1200" b="1">
                <a:solidFill>
                  <a:schemeClr val="accent2"/>
                </a:solidFill>
                <a:latin typeface="PT Sans" panose="020B0503020203020204" pitchFamily="34" charset="77"/>
              </a:defRPr>
            </a:lvl1pPr>
          </a:lstStyle>
          <a:p>
            <a:r>
              <a:rPr lang="en-US" dirty="0">
                <a:solidFill>
                  <a:schemeClr val="accent1"/>
                </a:solidFill>
              </a:rPr>
              <a:t>Development Pathways </a:t>
            </a:r>
            <a:fld id="{1D9190E0-4A6E-E54A-84A5-671457B8CFC0}" type="slidenum">
              <a:rPr lang="en-US" smtClean="0"/>
              <a:pPr/>
              <a:t>‹#›</a:t>
            </a:fld>
            <a:endParaRPr lang="en-US" dirty="0"/>
          </a:p>
        </p:txBody>
      </p:sp>
    </p:spTree>
    <p:extLst>
      <p:ext uri="{BB962C8B-B14F-4D97-AF65-F5344CB8AC3E}">
        <p14:creationId xmlns:p14="http://schemas.microsoft.com/office/powerpoint/2010/main" val="18973355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76899A-B4F1-364F-9493-EB10C95A1644}"/>
              </a:ext>
            </a:extLst>
          </p:cNvPr>
          <p:cNvSpPr/>
          <p:nvPr userDrawn="1"/>
        </p:nvSpPr>
        <p:spPr>
          <a:xfrm>
            <a:off x="0" y="0"/>
            <a:ext cx="12192000" cy="4428310"/>
          </a:xfrm>
          <a:prstGeom prst="rect">
            <a:avLst/>
          </a:prstGeom>
          <a:solidFill>
            <a:schemeClr val="accent1"/>
          </a:solidFill>
          <a:ln>
            <a:solidFill>
              <a:srgbClr val="0045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Rectangle 4">
            <a:extLst>
              <a:ext uri="{FF2B5EF4-FFF2-40B4-BE49-F238E27FC236}">
                <a16:creationId xmlns:a16="http://schemas.microsoft.com/office/drawing/2014/main" id="{C3066AB0-F0C3-0142-A7AC-207F78AF076C}"/>
              </a:ext>
            </a:extLst>
          </p:cNvPr>
          <p:cNvSpPr/>
          <p:nvPr userDrawn="1"/>
        </p:nvSpPr>
        <p:spPr>
          <a:xfrm>
            <a:off x="-1" y="4428310"/>
            <a:ext cx="12192001" cy="242969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3" name="Title 1">
            <a:extLst>
              <a:ext uri="{FF2B5EF4-FFF2-40B4-BE49-F238E27FC236}">
                <a16:creationId xmlns:a16="http://schemas.microsoft.com/office/drawing/2014/main" id="{E3F1BB4B-E3C5-444C-8830-B5BE4A8FB54B}"/>
              </a:ext>
            </a:extLst>
          </p:cNvPr>
          <p:cNvSpPr>
            <a:spLocks noGrp="1"/>
          </p:cNvSpPr>
          <p:nvPr>
            <p:ph type="title"/>
          </p:nvPr>
        </p:nvSpPr>
        <p:spPr>
          <a:xfrm>
            <a:off x="223078" y="3123091"/>
            <a:ext cx="11745845" cy="611819"/>
          </a:xfrm>
          <a:prstGeom prst="rect">
            <a:avLst/>
          </a:prstGeom>
        </p:spPr>
        <p:txBody>
          <a:bodyPr anchor="ctr" anchorCtr="0"/>
          <a:lstStyle>
            <a:lvl1pPr algn="ctr">
              <a:defRPr sz="4000" b="1">
                <a:solidFill>
                  <a:schemeClr val="bg1"/>
                </a:solidFill>
                <a:latin typeface="PT Sans" panose="020B0503020203020204" pitchFamily="34" charset="77"/>
              </a:defRPr>
            </a:lvl1pPr>
          </a:lstStyle>
          <a:p>
            <a:r>
              <a:rPr lang="en-GB"/>
              <a:t>Click to edit Master title style</a:t>
            </a:r>
            <a:endParaRPr lang="en-US" dirty="0"/>
          </a:p>
        </p:txBody>
      </p:sp>
      <p:sp>
        <p:nvSpPr>
          <p:cNvPr id="7" name="Slide Number Placeholder 5">
            <a:extLst>
              <a:ext uri="{FF2B5EF4-FFF2-40B4-BE49-F238E27FC236}">
                <a16:creationId xmlns:a16="http://schemas.microsoft.com/office/drawing/2014/main" id="{EB9C65AF-B7CD-A447-BEFF-125155404609}"/>
              </a:ext>
            </a:extLst>
          </p:cNvPr>
          <p:cNvSpPr>
            <a:spLocks noGrp="1"/>
          </p:cNvSpPr>
          <p:nvPr>
            <p:ph type="sldNum" sz="quarter" idx="12"/>
          </p:nvPr>
        </p:nvSpPr>
        <p:spPr>
          <a:xfrm>
            <a:off x="9265920" y="6319838"/>
            <a:ext cx="2743200" cy="365125"/>
          </a:xfrm>
          <a:prstGeom prst="rect">
            <a:avLst/>
          </a:prstGeom>
        </p:spPr>
        <p:txBody>
          <a:bodyPr/>
          <a:lstStyle>
            <a:lvl1pPr algn="r">
              <a:defRPr sz="1200" b="1">
                <a:solidFill>
                  <a:schemeClr val="accent2"/>
                </a:solidFill>
                <a:latin typeface="PT Sans" panose="020B0503020203020204" pitchFamily="34" charset="77"/>
              </a:defRPr>
            </a:lvl1pPr>
          </a:lstStyle>
          <a:p>
            <a:r>
              <a:rPr lang="en-US" dirty="0">
                <a:solidFill>
                  <a:schemeClr val="accent1"/>
                </a:solidFill>
              </a:rPr>
              <a:t>Development Pathways </a:t>
            </a:r>
            <a:fld id="{1D9190E0-4A6E-E54A-84A5-671457B8CFC0}"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4362427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70470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028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26572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4493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6431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2217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10140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2638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574040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34486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4802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56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16418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78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tx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tx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2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3521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25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6368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4576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20216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DAD4-0C54-9141-9670-D6C5CC48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4DBC29-FE0C-3148-88AD-D28E0AEA73A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578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3924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96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184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1"/>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1"/>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581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925615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411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96935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3912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5136034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162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7D7E-F44F-E344-9BF8-0D27C4C9AE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609F51-E334-C442-9136-FF9510678D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7380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30600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455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78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03084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041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58605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2207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544204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59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2194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2F3C-456B-2D45-956B-D8F9C5056C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745908-FC7D-3348-AC1B-BF96E1A6FD50}"/>
              </a:ext>
            </a:extLst>
          </p:cNvPr>
          <p:cNvSpPr>
            <a:spLocks noGrp="1"/>
          </p:cNvSpPr>
          <p:nvPr>
            <p:ph sz="half" idx="1"/>
          </p:nvPr>
        </p:nvSpPr>
        <p:spPr>
          <a:xfrm>
            <a:off x="838200" y="1825625"/>
            <a:ext cx="5181600" cy="4351338"/>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D54098-6D70-C44B-9C53-94DAB3C0ABAE}"/>
              </a:ext>
            </a:extLst>
          </p:cNvPr>
          <p:cNvSpPr>
            <a:spLocks noGrp="1"/>
          </p:cNvSpPr>
          <p:nvPr>
            <p:ph sz="half" idx="2"/>
          </p:nvPr>
        </p:nvSpPr>
        <p:spPr>
          <a:xfrm>
            <a:off x="6172200" y="1825625"/>
            <a:ext cx="5181600" cy="4351338"/>
          </a:xfrm>
          <a:prstGeom prst="rect">
            <a:avLst/>
          </a:prstGeom>
          <a:solidFill>
            <a:schemeClr val="bg2">
              <a:lumMod val="20000"/>
              <a:lumOff val="80000"/>
            </a:schemeClr>
          </a:solidFill>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281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166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4"/>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4"/>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921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26814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10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771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644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927932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38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63590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28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A108-46D3-A045-86CF-CE58FFBC4F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C7B985-BB21-0743-985C-518D92D9C5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9D8E6D-B261-F04F-A788-A58EA20C91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D11796-5793-C946-BC67-4646C28106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DD7FFE-6C30-DB4D-A750-B06F95EB204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171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5"/>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5"/>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3639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673249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803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55629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5165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700593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009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425028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861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6"/>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6"/>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858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D718-D0D8-9B43-8CD8-95B1FBC417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89012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13489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5012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53800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924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717440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00945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5834457"/>
            <a:ext cx="12192000" cy="269304"/>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575" y="5080216"/>
            <a:ext cx="5925944" cy="1777784"/>
          </a:xfrm>
          <a:prstGeom prst="rect">
            <a:avLst/>
          </a:prstGeom>
        </p:spPr>
      </p:pic>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1975320" y="3720158"/>
            <a:ext cx="8241360" cy="465932"/>
          </a:xfrm>
          <a:prstGeom prst="rect">
            <a:avLst/>
          </a:prstGeom>
        </p:spPr>
        <p:txBody>
          <a:bodyPr>
            <a:normAutofit/>
          </a:bodyPr>
          <a:lstStyle>
            <a:lvl1pPr marL="0" indent="0" algn="ctr">
              <a:buNone/>
              <a:defRPr sz="1600" spc="150">
                <a:solidFill>
                  <a:srgbClr val="FFFEFF"/>
                </a:solidFill>
                <a:latin typeface="+mj-lt"/>
              </a:defRPr>
            </a:lvl1pPr>
          </a:lstStyle>
          <a:p>
            <a:pPr lvl="0"/>
            <a:r>
              <a:rPr lang="en-US" dirty="0"/>
              <a:t>PRESENTER NAME, ORGANIZATION</a:t>
            </a:r>
          </a:p>
        </p:txBody>
      </p:sp>
      <p:sp>
        <p:nvSpPr>
          <p:cNvPr id="7"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1975320" y="1043461"/>
            <a:ext cx="8241360" cy="1828546"/>
          </a:xfrm>
          <a:prstGeom prst="rect">
            <a:avLst/>
          </a:prstGeom>
        </p:spPr>
        <p:txBody>
          <a:bodyPr>
            <a:noAutofit/>
          </a:bodyPr>
          <a:lstStyle>
            <a:lvl1pPr algn="ctr">
              <a:defRPr sz="7200">
                <a:solidFill>
                  <a:srgbClr val="FFFEFF"/>
                </a:solidFill>
                <a:latin typeface="+mj-lt"/>
              </a:defRPr>
            </a:lvl1pPr>
          </a:lstStyle>
          <a:p>
            <a:r>
              <a:rPr lang="en-US" dirty="0"/>
              <a:t>Presentation Title Presentation Title</a:t>
            </a:r>
          </a:p>
        </p:txBody>
      </p:sp>
    </p:spTree>
    <p:extLst>
      <p:ext uri="{BB962C8B-B14F-4D97-AF65-F5344CB8AC3E}">
        <p14:creationId xmlns:p14="http://schemas.microsoft.com/office/powerpoint/2010/main" val="116562509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39394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5834457"/>
            <a:ext cx="12192000" cy="269304"/>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575" y="5080216"/>
            <a:ext cx="5925944" cy="1777784"/>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1478280" y="1482959"/>
            <a:ext cx="9235440" cy="1088418"/>
          </a:xfrm>
          <a:prstGeom prst="rect">
            <a:avLst/>
          </a:prstGeom>
        </p:spPr>
        <p:txBody>
          <a:bodyPr>
            <a:noAutofit/>
          </a:bodyPr>
          <a:lstStyle>
            <a:lvl1pPr algn="ctr">
              <a:defRPr sz="50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1478280" y="3100230"/>
            <a:ext cx="9235440" cy="465932"/>
          </a:xfrm>
          <a:prstGeom prst="rect">
            <a:avLst/>
          </a:prstGeom>
        </p:spPr>
        <p:txBody>
          <a:bodyPr>
            <a:normAutofit/>
          </a:bodyPr>
          <a:lstStyle>
            <a:lvl1pPr marL="0" indent="0" algn="ctr">
              <a:buNone/>
              <a:defRPr sz="1600" spc="150">
                <a:solidFill>
                  <a:srgbClr val="FFFEFF"/>
                </a:solidFill>
                <a:latin typeface="+mj-lt"/>
              </a:defRPr>
            </a:lvl1pPr>
          </a:lstStyle>
          <a:p>
            <a:pPr lvl="0"/>
            <a:r>
              <a:rPr lang="en-US" dirty="0"/>
              <a:t>PRESENTER NAME, ORGANIZATION</a:t>
            </a:r>
          </a:p>
        </p:txBody>
      </p:sp>
      <p:sp>
        <p:nvSpPr>
          <p:cNvPr id="7" name="Text Placeholder 12">
            <a:extLst>
              <a:ext uri="{FF2B5EF4-FFF2-40B4-BE49-F238E27FC236}">
                <a16:creationId xmlns:a16="http://schemas.microsoft.com/office/drawing/2014/main" id="{E8CCC836-64AC-4886-902C-08BB65A5D306}"/>
              </a:ext>
            </a:extLst>
          </p:cNvPr>
          <p:cNvSpPr>
            <a:spLocks noGrp="1"/>
          </p:cNvSpPr>
          <p:nvPr>
            <p:ph type="body" sz="quarter" idx="12" hasCustomPrompt="1"/>
          </p:nvPr>
        </p:nvSpPr>
        <p:spPr>
          <a:xfrm>
            <a:off x="1478280" y="947513"/>
            <a:ext cx="9235440" cy="258443"/>
          </a:xfrm>
          <a:prstGeom prst="rect">
            <a:avLst/>
          </a:prstGeom>
        </p:spPr>
        <p:txBody>
          <a:bodyPr>
            <a:normAutofit/>
          </a:bodyPr>
          <a:lstStyle>
            <a:lvl1pPr marL="0" indent="0" algn="ctr">
              <a:buNone/>
              <a:defRPr sz="1200" spc="150">
                <a:solidFill>
                  <a:srgbClr val="FFFEFF"/>
                </a:solidFill>
                <a:latin typeface="+mj-lt"/>
              </a:defRPr>
            </a:lvl1pPr>
          </a:lstStyle>
          <a:p>
            <a:pPr lvl="0"/>
            <a:r>
              <a:rPr lang="en-US" dirty="0"/>
              <a:t>EVENT / VENUE / DATE</a:t>
            </a:r>
          </a:p>
        </p:txBody>
      </p:sp>
      <p:sp>
        <p:nvSpPr>
          <p:cNvPr id="11" name="Shape 65">
            <a:extLst>
              <a:ext uri="{FF2B5EF4-FFF2-40B4-BE49-F238E27FC236}">
                <a16:creationId xmlns:a16="http://schemas.microsoft.com/office/drawing/2014/main" id="{7360D2C5-89C9-4BB1-B235-A8C7577B37E7}"/>
              </a:ext>
            </a:extLst>
          </p:cNvPr>
          <p:cNvSpPr/>
          <p:nvPr userDrawn="1"/>
        </p:nvSpPr>
        <p:spPr>
          <a:xfrm>
            <a:off x="4953000" y="1261069"/>
            <a:ext cx="2286000" cy="1"/>
          </a:xfrm>
          <a:prstGeom prst="line">
            <a:avLst/>
          </a:prstGeom>
          <a:ln w="28575">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8355579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39394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5834457"/>
            <a:ext cx="12192000" cy="269304"/>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5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575" y="5080216"/>
            <a:ext cx="5925944" cy="1777784"/>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1975320" y="1043461"/>
            <a:ext cx="8241360" cy="1828546"/>
          </a:xfrm>
          <a:prstGeom prst="rect">
            <a:avLst/>
          </a:prstGeom>
        </p:spPr>
        <p:txBody>
          <a:bodyPr>
            <a:noAutofit/>
          </a:bodyPr>
          <a:lstStyle>
            <a:lvl1pPr algn="ctr">
              <a:defRPr sz="72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1975320" y="3720158"/>
            <a:ext cx="8241360" cy="465932"/>
          </a:xfrm>
          <a:prstGeom prst="rect">
            <a:avLst/>
          </a:prstGeom>
        </p:spPr>
        <p:txBody>
          <a:bodyPr>
            <a:normAutofit/>
          </a:bodyPr>
          <a:lstStyle>
            <a:lvl1pPr marL="0" indent="0" algn="ctr">
              <a:buNone/>
              <a:defRPr sz="1600" spc="150">
                <a:solidFill>
                  <a:srgbClr val="FFFEFF"/>
                </a:solidFill>
                <a:latin typeface="+mj-lt"/>
              </a:defRPr>
            </a:lvl1pPr>
          </a:lstStyle>
          <a:p>
            <a:pPr lvl="0"/>
            <a:r>
              <a:rPr lang="en-US" dirty="0"/>
              <a:t>PRESENTER NAME, ORGANIZATION</a:t>
            </a:r>
          </a:p>
        </p:txBody>
      </p:sp>
      <p:sp>
        <p:nvSpPr>
          <p:cNvPr id="7" name="Shape 65">
            <a:extLst>
              <a:ext uri="{FF2B5EF4-FFF2-40B4-BE49-F238E27FC236}">
                <a16:creationId xmlns:a16="http://schemas.microsoft.com/office/drawing/2014/main" id="{7360D2C5-89C9-4BB1-B235-A8C7577B37E7}"/>
              </a:ext>
            </a:extLst>
          </p:cNvPr>
          <p:cNvSpPr/>
          <p:nvPr userDrawn="1"/>
        </p:nvSpPr>
        <p:spPr>
          <a:xfrm>
            <a:off x="4953000" y="3568334"/>
            <a:ext cx="2286000" cy="1"/>
          </a:xfrm>
          <a:prstGeom prst="line">
            <a:avLst/>
          </a:prstGeom>
          <a:ln w="28575">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30219265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FFFE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5A77BBE-0A67-4B68-8A8F-3D6B3AAFCB79}"/>
              </a:ext>
            </a:extLst>
          </p:cNvPr>
          <p:cNvSpPr>
            <a:spLocks noGrp="1"/>
          </p:cNvSpPr>
          <p:nvPr>
            <p:ph type="pic" sz="quarter" idx="11"/>
          </p:nvPr>
        </p:nvSpPr>
        <p:spPr>
          <a:xfrm>
            <a:off x="0" y="0"/>
            <a:ext cx="12192000" cy="5122190"/>
          </a:xfrm>
          <a:prstGeom prst="rect">
            <a:avLst/>
          </a:prstGeom>
        </p:spPr>
        <p:txBody>
          <a:bodyPr/>
          <a:lstStyle/>
          <a:p>
            <a:endParaRPr lang="en-US" dirty="0"/>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2320" y="5148184"/>
            <a:ext cx="5699384" cy="1709816"/>
          </a:xfrm>
          <a:prstGeom prst="rect">
            <a:avLst/>
          </a:prstGeom>
        </p:spPr>
      </p:pic>
      <p:sp>
        <p:nvSpPr>
          <p:cNvPr id="14" name="Text Placeholder 13">
            <a:extLst>
              <a:ext uri="{FF2B5EF4-FFF2-40B4-BE49-F238E27FC236}">
                <a16:creationId xmlns:a16="http://schemas.microsoft.com/office/drawing/2014/main" id="{EAEA223B-9313-4232-8AA3-085143A1D68F}"/>
              </a:ext>
            </a:extLst>
          </p:cNvPr>
          <p:cNvSpPr>
            <a:spLocks noGrp="1"/>
          </p:cNvSpPr>
          <p:nvPr>
            <p:ph type="body" sz="quarter" idx="13" hasCustomPrompt="1"/>
          </p:nvPr>
        </p:nvSpPr>
        <p:spPr>
          <a:xfrm>
            <a:off x="4126832" y="1612232"/>
            <a:ext cx="8063062" cy="1913314"/>
          </a:xfrm>
          <a:prstGeom prst="rect">
            <a:avLst/>
          </a:prstGeom>
          <a:solidFill>
            <a:srgbClr val="2CB772"/>
          </a:solidFill>
        </p:spPr>
        <p:txBody>
          <a:bodyPr anchor="ctr">
            <a:normAutofit/>
          </a:bodyPr>
          <a:lstStyle>
            <a:lvl1pPr marL="171450" indent="0" algn="l">
              <a:lnSpc>
                <a:spcPct val="80000"/>
              </a:lnSpc>
              <a:buNone/>
              <a:defRPr sz="5000" b="1">
                <a:solidFill>
                  <a:srgbClr val="FFFEFF"/>
                </a:solidFill>
                <a:latin typeface="+mj-lt"/>
              </a:defRPr>
            </a:lvl1pPr>
          </a:lstStyle>
          <a:p>
            <a:pPr lvl="0"/>
            <a:r>
              <a:rPr lang="en-US" dirty="0"/>
              <a:t>Presentation Title Presentation Title</a:t>
            </a:r>
          </a:p>
        </p:txBody>
      </p:sp>
      <p:sp>
        <p:nvSpPr>
          <p:cNvPr id="16" name="Text Placeholder 15">
            <a:extLst>
              <a:ext uri="{FF2B5EF4-FFF2-40B4-BE49-F238E27FC236}">
                <a16:creationId xmlns:a16="http://schemas.microsoft.com/office/drawing/2014/main" id="{C25108F6-C547-422B-B72C-8D0910B5294D}"/>
              </a:ext>
            </a:extLst>
          </p:cNvPr>
          <p:cNvSpPr>
            <a:spLocks noGrp="1"/>
          </p:cNvSpPr>
          <p:nvPr>
            <p:ph type="body" sz="quarter" idx="14" hasCustomPrompt="1"/>
          </p:nvPr>
        </p:nvSpPr>
        <p:spPr>
          <a:xfrm>
            <a:off x="4559969" y="3296863"/>
            <a:ext cx="7629651" cy="1076561"/>
          </a:xfrm>
          <a:prstGeom prst="rect">
            <a:avLst/>
          </a:prstGeom>
          <a:solidFill>
            <a:srgbClr val="009457"/>
          </a:solidFill>
        </p:spPr>
        <p:txBody>
          <a:bodyPr anchor="ctr">
            <a:normAutofit/>
          </a:bodyPr>
          <a:lstStyle>
            <a:lvl1pPr marL="84138" indent="0" algn="l">
              <a:buNone/>
              <a:defRPr sz="3000" b="1">
                <a:solidFill>
                  <a:srgbClr val="FFFEFF"/>
                </a:solidFill>
                <a:latin typeface="+mj-lt"/>
              </a:defRPr>
            </a:lvl1pPr>
          </a:lstStyle>
          <a:p>
            <a:pPr lvl="0"/>
            <a:r>
              <a:rPr lang="en-US" dirty="0"/>
              <a:t>Presentation Subtitle Presentation Subtitle Presentation Subtitle</a:t>
            </a:r>
          </a:p>
        </p:txBody>
      </p:sp>
    </p:spTree>
    <p:extLst>
      <p:ext uri="{BB962C8B-B14F-4D97-AF65-F5344CB8AC3E}">
        <p14:creationId xmlns:p14="http://schemas.microsoft.com/office/powerpoint/2010/main" val="94346610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rgbClr val="FFFE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5A77BBE-0A67-4B68-8A8F-3D6B3AAFCB79}"/>
              </a:ext>
            </a:extLst>
          </p:cNvPr>
          <p:cNvSpPr>
            <a:spLocks noGrp="1"/>
          </p:cNvSpPr>
          <p:nvPr>
            <p:ph type="pic" sz="quarter" idx="11"/>
          </p:nvPr>
        </p:nvSpPr>
        <p:spPr>
          <a:xfrm>
            <a:off x="0" y="0"/>
            <a:ext cx="12192000" cy="5122190"/>
          </a:xfrm>
          <a:prstGeom prst="rect">
            <a:avLst/>
          </a:prstGeom>
        </p:spPr>
        <p:txBody>
          <a:bodyPr/>
          <a:lstStyle/>
          <a:p>
            <a:endParaRPr lang="en-US" dirty="0"/>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2320" y="5148184"/>
            <a:ext cx="5699384" cy="1709816"/>
          </a:xfrm>
          <a:prstGeom prst="rect">
            <a:avLst/>
          </a:prstGeom>
        </p:spPr>
      </p:pic>
      <p:sp>
        <p:nvSpPr>
          <p:cNvPr id="14" name="Text Placeholder 13">
            <a:extLst>
              <a:ext uri="{FF2B5EF4-FFF2-40B4-BE49-F238E27FC236}">
                <a16:creationId xmlns:a16="http://schemas.microsoft.com/office/drawing/2014/main" id="{EAEA223B-9313-4232-8AA3-085143A1D68F}"/>
              </a:ext>
            </a:extLst>
          </p:cNvPr>
          <p:cNvSpPr>
            <a:spLocks noGrp="1"/>
          </p:cNvSpPr>
          <p:nvPr>
            <p:ph type="body" sz="quarter" idx="13" hasCustomPrompt="1"/>
          </p:nvPr>
        </p:nvSpPr>
        <p:spPr>
          <a:xfrm>
            <a:off x="0" y="1612232"/>
            <a:ext cx="8063062" cy="1913314"/>
          </a:xfrm>
          <a:prstGeom prst="rect">
            <a:avLst/>
          </a:prstGeom>
          <a:solidFill>
            <a:srgbClr val="2CB772"/>
          </a:solidFill>
        </p:spPr>
        <p:txBody>
          <a:bodyPr anchor="ctr">
            <a:normAutofit/>
          </a:bodyPr>
          <a:lstStyle>
            <a:lvl1pPr marL="427038" indent="0" algn="l">
              <a:lnSpc>
                <a:spcPct val="80000"/>
              </a:lnSpc>
              <a:buNone/>
              <a:defRPr sz="5000" b="1">
                <a:solidFill>
                  <a:srgbClr val="FFFEFF"/>
                </a:solidFill>
                <a:latin typeface="+mj-lt"/>
              </a:defRPr>
            </a:lvl1pPr>
          </a:lstStyle>
          <a:p>
            <a:pPr lvl="0"/>
            <a:r>
              <a:rPr lang="en-US" dirty="0"/>
              <a:t>Presentation Title Presentation Title</a:t>
            </a:r>
          </a:p>
        </p:txBody>
      </p:sp>
      <p:sp>
        <p:nvSpPr>
          <p:cNvPr id="16" name="Text Placeholder 15">
            <a:extLst>
              <a:ext uri="{FF2B5EF4-FFF2-40B4-BE49-F238E27FC236}">
                <a16:creationId xmlns:a16="http://schemas.microsoft.com/office/drawing/2014/main" id="{C25108F6-C547-422B-B72C-8D0910B5294D}"/>
              </a:ext>
            </a:extLst>
          </p:cNvPr>
          <p:cNvSpPr>
            <a:spLocks noGrp="1"/>
          </p:cNvSpPr>
          <p:nvPr>
            <p:ph type="body" sz="quarter" idx="14" hasCustomPrompt="1"/>
          </p:nvPr>
        </p:nvSpPr>
        <p:spPr>
          <a:xfrm>
            <a:off x="-2381" y="3296863"/>
            <a:ext cx="7629651" cy="1076561"/>
          </a:xfrm>
          <a:prstGeom prst="rect">
            <a:avLst/>
          </a:prstGeom>
          <a:solidFill>
            <a:srgbClr val="009457"/>
          </a:solidFill>
        </p:spPr>
        <p:txBody>
          <a:bodyPr anchor="ctr">
            <a:normAutofit/>
          </a:bodyPr>
          <a:lstStyle>
            <a:lvl1pPr marL="457200" indent="0" algn="l">
              <a:buNone/>
              <a:defRPr sz="3000" b="1">
                <a:solidFill>
                  <a:srgbClr val="FFFEFF"/>
                </a:solidFill>
                <a:latin typeface="+mj-lt"/>
              </a:defRPr>
            </a:lvl1pPr>
          </a:lstStyle>
          <a:p>
            <a:pPr lvl="0"/>
            <a:r>
              <a:rPr lang="en-US" dirty="0"/>
              <a:t>Presentation Subtitle Presentation Subtitle Presentation Subtitle</a:t>
            </a:r>
          </a:p>
        </p:txBody>
      </p:sp>
    </p:spTree>
    <p:extLst>
      <p:ext uri="{BB962C8B-B14F-4D97-AF65-F5344CB8AC3E}">
        <p14:creationId xmlns:p14="http://schemas.microsoft.com/office/powerpoint/2010/main" val="24510436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55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rgbClr val="FFFE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5A77BBE-0A67-4B68-8A8F-3D6B3AAFCB79}"/>
              </a:ext>
            </a:extLst>
          </p:cNvPr>
          <p:cNvSpPr>
            <a:spLocks noGrp="1"/>
          </p:cNvSpPr>
          <p:nvPr>
            <p:ph type="pic" sz="quarter" idx="11"/>
          </p:nvPr>
        </p:nvSpPr>
        <p:spPr>
          <a:xfrm>
            <a:off x="0" y="0"/>
            <a:ext cx="12192000" cy="5122190"/>
          </a:xfrm>
          <a:prstGeom prst="rect">
            <a:avLst/>
          </a:prstGeom>
        </p:spPr>
        <p:txBody>
          <a:bodyPr/>
          <a:lstStyle/>
          <a:p>
            <a:endParaRPr lang="en-US" dirty="0"/>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2320" y="5148184"/>
            <a:ext cx="5699384" cy="1709816"/>
          </a:xfrm>
          <a:prstGeom prst="rect">
            <a:avLst/>
          </a:prstGeom>
        </p:spPr>
      </p:pic>
      <p:sp>
        <p:nvSpPr>
          <p:cNvPr id="14" name="Text Placeholder 13">
            <a:extLst>
              <a:ext uri="{FF2B5EF4-FFF2-40B4-BE49-F238E27FC236}">
                <a16:creationId xmlns:a16="http://schemas.microsoft.com/office/drawing/2014/main" id="{EAEA223B-9313-4232-8AA3-085143A1D68F}"/>
              </a:ext>
            </a:extLst>
          </p:cNvPr>
          <p:cNvSpPr>
            <a:spLocks noGrp="1"/>
          </p:cNvSpPr>
          <p:nvPr>
            <p:ph type="body" sz="quarter" idx="13" hasCustomPrompt="1"/>
          </p:nvPr>
        </p:nvSpPr>
        <p:spPr>
          <a:xfrm>
            <a:off x="4126832" y="1612232"/>
            <a:ext cx="8063062" cy="1913314"/>
          </a:xfrm>
          <a:prstGeom prst="rect">
            <a:avLst/>
          </a:prstGeom>
          <a:solidFill>
            <a:srgbClr val="393941"/>
          </a:solidFill>
        </p:spPr>
        <p:txBody>
          <a:bodyPr anchor="ctr">
            <a:normAutofit/>
          </a:bodyPr>
          <a:lstStyle>
            <a:lvl1pPr marL="171450" indent="0" algn="l">
              <a:lnSpc>
                <a:spcPct val="80000"/>
              </a:lnSpc>
              <a:buNone/>
              <a:defRPr sz="5000" b="1">
                <a:solidFill>
                  <a:srgbClr val="FFFEFF"/>
                </a:solidFill>
                <a:latin typeface="+mj-lt"/>
              </a:defRPr>
            </a:lvl1pPr>
          </a:lstStyle>
          <a:p>
            <a:pPr lvl="0"/>
            <a:r>
              <a:rPr lang="en-US" dirty="0"/>
              <a:t>Presentation Title Presentation Title</a:t>
            </a:r>
          </a:p>
        </p:txBody>
      </p:sp>
      <p:sp>
        <p:nvSpPr>
          <p:cNvPr id="16" name="Text Placeholder 15">
            <a:extLst>
              <a:ext uri="{FF2B5EF4-FFF2-40B4-BE49-F238E27FC236}">
                <a16:creationId xmlns:a16="http://schemas.microsoft.com/office/drawing/2014/main" id="{C25108F6-C547-422B-B72C-8D0910B5294D}"/>
              </a:ext>
            </a:extLst>
          </p:cNvPr>
          <p:cNvSpPr>
            <a:spLocks noGrp="1"/>
          </p:cNvSpPr>
          <p:nvPr>
            <p:ph type="body" sz="quarter" idx="14" hasCustomPrompt="1"/>
          </p:nvPr>
        </p:nvSpPr>
        <p:spPr>
          <a:xfrm>
            <a:off x="4559969" y="3296863"/>
            <a:ext cx="7629651" cy="1076561"/>
          </a:xfrm>
          <a:prstGeom prst="rect">
            <a:avLst/>
          </a:prstGeom>
          <a:solidFill>
            <a:schemeClr val="tx2">
              <a:lumMod val="50000"/>
            </a:schemeClr>
          </a:solidFill>
        </p:spPr>
        <p:txBody>
          <a:bodyPr anchor="ctr">
            <a:normAutofit/>
          </a:bodyPr>
          <a:lstStyle>
            <a:lvl1pPr marL="84138" indent="0" algn="l">
              <a:buNone/>
              <a:defRPr sz="3000" b="1">
                <a:solidFill>
                  <a:srgbClr val="FFFEFF"/>
                </a:solidFill>
                <a:latin typeface="+mj-lt"/>
              </a:defRPr>
            </a:lvl1pPr>
          </a:lstStyle>
          <a:p>
            <a:pPr lvl="0"/>
            <a:r>
              <a:rPr lang="en-US" dirty="0"/>
              <a:t>Presentation Subtitle Presentation Subtitle Presentation Subtitle</a:t>
            </a:r>
          </a:p>
        </p:txBody>
      </p:sp>
    </p:spTree>
    <p:extLst>
      <p:ext uri="{BB962C8B-B14F-4D97-AF65-F5344CB8AC3E}">
        <p14:creationId xmlns:p14="http://schemas.microsoft.com/office/powerpoint/2010/main" val="32149757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93941"/>
        </a:solidFill>
        <a:effectLst/>
      </p:bgPr>
    </p:bg>
    <p:spTree>
      <p:nvGrpSpPr>
        <p:cNvPr id="1" name=""/>
        <p:cNvGrpSpPr/>
        <p:nvPr/>
      </p:nvGrpSpPr>
      <p:grpSpPr>
        <a:xfrm>
          <a:off x="0" y="0"/>
          <a:ext cx="0" cy="0"/>
          <a:chOff x="0" y="0"/>
          <a:chExt cx="0" cy="0"/>
        </a:xfrm>
      </p:grpSpPr>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1752600" y="2559983"/>
            <a:ext cx="8686800" cy="1088418"/>
          </a:xfrm>
          <a:prstGeom prst="rect">
            <a:avLst/>
          </a:prstGeom>
        </p:spPr>
        <p:txBody>
          <a:bodyPr>
            <a:noAutofit/>
          </a:bodyPr>
          <a:lstStyle>
            <a:lvl1pPr algn="ctr">
              <a:defRPr sz="5000">
                <a:solidFill>
                  <a:srgbClr val="FFFEFF"/>
                </a:solidFill>
                <a:latin typeface="+mj-lt"/>
              </a:defRPr>
            </a:lvl1pPr>
          </a:lstStyle>
          <a:p>
            <a:r>
              <a:rPr lang="en-US" dirty="0"/>
              <a:t>Section Title Section Title Section Title Section Title</a:t>
            </a:r>
          </a:p>
        </p:txBody>
      </p:sp>
      <p:sp>
        <p:nvSpPr>
          <p:cNvPr id="20" name="Text Placeholder 12">
            <a:extLst>
              <a:ext uri="{FF2B5EF4-FFF2-40B4-BE49-F238E27FC236}">
                <a16:creationId xmlns:a16="http://schemas.microsoft.com/office/drawing/2014/main" id="{3F0D337E-0681-4A5E-B501-F4FB38FF630F}"/>
              </a:ext>
            </a:extLst>
          </p:cNvPr>
          <p:cNvSpPr>
            <a:spLocks noGrp="1"/>
          </p:cNvSpPr>
          <p:nvPr>
            <p:ph type="body" sz="quarter" idx="11" hasCustomPrompt="1"/>
          </p:nvPr>
        </p:nvSpPr>
        <p:spPr>
          <a:xfrm>
            <a:off x="1752600" y="4228701"/>
            <a:ext cx="8686800" cy="465932"/>
          </a:xfrm>
          <a:prstGeom prst="rect">
            <a:avLst/>
          </a:prstGeom>
        </p:spPr>
        <p:txBody>
          <a:bodyPr>
            <a:normAutofit/>
          </a:bodyPr>
          <a:lstStyle>
            <a:lvl1pPr marL="0" indent="0" algn="ctr">
              <a:buNone/>
              <a:defRPr sz="1600" spc="150">
                <a:solidFill>
                  <a:srgbClr val="FFFEFF"/>
                </a:solidFill>
                <a:latin typeface="+mj-lt"/>
              </a:defRPr>
            </a:lvl1pPr>
          </a:lstStyle>
          <a:p>
            <a:pPr lvl="0"/>
            <a:r>
              <a:rPr lang="en-US" dirty="0"/>
              <a:t>SECTION SUBTITLE SECTION SUBTITLE SECTION SUBTITLE</a:t>
            </a:r>
          </a:p>
        </p:txBody>
      </p:sp>
      <p:sp>
        <p:nvSpPr>
          <p:cNvPr id="2" name="TextBox 1"/>
          <p:cNvSpPr txBox="1"/>
          <p:nvPr userDrawn="1"/>
        </p:nvSpPr>
        <p:spPr>
          <a:xfrm>
            <a:off x="1752600" y="2036067"/>
            <a:ext cx="8686800"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lvl="0" algn="ctr"/>
            <a:r>
              <a:rPr lang="en-US" sz="1800" spc="150" dirty="0">
                <a:solidFill>
                  <a:srgbClr val="FFFEFF"/>
                </a:solidFill>
                <a:latin typeface="+mj-lt"/>
              </a:rPr>
              <a:t>PASSAGES PROJECT</a:t>
            </a:r>
          </a:p>
        </p:txBody>
      </p:sp>
      <p:sp>
        <p:nvSpPr>
          <p:cNvPr id="16"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chemeClr val="tx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7"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Shape 65">
            <a:extLst>
              <a:ext uri="{FF2B5EF4-FFF2-40B4-BE49-F238E27FC236}">
                <a16:creationId xmlns:a16="http://schemas.microsoft.com/office/drawing/2014/main" id="{7360D2C5-89C9-4BB1-B235-A8C7577B37E7}"/>
              </a:ext>
            </a:extLst>
          </p:cNvPr>
          <p:cNvSpPr/>
          <p:nvPr userDrawn="1"/>
        </p:nvSpPr>
        <p:spPr>
          <a:xfrm>
            <a:off x="4953000" y="4083624"/>
            <a:ext cx="2286000" cy="1"/>
          </a:xfrm>
          <a:prstGeom prst="line">
            <a:avLst/>
          </a:prstGeom>
          <a:ln w="28575">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728415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393941"/>
        </a:solidFill>
        <a:effectLst/>
      </p:bgPr>
    </p:bg>
    <p:spTree>
      <p:nvGrpSpPr>
        <p:cNvPr id="1" name=""/>
        <p:cNvGrpSpPr/>
        <p:nvPr/>
      </p:nvGrpSpPr>
      <p:grpSpPr>
        <a:xfrm>
          <a:off x="0" y="0"/>
          <a:ext cx="0" cy="0"/>
          <a:chOff x="0" y="0"/>
          <a:chExt cx="0" cy="0"/>
        </a:xfrm>
      </p:grpSpPr>
      <p:sp>
        <p:nvSpPr>
          <p:cNvPr id="26" name="Title 9">
            <a:extLst>
              <a:ext uri="{FF2B5EF4-FFF2-40B4-BE49-F238E27FC236}">
                <a16:creationId xmlns:a16="http://schemas.microsoft.com/office/drawing/2014/main" id="{5373CF45-0440-4A34-8447-DA3DE9F0041D}"/>
              </a:ext>
            </a:extLst>
          </p:cNvPr>
          <p:cNvSpPr>
            <a:spLocks noGrp="1"/>
          </p:cNvSpPr>
          <p:nvPr>
            <p:ph type="title" hasCustomPrompt="1"/>
          </p:nvPr>
        </p:nvSpPr>
        <p:spPr>
          <a:xfrm>
            <a:off x="1752600" y="3734808"/>
            <a:ext cx="8686800" cy="647026"/>
          </a:xfrm>
          <a:prstGeom prst="rect">
            <a:avLst/>
          </a:prstGeom>
        </p:spPr>
        <p:txBody>
          <a:bodyPr>
            <a:noAutofit/>
          </a:bodyPr>
          <a:lstStyle>
            <a:lvl1pPr algn="ctr">
              <a:defRPr sz="5000">
                <a:solidFill>
                  <a:srgbClr val="2CB772"/>
                </a:solidFill>
                <a:latin typeface="+mj-lt"/>
              </a:defRPr>
            </a:lvl1pPr>
          </a:lstStyle>
          <a:p>
            <a:r>
              <a:rPr lang="en-US" dirty="0"/>
              <a:t>Section Title Section Title</a:t>
            </a:r>
          </a:p>
        </p:txBody>
      </p:sp>
      <p:sp>
        <p:nvSpPr>
          <p:cNvPr id="3" name="Text Placeholder 2">
            <a:extLst>
              <a:ext uri="{FF2B5EF4-FFF2-40B4-BE49-F238E27FC236}">
                <a16:creationId xmlns:a16="http://schemas.microsoft.com/office/drawing/2014/main" id="{88DCAE3D-F769-497F-B660-57B1B66522D8}"/>
              </a:ext>
            </a:extLst>
          </p:cNvPr>
          <p:cNvSpPr>
            <a:spLocks noGrp="1"/>
          </p:cNvSpPr>
          <p:nvPr>
            <p:ph type="body" sz="quarter" idx="13" hasCustomPrompt="1"/>
          </p:nvPr>
        </p:nvSpPr>
        <p:spPr>
          <a:xfrm>
            <a:off x="1752600" y="2175039"/>
            <a:ext cx="8686800" cy="1233836"/>
          </a:xfrm>
          <a:prstGeom prst="rect">
            <a:avLst/>
          </a:prstGeom>
        </p:spPr>
        <p:txBody>
          <a:bodyPr>
            <a:normAutofit/>
          </a:bodyPr>
          <a:lstStyle>
            <a:lvl1pPr marL="0" indent="0" algn="ctr">
              <a:lnSpc>
                <a:spcPct val="80000"/>
              </a:lnSpc>
              <a:buNone/>
              <a:defRPr sz="5000" b="1">
                <a:solidFill>
                  <a:srgbClr val="FFFEFF"/>
                </a:solidFill>
                <a:latin typeface="+mj-lt"/>
              </a:defRPr>
            </a:lvl1pPr>
          </a:lstStyle>
          <a:p>
            <a:pPr lvl="0"/>
            <a:r>
              <a:rPr lang="en-US" dirty="0"/>
              <a:t>Section Title Section Title Section Title Section Title </a:t>
            </a:r>
          </a:p>
        </p:txBody>
      </p:sp>
      <p:sp>
        <p:nvSpPr>
          <p:cNvPr id="16" name="TextBox 15"/>
          <p:cNvSpPr txBox="1"/>
          <p:nvPr userDrawn="1"/>
        </p:nvSpPr>
        <p:spPr>
          <a:xfrm>
            <a:off x="1752600" y="1411909"/>
            <a:ext cx="8686800"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lvl="0" algn="ctr"/>
            <a:r>
              <a:rPr lang="en-US" sz="1800" spc="150" dirty="0">
                <a:solidFill>
                  <a:srgbClr val="FFFEFF"/>
                </a:solidFill>
                <a:latin typeface="+mj-lt"/>
              </a:rPr>
              <a:t>PASSAGES PROJECT</a:t>
            </a:r>
          </a:p>
        </p:txBody>
      </p:sp>
      <p:sp>
        <p:nvSpPr>
          <p:cNvPr id="17"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chemeClr val="tx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9"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8" name="Shape 65">
            <a:extLst>
              <a:ext uri="{FF2B5EF4-FFF2-40B4-BE49-F238E27FC236}">
                <a16:creationId xmlns:a16="http://schemas.microsoft.com/office/drawing/2014/main" id="{7360D2C5-89C9-4BB1-B235-A8C7577B37E7}"/>
              </a:ext>
            </a:extLst>
          </p:cNvPr>
          <p:cNvSpPr/>
          <p:nvPr userDrawn="1"/>
        </p:nvSpPr>
        <p:spPr>
          <a:xfrm>
            <a:off x="4953000" y="1823635"/>
            <a:ext cx="2286000" cy="1"/>
          </a:xfrm>
          <a:prstGeom prst="line">
            <a:avLst/>
          </a:prstGeom>
          <a:ln w="28575">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8938793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rgbClr val="393941"/>
        </a:solidFill>
        <a:effectLst/>
      </p:bgPr>
    </p:bg>
    <p:spTree>
      <p:nvGrpSpPr>
        <p:cNvPr id="1" name=""/>
        <p:cNvGrpSpPr/>
        <p:nvPr/>
      </p:nvGrpSpPr>
      <p:grpSpPr>
        <a:xfrm>
          <a:off x="0" y="0"/>
          <a:ext cx="0" cy="0"/>
          <a:chOff x="0" y="0"/>
          <a:chExt cx="0" cy="0"/>
        </a:xfrm>
      </p:grpSpPr>
      <p:sp>
        <p:nvSpPr>
          <p:cNvPr id="39" name="Shape 39"/>
          <p:cNvSpPr>
            <a:spLocks noGrp="1"/>
          </p:cNvSpPr>
          <p:nvPr>
            <p:ph type="title" hasCustomPrompt="1"/>
          </p:nvPr>
        </p:nvSpPr>
        <p:spPr>
          <a:xfrm>
            <a:off x="1975320" y="2033339"/>
            <a:ext cx="8241360" cy="701692"/>
          </a:xfrm>
          <a:prstGeom prst="rect">
            <a:avLst/>
          </a:prstGeom>
        </p:spPr>
        <p:txBody>
          <a:bodyPr/>
          <a:lstStyle>
            <a:lvl1pPr marL="0" marR="0" indent="0" algn="ctr" defTabSz="412750" rtl="0" eaLnBrk="1" fontAlgn="auto" latinLnBrk="0" hangingPunct="1">
              <a:lnSpc>
                <a:spcPct val="80000"/>
              </a:lnSpc>
              <a:spcBef>
                <a:spcPts val="0"/>
              </a:spcBef>
              <a:spcAft>
                <a:spcPts val="0"/>
              </a:spcAft>
              <a:buClrTx/>
              <a:buSzTx/>
              <a:buFontTx/>
              <a:buNone/>
              <a:tabLst/>
              <a:defRPr lang="en-US" dirty="0">
                <a:solidFill>
                  <a:srgbClr val="FFFEFF"/>
                </a:solidFill>
              </a:defRPr>
            </a:lvl1pPr>
          </a:lstStyle>
          <a:p>
            <a:pPr marL="0" marR="0" lvl="0" indent="0" algn="ctr" defTabSz="412750" rtl="0" eaLnBrk="1" fontAlgn="auto" latinLnBrk="0" hangingPunct="1">
              <a:lnSpc>
                <a:spcPct val="80000"/>
              </a:lnSpc>
              <a:spcBef>
                <a:spcPts val="0"/>
              </a:spcBef>
              <a:spcAft>
                <a:spcPts val="0"/>
              </a:spcAft>
              <a:buClrTx/>
              <a:buSzTx/>
              <a:buFontTx/>
              <a:buNone/>
              <a:tabLst/>
              <a:defRPr/>
            </a:pPr>
            <a:r>
              <a:rPr lang="en-US" dirty="0"/>
              <a:t>Section Title</a:t>
            </a:r>
            <a:endParaRPr lang="en-US" dirty="0">
              <a:latin typeface="+mj-lt"/>
            </a:endParaRPr>
          </a:p>
        </p:txBody>
      </p:sp>
      <p:sp>
        <p:nvSpPr>
          <p:cNvPr id="10" name="Shape 116">
            <a:extLst>
              <a:ext uri="{FF2B5EF4-FFF2-40B4-BE49-F238E27FC236}">
                <a16:creationId xmlns:a16="http://schemas.microsoft.com/office/drawing/2014/main" id="{0617C9D5-D01B-4D73-95B4-68B32CF7D495}"/>
              </a:ext>
            </a:extLst>
          </p:cNvPr>
          <p:cNvSpPr txBox="1">
            <a:spLocks/>
          </p:cNvSpPr>
          <p:nvPr userDrawn="1"/>
        </p:nvSpPr>
        <p:spPr>
          <a:xfrm>
            <a:off x="11518233" y="5901660"/>
            <a:ext cx="303954" cy="346249"/>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all" spc="400" normalizeH="0" baseline="0">
                <a:ln>
                  <a:noFill/>
                </a:ln>
                <a:solidFill>
                  <a:srgbClr val="393941"/>
                </a:solidFill>
                <a:effectLst/>
                <a:uFillTx/>
                <a:latin typeface="+mn-lt"/>
                <a:ea typeface="+mn-ea"/>
                <a:cs typeface="+mn-cs"/>
                <a:sym typeface="Montserrat-Regular"/>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a:lstStyle>
          <a:p>
            <a:fld id="{86CB4B4D-7CA3-9044-876B-883B54F8677D}" type="slidenum">
              <a:rPr lang="en-US" sz="1000" smtClean="0"/>
              <a:pPr/>
              <a:t>‹#›</a:t>
            </a:fld>
            <a:endParaRPr lang="en-US" sz="1000"/>
          </a:p>
        </p:txBody>
      </p:sp>
      <p:sp>
        <p:nvSpPr>
          <p:cNvPr id="21" name="Text Placeholder 2">
            <a:extLst>
              <a:ext uri="{FF2B5EF4-FFF2-40B4-BE49-F238E27FC236}">
                <a16:creationId xmlns:a16="http://schemas.microsoft.com/office/drawing/2014/main" id="{EC9C1BDD-5FA4-48C4-BC46-CFFB7A540894}"/>
              </a:ext>
            </a:extLst>
          </p:cNvPr>
          <p:cNvSpPr>
            <a:spLocks noGrp="1"/>
          </p:cNvSpPr>
          <p:nvPr>
            <p:ph type="body" sz="quarter" idx="11"/>
          </p:nvPr>
        </p:nvSpPr>
        <p:spPr>
          <a:xfrm>
            <a:off x="4724400" y="5483393"/>
            <a:ext cx="2743200" cy="374571"/>
          </a:xfrm>
          <a:prstGeom prst="roundRect">
            <a:avLst/>
          </a:prstGeom>
          <a:ln w="76200" cap="rnd" cmpd="sng">
            <a:solidFill>
              <a:schemeClr val="accent2"/>
            </a:solidFill>
          </a:ln>
        </p:spPr>
        <p:txBody>
          <a:bodyPr anchor="ctr" anchorCtr="0">
            <a:spAutoFit/>
          </a:bodyPr>
          <a:lstStyle>
            <a:lvl1pPr marL="0" indent="0" algn="ctr">
              <a:buNone/>
              <a:defRPr sz="1600">
                <a:solidFill>
                  <a:srgbClr val="FFFEFF"/>
                </a:solidFill>
                <a:latin typeface="+mj-lt"/>
              </a:defRPr>
            </a:lvl1pPr>
          </a:lstStyle>
          <a:p>
            <a:pPr lvl="0"/>
            <a:endParaRPr lang="en-US" dirty="0"/>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1975320" y="3031478"/>
            <a:ext cx="8241361" cy="1881485"/>
          </a:xfrm>
          <a:prstGeom prst="rect">
            <a:avLst/>
          </a:prstGeom>
        </p:spPr>
        <p:txBody>
          <a:bodyPr>
            <a:noAutofit/>
          </a:bodyPr>
          <a:lstStyle>
            <a:lvl1pPr marL="0" indent="0" algn="ctr">
              <a:buNone/>
              <a:defRPr sz="2000">
                <a:solidFill>
                  <a:srgbClr val="FFFEFF"/>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15" name="TextBox 14"/>
          <p:cNvSpPr txBox="1"/>
          <p:nvPr userDrawn="1"/>
        </p:nvSpPr>
        <p:spPr>
          <a:xfrm>
            <a:off x="1752600" y="1411909"/>
            <a:ext cx="8686800" cy="31547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lvl="0" algn="ctr"/>
            <a:r>
              <a:rPr lang="en-US" sz="1800" spc="150" dirty="0">
                <a:solidFill>
                  <a:srgbClr val="FFFEFF"/>
                </a:solidFill>
                <a:latin typeface="+mj-lt"/>
              </a:rPr>
              <a:t>PASSAGES PROJECT</a:t>
            </a:r>
          </a:p>
        </p:txBody>
      </p:sp>
      <p:sp>
        <p:nvSpPr>
          <p:cNvPr id="17"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chemeClr val="tx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8"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1" name="Shape 65">
            <a:extLst>
              <a:ext uri="{FF2B5EF4-FFF2-40B4-BE49-F238E27FC236}">
                <a16:creationId xmlns:a16="http://schemas.microsoft.com/office/drawing/2014/main" id="{7360D2C5-89C9-4BB1-B235-A8C7577B37E7}"/>
              </a:ext>
            </a:extLst>
          </p:cNvPr>
          <p:cNvSpPr/>
          <p:nvPr userDrawn="1"/>
        </p:nvSpPr>
        <p:spPr>
          <a:xfrm>
            <a:off x="4953000" y="2883253"/>
            <a:ext cx="2286000" cy="1"/>
          </a:xfrm>
          <a:prstGeom prst="line">
            <a:avLst/>
          </a:prstGeom>
          <a:ln w="28575">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388495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21C94-50C5-844B-AA11-A90AD96893F6}"/>
              </a:ext>
            </a:extLst>
          </p:cNvPr>
          <p:cNvSpPr>
            <a:spLocks noGrp="1"/>
          </p:cNvSpPr>
          <p:nvPr>
            <p:ph type="title" hasCustomPrompt="1"/>
          </p:nvPr>
        </p:nvSpPr>
        <p:spPr>
          <a:xfrm>
            <a:off x="849307" y="1915218"/>
            <a:ext cx="10688098" cy="1088418"/>
          </a:xfrm>
          <a:prstGeom prst="rect">
            <a:avLst/>
          </a:prstGeom>
        </p:spPr>
        <p:txBody>
          <a:bodyPr/>
          <a:lstStyle>
            <a:lvl1pPr defTabSz="342900">
              <a:defRPr lang="en-US" sz="4800" dirty="0">
                <a:solidFill>
                  <a:srgbClr val="2BB673"/>
                </a:solidFill>
              </a:defRPr>
            </a:lvl1pPr>
          </a:lstStyle>
          <a:p>
            <a:pPr defTabSz="685800"/>
            <a:r>
              <a:rPr lang="en-US" sz="5000" spc="38" dirty="0">
                <a:solidFill>
                  <a:srgbClr val="009457"/>
                </a:solidFill>
                <a:latin typeface="+mj-lt"/>
              </a:rPr>
              <a:t>Slide Title:</a:t>
            </a:r>
            <a:br>
              <a:rPr lang="en-US" sz="5000" spc="38" dirty="0">
                <a:solidFill>
                  <a:srgbClr val="009457"/>
                </a:solidFill>
                <a:latin typeface="+mj-lt"/>
              </a:rPr>
            </a:br>
            <a:r>
              <a:rPr lang="en-US" sz="5000" spc="38" dirty="0">
                <a:solidFill>
                  <a:srgbClr val="2BB673"/>
                </a:solidFill>
                <a:latin typeface="+mj-lt"/>
              </a:rPr>
              <a:t>Slide Title Slide Title</a:t>
            </a:r>
            <a:endParaRPr lang="en-US" sz="5000" dirty="0">
              <a:solidFill>
                <a:srgbClr val="2BB673"/>
              </a:solidFill>
              <a:latin typeface="+mj-lt"/>
            </a:endParaRPr>
          </a:p>
        </p:txBody>
      </p:sp>
      <p:sp>
        <p:nvSpPr>
          <p:cNvPr id="8" name="TextBox 7">
            <a:extLst>
              <a:ext uri="{FF2B5EF4-FFF2-40B4-BE49-F238E27FC236}">
                <a16:creationId xmlns:a16="http://schemas.microsoft.com/office/drawing/2014/main" id="{757C64B6-FF27-4B23-A471-958BB09028D6}"/>
              </a:ext>
            </a:extLst>
          </p:cNvPr>
          <p:cNvSpPr txBox="1"/>
          <p:nvPr userDrawn="1"/>
        </p:nvSpPr>
        <p:spPr>
          <a:xfrm>
            <a:off x="849292" y="2141320"/>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dirty="0">
              <a:ln>
                <a:noFill/>
              </a:ln>
              <a:solidFill>
                <a:srgbClr val="A6A7AC"/>
              </a:solidFill>
              <a:effectLst/>
              <a:uFillTx/>
              <a:latin typeface="PT Sans"/>
              <a:ea typeface="PT Sans"/>
              <a:cs typeface="PT Sans"/>
              <a:sym typeface="PT Sans"/>
            </a:endParaRPr>
          </a:p>
        </p:txBody>
      </p:sp>
      <p:sp>
        <p:nvSpPr>
          <p:cNvPr id="5" name="Text Placeholder 4"/>
          <p:cNvSpPr>
            <a:spLocks noGrp="1"/>
          </p:cNvSpPr>
          <p:nvPr>
            <p:ph type="body" sz="quarter" idx="14"/>
          </p:nvPr>
        </p:nvSpPr>
        <p:spPr>
          <a:xfrm>
            <a:off x="849308" y="3690828"/>
            <a:ext cx="10667502" cy="2755900"/>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1"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4"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5" name="Content Placeholder 15"/>
          <p:cNvSpPr>
            <a:spLocks noGrp="1"/>
          </p:cNvSpPr>
          <p:nvPr>
            <p:ph sz="quarter" idx="15" hasCustomPrompt="1"/>
          </p:nvPr>
        </p:nvSpPr>
        <p:spPr>
          <a:xfrm>
            <a:off x="849308" y="1319853"/>
            <a:ext cx="8451676"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9" name="Shape 229">
            <a:extLst>
              <a:ext uri="{FF2B5EF4-FFF2-40B4-BE49-F238E27FC236}">
                <a16:creationId xmlns:a16="http://schemas.microsoft.com/office/drawing/2014/main" id="{A8F3B55D-C94B-4C29-9F2E-F7CED7233F50}"/>
              </a:ext>
            </a:extLst>
          </p:cNvPr>
          <p:cNvSpPr/>
          <p:nvPr userDrawn="1"/>
        </p:nvSpPr>
        <p:spPr>
          <a:xfrm>
            <a:off x="849308" y="3553708"/>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0861521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DEEEE56-8618-47A4-8654-4177AC0BB79D}"/>
              </a:ext>
            </a:extLst>
          </p:cNvPr>
          <p:cNvSpPr>
            <a:spLocks noGrp="1"/>
          </p:cNvSpPr>
          <p:nvPr>
            <p:ph type="pic" sz="quarter" idx="11"/>
          </p:nvPr>
        </p:nvSpPr>
        <p:spPr>
          <a:xfrm>
            <a:off x="1181200" y="0"/>
            <a:ext cx="3515519" cy="69596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5196469" y="1505118"/>
            <a:ext cx="6329855" cy="1088418"/>
          </a:xfrm>
          <a:prstGeom prst="rect">
            <a:avLst/>
          </a:prstGeom>
        </p:spPr>
        <p:txBody>
          <a:bodyPr>
            <a:noAutofit/>
          </a:bodyPr>
          <a:lstStyle>
            <a:lvl1pPr>
              <a:defRPr sz="4400">
                <a:solidFill>
                  <a:srgbClr val="2CB772"/>
                </a:solidFill>
                <a:latin typeface="+mj-lt"/>
              </a:defRPr>
            </a:lvl1pPr>
          </a:lstStyle>
          <a:p>
            <a:r>
              <a:rPr lang="en-US" dirty="0"/>
              <a:t>Slide Title : Slide Title</a:t>
            </a:r>
          </a:p>
        </p:txBody>
      </p:sp>
      <p:sp>
        <p:nvSpPr>
          <p:cNvPr id="11" name="Shape 230">
            <a:extLst>
              <a:ext uri="{FF2B5EF4-FFF2-40B4-BE49-F238E27FC236}">
                <a16:creationId xmlns:a16="http://schemas.microsoft.com/office/drawing/2014/main" id="{D8C7B2F6-60A2-43CB-BE11-A610C83AA6FD}"/>
              </a:ext>
            </a:extLst>
          </p:cNvPr>
          <p:cNvSpPr/>
          <p:nvPr userDrawn="1"/>
        </p:nvSpPr>
        <p:spPr>
          <a:xfrm>
            <a:off x="1181200" y="0"/>
            <a:ext cx="3515401" cy="6959600"/>
          </a:xfrm>
          <a:prstGeom prst="rect">
            <a:avLst/>
          </a:prstGeom>
          <a:solidFill>
            <a:srgbClr val="009457">
              <a:alpha val="68000"/>
            </a:srgbClr>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4" name="Text Placeholder 3"/>
          <p:cNvSpPr>
            <a:spLocks noGrp="1"/>
          </p:cNvSpPr>
          <p:nvPr>
            <p:ph type="body" sz="quarter" idx="13"/>
          </p:nvPr>
        </p:nvSpPr>
        <p:spPr>
          <a:xfrm>
            <a:off x="5196469" y="3180557"/>
            <a:ext cx="6329855" cy="3544888"/>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2"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4"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6" name="Content Placeholder 15"/>
          <p:cNvSpPr>
            <a:spLocks noGrp="1"/>
          </p:cNvSpPr>
          <p:nvPr>
            <p:ph sz="quarter" idx="14" hasCustomPrompt="1"/>
          </p:nvPr>
        </p:nvSpPr>
        <p:spPr>
          <a:xfrm>
            <a:off x="5196469" y="914400"/>
            <a:ext cx="6329855"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10" name="Shape 229">
            <a:extLst>
              <a:ext uri="{FF2B5EF4-FFF2-40B4-BE49-F238E27FC236}">
                <a16:creationId xmlns:a16="http://schemas.microsoft.com/office/drawing/2014/main" id="{A8F3B55D-C94B-4C29-9F2E-F7CED7233F50}"/>
              </a:ext>
            </a:extLst>
          </p:cNvPr>
          <p:cNvSpPr/>
          <p:nvPr userDrawn="1"/>
        </p:nvSpPr>
        <p:spPr>
          <a:xfrm>
            <a:off x="5196469" y="3022021"/>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3259435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C64B6-FF27-4B23-A471-958BB09028D6}"/>
              </a:ext>
            </a:extLst>
          </p:cNvPr>
          <p:cNvSpPr txBox="1"/>
          <p:nvPr userDrawn="1"/>
        </p:nvSpPr>
        <p:spPr>
          <a:xfrm>
            <a:off x="11860789" y="2017605"/>
            <a:ext cx="38537" cy="21544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0" marR="0" indent="0" algn="just" defTabSz="412750" rtl="0" fontAlgn="auto" latinLnBrk="0" hangingPunct="0">
              <a:lnSpc>
                <a:spcPct val="100000"/>
              </a:lnSpc>
              <a:spcBef>
                <a:spcPts val="0"/>
              </a:spcBef>
              <a:spcAft>
                <a:spcPts val="0"/>
              </a:spcAft>
              <a:buClrTx/>
              <a:buSzTx/>
              <a:buFontTx/>
              <a:buNone/>
              <a:tabLst/>
            </a:pPr>
            <a:endParaRPr kumimoji="0" lang="en-US" sz="1150" b="0" i="0" u="none" strike="noStrike" cap="none" spc="0" normalizeH="0" baseline="0" dirty="0">
              <a:ln>
                <a:noFill/>
              </a:ln>
              <a:solidFill>
                <a:srgbClr val="A6A7AC"/>
              </a:solidFill>
              <a:effectLst/>
              <a:uFillTx/>
              <a:latin typeface="PT Sans"/>
              <a:ea typeface="PT Sans"/>
              <a:cs typeface="PT Sans"/>
              <a:sym typeface="PT Sans"/>
            </a:endParaRPr>
          </a:p>
        </p:txBody>
      </p:sp>
      <p:sp>
        <p:nvSpPr>
          <p:cNvPr id="10" name="Title 9">
            <a:extLst>
              <a:ext uri="{FF2B5EF4-FFF2-40B4-BE49-F238E27FC236}">
                <a16:creationId xmlns:a16="http://schemas.microsoft.com/office/drawing/2014/main" id="{B2582044-7494-4DA3-8E16-9B8CE03E5E4B}"/>
              </a:ext>
            </a:extLst>
          </p:cNvPr>
          <p:cNvSpPr>
            <a:spLocks noGrp="1"/>
          </p:cNvSpPr>
          <p:nvPr>
            <p:ph type="title" hasCustomPrompt="1"/>
          </p:nvPr>
        </p:nvSpPr>
        <p:spPr>
          <a:xfrm>
            <a:off x="864393" y="737033"/>
            <a:ext cx="10457657" cy="738276"/>
          </a:xfrm>
          <a:prstGeom prst="rect">
            <a:avLst/>
          </a:prstGeom>
        </p:spPr>
        <p:txBody>
          <a:bodyPr/>
          <a:lstStyle>
            <a:lvl1pPr algn="l">
              <a:defRPr>
                <a:solidFill>
                  <a:srgbClr val="454545"/>
                </a:solidFill>
                <a:latin typeface="+mj-lt"/>
              </a:defRPr>
            </a:lvl1pPr>
          </a:lstStyle>
          <a:p>
            <a:r>
              <a:rPr lang="en-US" dirty="0"/>
              <a:t>Slide Title Slide Title</a:t>
            </a:r>
          </a:p>
        </p:txBody>
      </p:sp>
      <p:sp>
        <p:nvSpPr>
          <p:cNvPr id="4" name="Text Placeholder 3"/>
          <p:cNvSpPr>
            <a:spLocks noGrp="1"/>
          </p:cNvSpPr>
          <p:nvPr>
            <p:ph type="body" sz="quarter" idx="13"/>
          </p:nvPr>
        </p:nvSpPr>
        <p:spPr>
          <a:xfrm>
            <a:off x="864790" y="2017606"/>
            <a:ext cx="10457261" cy="443242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9"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1" name="Shape 229">
            <a:extLst>
              <a:ext uri="{FF2B5EF4-FFF2-40B4-BE49-F238E27FC236}">
                <a16:creationId xmlns:a16="http://schemas.microsoft.com/office/drawing/2014/main" id="{A8F3B55D-C94B-4C29-9F2E-F7CED7233F50}"/>
              </a:ext>
            </a:extLst>
          </p:cNvPr>
          <p:cNvSpPr/>
          <p:nvPr userDrawn="1"/>
        </p:nvSpPr>
        <p:spPr>
          <a:xfrm>
            <a:off x="849308" y="1899077"/>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2527582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tent 4">
    <p:spTree>
      <p:nvGrpSpPr>
        <p:cNvPr id="1" name=""/>
        <p:cNvGrpSpPr/>
        <p:nvPr/>
      </p:nvGrpSpPr>
      <p:grpSpPr>
        <a:xfrm>
          <a:off x="0" y="0"/>
          <a:ext cx="0" cy="0"/>
          <a:chOff x="0" y="0"/>
          <a:chExt cx="0" cy="0"/>
        </a:xfrm>
      </p:grpSpPr>
      <p:sp>
        <p:nvSpPr>
          <p:cNvPr id="14" name="Shape 126">
            <a:extLst>
              <a:ext uri="{FF2B5EF4-FFF2-40B4-BE49-F238E27FC236}">
                <a16:creationId xmlns:a16="http://schemas.microsoft.com/office/drawing/2014/main" id="{C140B6B4-5317-49A3-8FF8-F0537A5A80D2}"/>
              </a:ext>
            </a:extLst>
          </p:cNvPr>
          <p:cNvSpPr/>
          <p:nvPr userDrawn="1"/>
        </p:nvSpPr>
        <p:spPr>
          <a:xfrm>
            <a:off x="0" y="0"/>
            <a:ext cx="4978451" cy="68666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998" y="0"/>
                </a:lnTo>
                <a:lnTo>
                  <a:pt x="21600" y="21600"/>
                </a:lnTo>
                <a:lnTo>
                  <a:pt x="0" y="21600"/>
                </a:lnTo>
                <a:lnTo>
                  <a:pt x="0" y="0"/>
                </a:lnTo>
                <a:close/>
              </a:path>
            </a:pathLst>
          </a:custGeom>
          <a:solidFill>
            <a:srgbClr val="009457"/>
          </a:solidFill>
          <a:ln w="3175">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a:p>
        </p:txBody>
      </p:sp>
      <p:sp>
        <p:nvSpPr>
          <p:cNvPr id="26" name="Picture Placeholder 25">
            <a:extLst>
              <a:ext uri="{FF2B5EF4-FFF2-40B4-BE49-F238E27FC236}">
                <a16:creationId xmlns:a16="http://schemas.microsoft.com/office/drawing/2014/main" id="{33175102-C313-4727-BDD2-5291AF8274F6}"/>
              </a:ext>
            </a:extLst>
          </p:cNvPr>
          <p:cNvSpPr>
            <a:spLocks noGrp="1"/>
          </p:cNvSpPr>
          <p:nvPr>
            <p:ph type="pic" sz="quarter" idx="12"/>
          </p:nvPr>
        </p:nvSpPr>
        <p:spPr>
          <a:xfrm>
            <a:off x="495300" y="1634332"/>
            <a:ext cx="4716463" cy="3951288"/>
          </a:xfrm>
          <a:prstGeom prst="rect">
            <a:avLst/>
          </a:prstGeom>
        </p:spPr>
        <p:txBody>
          <a:bodyPr/>
          <a:lstStyle/>
          <a:p>
            <a:endParaRPr lang="en-US"/>
          </a:p>
        </p:txBody>
      </p:sp>
      <p:sp>
        <p:nvSpPr>
          <p:cNvPr id="12" name="Picture Placeholder 8">
            <a:extLst>
              <a:ext uri="{FF2B5EF4-FFF2-40B4-BE49-F238E27FC236}">
                <a16:creationId xmlns:a16="http://schemas.microsoft.com/office/drawing/2014/main" id="{B88ECEEA-13D8-4302-93BB-E5FBB55EF400}"/>
              </a:ext>
            </a:extLst>
          </p:cNvPr>
          <p:cNvSpPr>
            <a:spLocks noGrp="1"/>
          </p:cNvSpPr>
          <p:nvPr>
            <p:ph type="pic" sz="quarter" idx="10"/>
          </p:nvPr>
        </p:nvSpPr>
        <p:spPr>
          <a:xfrm>
            <a:off x="495300" y="1634332"/>
            <a:ext cx="4716463" cy="3951288"/>
          </a:xfrm>
          <a:prstGeom prst="rect">
            <a:avLst/>
          </a:prstGeom>
          <a:solidFill>
            <a:schemeClr val="tx1"/>
          </a:solidFill>
        </p:spPr>
        <p:txBody>
          <a:bodyPr/>
          <a:lstStyle/>
          <a:p>
            <a:endParaRPr lang="en-US" dirty="0"/>
          </a:p>
        </p:txBody>
      </p:sp>
      <p:sp>
        <p:nvSpPr>
          <p:cNvPr id="28" name="Title 9">
            <a:extLst>
              <a:ext uri="{FF2B5EF4-FFF2-40B4-BE49-F238E27FC236}">
                <a16:creationId xmlns:a16="http://schemas.microsoft.com/office/drawing/2014/main" id="{1FFE476B-AF84-4645-9931-B90DCAAAF5BC}"/>
              </a:ext>
            </a:extLst>
          </p:cNvPr>
          <p:cNvSpPr>
            <a:spLocks noGrp="1"/>
          </p:cNvSpPr>
          <p:nvPr>
            <p:ph type="title" hasCustomPrompt="1"/>
          </p:nvPr>
        </p:nvSpPr>
        <p:spPr>
          <a:xfrm>
            <a:off x="6358210" y="1634332"/>
            <a:ext cx="4540077" cy="1521824"/>
          </a:xfrm>
          <a:prstGeom prst="rect">
            <a:avLst/>
          </a:prstGeom>
        </p:spPr>
        <p:txBody>
          <a:bodyPr/>
          <a:lstStyle>
            <a:lvl1pPr algn="l">
              <a:defRPr sz="6000">
                <a:solidFill>
                  <a:srgbClr val="009457"/>
                </a:solidFill>
                <a:latin typeface="+mj-lt"/>
              </a:defRPr>
            </a:lvl1pPr>
          </a:lstStyle>
          <a:p>
            <a:r>
              <a:rPr lang="en-US" dirty="0"/>
              <a:t>Slide Title Slide Title</a:t>
            </a:r>
            <a:br>
              <a:rPr lang="en-US" dirty="0"/>
            </a:br>
            <a:endParaRPr lang="en-US" dirty="0"/>
          </a:p>
        </p:txBody>
      </p:sp>
      <p:sp>
        <p:nvSpPr>
          <p:cNvPr id="3" name="Text Placeholder 2"/>
          <p:cNvSpPr>
            <a:spLocks noGrp="1"/>
          </p:cNvSpPr>
          <p:nvPr>
            <p:ph type="body" sz="quarter" idx="14"/>
          </p:nvPr>
        </p:nvSpPr>
        <p:spPr>
          <a:xfrm>
            <a:off x="6358210" y="3501232"/>
            <a:ext cx="4539978" cy="2948795"/>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5" name="Content Placeholder 15"/>
          <p:cNvSpPr>
            <a:spLocks noGrp="1"/>
          </p:cNvSpPr>
          <p:nvPr>
            <p:ph sz="quarter" idx="15" hasCustomPrompt="1"/>
          </p:nvPr>
        </p:nvSpPr>
        <p:spPr>
          <a:xfrm>
            <a:off x="6358110" y="685624"/>
            <a:ext cx="4540078"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16"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7"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0" name="Shape 229">
            <a:extLst>
              <a:ext uri="{FF2B5EF4-FFF2-40B4-BE49-F238E27FC236}">
                <a16:creationId xmlns:a16="http://schemas.microsoft.com/office/drawing/2014/main" id="{A8F3B55D-C94B-4C29-9F2E-F7CED7233F50}"/>
              </a:ext>
            </a:extLst>
          </p:cNvPr>
          <p:cNvSpPr/>
          <p:nvPr userDrawn="1"/>
        </p:nvSpPr>
        <p:spPr>
          <a:xfrm>
            <a:off x="6358110" y="3349322"/>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8062486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5">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4844500-D618-4B14-9CEC-1687B5E00D8A}"/>
              </a:ext>
            </a:extLst>
          </p:cNvPr>
          <p:cNvSpPr>
            <a:spLocks noGrp="1"/>
          </p:cNvSpPr>
          <p:nvPr>
            <p:ph type="title" hasCustomPrompt="1"/>
          </p:nvPr>
        </p:nvSpPr>
        <p:spPr>
          <a:xfrm>
            <a:off x="648929" y="1806033"/>
            <a:ext cx="2580968" cy="1468109"/>
          </a:xfrm>
          <a:prstGeom prst="rect">
            <a:avLst/>
          </a:prstGeom>
        </p:spPr>
        <p:txBody>
          <a:bodyPr/>
          <a:lstStyle>
            <a:lvl1pPr>
              <a:defRPr sz="3300">
                <a:solidFill>
                  <a:srgbClr val="454545"/>
                </a:solidFill>
                <a:latin typeface="+mj-lt"/>
              </a:defRPr>
            </a:lvl1pPr>
          </a:lstStyle>
          <a:p>
            <a:r>
              <a:rPr lang="en-US" dirty="0"/>
              <a:t>Slide Title Slide Title Slide Title </a:t>
            </a:r>
          </a:p>
        </p:txBody>
      </p:sp>
      <p:sp>
        <p:nvSpPr>
          <p:cNvPr id="5" name="Content Placeholder 4"/>
          <p:cNvSpPr>
            <a:spLocks noGrp="1"/>
          </p:cNvSpPr>
          <p:nvPr>
            <p:ph sz="quarter" idx="13"/>
          </p:nvPr>
        </p:nvSpPr>
        <p:spPr>
          <a:xfrm>
            <a:off x="3429000" y="1177557"/>
            <a:ext cx="8089233" cy="52724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3" name="Content Placeholder 15"/>
          <p:cNvSpPr>
            <a:spLocks noGrp="1"/>
          </p:cNvSpPr>
          <p:nvPr>
            <p:ph sz="quarter" idx="15" hasCustomPrompt="1"/>
          </p:nvPr>
        </p:nvSpPr>
        <p:spPr>
          <a:xfrm>
            <a:off x="648930" y="1177557"/>
            <a:ext cx="2580968"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
        <p:nvSpPr>
          <p:cNvPr id="14"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15"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8" name="Shape 229">
            <a:extLst>
              <a:ext uri="{FF2B5EF4-FFF2-40B4-BE49-F238E27FC236}">
                <a16:creationId xmlns:a16="http://schemas.microsoft.com/office/drawing/2014/main" id="{A8F3B55D-C94B-4C29-9F2E-F7CED7233F50}"/>
              </a:ext>
            </a:extLst>
          </p:cNvPr>
          <p:cNvSpPr/>
          <p:nvPr userDrawn="1"/>
        </p:nvSpPr>
        <p:spPr>
          <a:xfrm>
            <a:off x="648929" y="1704993"/>
            <a:ext cx="1371600" cy="1"/>
          </a:xfrm>
          <a:prstGeom prst="line">
            <a:avLst/>
          </a:prstGeom>
          <a:ln w="57150"/>
        </p:spPr>
        <p:style>
          <a:lnRef idx="1">
            <a:schemeClr val="accent2"/>
          </a:lnRef>
          <a:fillRef idx="0">
            <a:schemeClr val="accent2"/>
          </a:fillRef>
          <a:effectRef idx="0">
            <a:schemeClr val="accent2"/>
          </a:effectRef>
          <a:fontRef idx="minor">
            <a:schemeClr val="tx1"/>
          </a:fontRef>
        </p:style>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78907920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Group 2">
    <p:spTree>
      <p:nvGrpSpPr>
        <p:cNvPr id="1" name=""/>
        <p:cNvGrpSpPr/>
        <p:nvPr/>
      </p:nvGrpSpPr>
      <p:grpSpPr>
        <a:xfrm>
          <a:off x="0" y="0"/>
          <a:ext cx="0" cy="0"/>
          <a:chOff x="0" y="0"/>
          <a:chExt cx="0" cy="0"/>
        </a:xfrm>
      </p:grpSpPr>
      <p:sp>
        <p:nvSpPr>
          <p:cNvPr id="6" name="Shape 196">
            <a:extLst>
              <a:ext uri="{FF2B5EF4-FFF2-40B4-BE49-F238E27FC236}">
                <a16:creationId xmlns:a16="http://schemas.microsoft.com/office/drawing/2014/main" id="{8AF48CC2-277E-488A-B20D-068B2841B924}"/>
              </a:ext>
            </a:extLst>
          </p:cNvPr>
          <p:cNvSpPr/>
          <p:nvPr/>
        </p:nvSpPr>
        <p:spPr>
          <a:xfrm>
            <a:off x="1430024" y="2260138"/>
            <a:ext cx="1413529" cy="1413529"/>
          </a:xfrm>
          <a:prstGeom prst="ellipse">
            <a:avLst/>
          </a:prstGeom>
          <a:solidFill>
            <a:srgbClr val="009457"/>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FFFFFF"/>
              </a:solidFill>
              <a:effectLst/>
              <a:uLnTx/>
              <a:uFillTx/>
              <a:latin typeface="Gill Sans MT" panose="020B0502020104020203"/>
              <a:sym typeface="Helvetica Light"/>
            </a:endParaRPr>
          </a:p>
        </p:txBody>
      </p:sp>
      <p:sp>
        <p:nvSpPr>
          <p:cNvPr id="9" name="Shape 204">
            <a:extLst>
              <a:ext uri="{FF2B5EF4-FFF2-40B4-BE49-F238E27FC236}">
                <a16:creationId xmlns:a16="http://schemas.microsoft.com/office/drawing/2014/main" id="{A3C168B0-E208-4FFB-AA94-A31364F0DEFC}"/>
              </a:ext>
            </a:extLst>
          </p:cNvPr>
          <p:cNvSpPr/>
          <p:nvPr userDrawn="1"/>
        </p:nvSpPr>
        <p:spPr>
          <a:xfrm>
            <a:off x="9348449" y="2298238"/>
            <a:ext cx="1413528" cy="1413528"/>
          </a:xfrm>
          <a:prstGeom prst="ellipse">
            <a:avLst/>
          </a:prstGeom>
          <a:solidFill>
            <a:srgbClr val="009457"/>
          </a:solidFill>
          <a:ln w="3175">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2" name="Shape 211">
            <a:extLst>
              <a:ext uri="{FF2B5EF4-FFF2-40B4-BE49-F238E27FC236}">
                <a16:creationId xmlns:a16="http://schemas.microsoft.com/office/drawing/2014/main" id="{ED52C6BC-12E0-4CC7-ACBE-1E65D58FBBDA}"/>
              </a:ext>
            </a:extLst>
          </p:cNvPr>
          <p:cNvSpPr/>
          <p:nvPr userDrawn="1"/>
        </p:nvSpPr>
        <p:spPr>
          <a:xfrm>
            <a:off x="4069499" y="2298238"/>
            <a:ext cx="1413528" cy="1413528"/>
          </a:xfrm>
          <a:prstGeom prst="ellipse">
            <a:avLst/>
          </a:prstGeom>
          <a:solidFill>
            <a:srgbClr val="009457"/>
          </a:solidFill>
          <a:ln w="3175">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5" name="Shape 218">
            <a:extLst>
              <a:ext uri="{FF2B5EF4-FFF2-40B4-BE49-F238E27FC236}">
                <a16:creationId xmlns:a16="http://schemas.microsoft.com/office/drawing/2014/main" id="{490C8B31-7A70-4677-8703-50FAB0CECA57}"/>
              </a:ext>
            </a:extLst>
          </p:cNvPr>
          <p:cNvSpPr/>
          <p:nvPr userDrawn="1"/>
        </p:nvSpPr>
        <p:spPr>
          <a:xfrm>
            <a:off x="6708973" y="2298238"/>
            <a:ext cx="1413529" cy="1413528"/>
          </a:xfrm>
          <a:prstGeom prst="ellipse">
            <a:avLst/>
          </a:prstGeom>
          <a:solidFill>
            <a:srgbClr val="009457"/>
          </a:solidFill>
          <a:ln w="3175">
            <a:miter lim="400000"/>
          </a:ln>
        </p:spPr>
        <p:txBody>
          <a:bodyPr lIns="19050" tIns="19050" rIns="19050" bIns="1905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24" name="Picture Placeholder 23">
            <a:extLst>
              <a:ext uri="{FF2B5EF4-FFF2-40B4-BE49-F238E27FC236}">
                <a16:creationId xmlns:a16="http://schemas.microsoft.com/office/drawing/2014/main" id="{A7481150-B5F1-4BD6-B2E3-C5DDD7DAB3EA}"/>
              </a:ext>
            </a:extLst>
          </p:cNvPr>
          <p:cNvSpPr>
            <a:spLocks noGrp="1"/>
          </p:cNvSpPr>
          <p:nvPr>
            <p:ph type="pic" sz="quarter" idx="10"/>
          </p:nvPr>
        </p:nvSpPr>
        <p:spPr>
          <a:xfrm>
            <a:off x="1430338" y="2297907"/>
            <a:ext cx="1412875" cy="1413669"/>
          </a:xfrm>
          <a:prstGeom prst="rect">
            <a:avLst/>
          </a:prstGeom>
        </p:spPr>
        <p:txBody>
          <a:bodyPr/>
          <a:lstStyle>
            <a:lvl1pPr marL="0" indent="0">
              <a:buNone/>
              <a:defRPr/>
            </a:lvl1pPr>
          </a:lstStyle>
          <a:p>
            <a:endParaRPr lang="en-US" dirty="0"/>
          </a:p>
        </p:txBody>
      </p:sp>
      <p:sp>
        <p:nvSpPr>
          <p:cNvPr id="25" name="Picture Placeholder 23">
            <a:extLst>
              <a:ext uri="{FF2B5EF4-FFF2-40B4-BE49-F238E27FC236}">
                <a16:creationId xmlns:a16="http://schemas.microsoft.com/office/drawing/2014/main" id="{A483E938-0C48-4B1F-9B8F-D7072BBA9344}"/>
              </a:ext>
            </a:extLst>
          </p:cNvPr>
          <p:cNvSpPr>
            <a:spLocks noGrp="1"/>
          </p:cNvSpPr>
          <p:nvPr>
            <p:ph type="pic" sz="quarter" idx="11"/>
          </p:nvPr>
        </p:nvSpPr>
        <p:spPr>
          <a:xfrm>
            <a:off x="4070152" y="2297907"/>
            <a:ext cx="1412875" cy="1413669"/>
          </a:xfrm>
          <a:prstGeom prst="rect">
            <a:avLst/>
          </a:prstGeom>
        </p:spPr>
        <p:txBody>
          <a:bodyPr/>
          <a:lstStyle>
            <a:lvl1pPr marL="0" indent="0">
              <a:buNone/>
              <a:defRPr/>
            </a:lvl1pPr>
          </a:lstStyle>
          <a:p>
            <a:endParaRPr lang="en-US" dirty="0"/>
          </a:p>
        </p:txBody>
      </p:sp>
      <p:sp>
        <p:nvSpPr>
          <p:cNvPr id="26" name="Picture Placeholder 23">
            <a:extLst>
              <a:ext uri="{FF2B5EF4-FFF2-40B4-BE49-F238E27FC236}">
                <a16:creationId xmlns:a16="http://schemas.microsoft.com/office/drawing/2014/main" id="{A8D47B36-88BE-492B-9221-811685707E43}"/>
              </a:ext>
            </a:extLst>
          </p:cNvPr>
          <p:cNvSpPr>
            <a:spLocks noGrp="1"/>
          </p:cNvSpPr>
          <p:nvPr>
            <p:ph type="pic" sz="quarter" idx="12"/>
          </p:nvPr>
        </p:nvSpPr>
        <p:spPr>
          <a:xfrm>
            <a:off x="6709626" y="2297907"/>
            <a:ext cx="1412875" cy="1413669"/>
          </a:xfrm>
          <a:prstGeom prst="rect">
            <a:avLst/>
          </a:prstGeom>
        </p:spPr>
        <p:txBody>
          <a:bodyPr/>
          <a:lstStyle>
            <a:lvl1pPr marL="0" indent="0">
              <a:buNone/>
              <a:defRPr/>
            </a:lvl1pPr>
          </a:lstStyle>
          <a:p>
            <a:endParaRPr lang="en-US" dirty="0"/>
          </a:p>
        </p:txBody>
      </p:sp>
      <p:sp>
        <p:nvSpPr>
          <p:cNvPr id="27" name="Picture Placeholder 23">
            <a:extLst>
              <a:ext uri="{FF2B5EF4-FFF2-40B4-BE49-F238E27FC236}">
                <a16:creationId xmlns:a16="http://schemas.microsoft.com/office/drawing/2014/main" id="{B87F483A-6F82-4510-9AF2-701457CBA7DE}"/>
              </a:ext>
            </a:extLst>
          </p:cNvPr>
          <p:cNvSpPr>
            <a:spLocks noGrp="1"/>
          </p:cNvSpPr>
          <p:nvPr>
            <p:ph type="pic" sz="quarter" idx="13"/>
          </p:nvPr>
        </p:nvSpPr>
        <p:spPr>
          <a:xfrm>
            <a:off x="9348448" y="2297907"/>
            <a:ext cx="1412875" cy="1413669"/>
          </a:xfrm>
          <a:prstGeom prst="rect">
            <a:avLst/>
          </a:prstGeom>
        </p:spPr>
        <p:txBody>
          <a:bodyPr/>
          <a:lstStyle>
            <a:lvl1pPr marL="0" indent="0">
              <a:buNone/>
              <a:defRPr/>
            </a:lvl1pPr>
          </a:lstStyle>
          <a:p>
            <a:endParaRPr lang="en-US" dirty="0"/>
          </a:p>
        </p:txBody>
      </p:sp>
      <p:sp>
        <p:nvSpPr>
          <p:cNvPr id="29" name="Text Placeholder 28">
            <a:extLst>
              <a:ext uri="{FF2B5EF4-FFF2-40B4-BE49-F238E27FC236}">
                <a16:creationId xmlns:a16="http://schemas.microsoft.com/office/drawing/2014/main" id="{21BA1116-41B6-4179-A4B6-D3A7532FAAB1}"/>
              </a:ext>
            </a:extLst>
          </p:cNvPr>
          <p:cNvSpPr>
            <a:spLocks noGrp="1"/>
          </p:cNvSpPr>
          <p:nvPr>
            <p:ph type="body" sz="quarter" idx="14"/>
          </p:nvPr>
        </p:nvSpPr>
        <p:spPr>
          <a:xfrm>
            <a:off x="1077808" y="4451799"/>
            <a:ext cx="2117934" cy="2158229"/>
          </a:xfrm>
          <a:prstGeom prst="rect">
            <a:avLst/>
          </a:prstGeom>
        </p:spPr>
        <p:txBody>
          <a:bodyPr>
            <a:normAutofit/>
          </a:bodyPr>
          <a:lstStyle>
            <a:lvl1pPr marL="0" indent="0" algn="ctr">
              <a:buNone/>
              <a:defRPr sz="2000">
                <a:solidFill>
                  <a:srgbClr val="454545"/>
                </a:solidFill>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endParaRPr lang="en-US" dirty="0"/>
          </a:p>
        </p:txBody>
      </p:sp>
      <p:sp>
        <p:nvSpPr>
          <p:cNvPr id="34" name="Text Placeholder 37">
            <a:extLst>
              <a:ext uri="{FF2B5EF4-FFF2-40B4-BE49-F238E27FC236}">
                <a16:creationId xmlns:a16="http://schemas.microsoft.com/office/drawing/2014/main" id="{A1F9B834-19C6-4494-8F8A-3315B3FB1C59}"/>
              </a:ext>
            </a:extLst>
          </p:cNvPr>
          <p:cNvSpPr>
            <a:spLocks noGrp="1"/>
          </p:cNvSpPr>
          <p:nvPr>
            <p:ph type="body" sz="quarter" idx="18" hasCustomPrompt="1"/>
          </p:nvPr>
        </p:nvSpPr>
        <p:spPr>
          <a:xfrm>
            <a:off x="1077808" y="4010163"/>
            <a:ext cx="2117934" cy="252329"/>
          </a:xfrm>
          <a:prstGeom prst="rect">
            <a:avLst/>
          </a:prstGeom>
        </p:spPr>
        <p:txBody>
          <a:bodyPr>
            <a:normAutofit/>
          </a:bodyPr>
          <a:lstStyle>
            <a:lvl1pPr marL="0" indent="0" algn="ctr">
              <a:buNone/>
              <a:defRPr sz="1600" b="1" spc="150">
                <a:solidFill>
                  <a:srgbClr val="454545"/>
                </a:solidFill>
                <a:latin typeface="+mj-lt"/>
              </a:defRPr>
            </a:lvl1pPr>
          </a:lstStyle>
          <a:p>
            <a:pPr lvl="0"/>
            <a:r>
              <a:rPr lang="en-US" dirty="0"/>
              <a:t>HEADING</a:t>
            </a:r>
          </a:p>
        </p:txBody>
      </p:sp>
      <p:sp>
        <p:nvSpPr>
          <p:cNvPr id="35" name="Text Placeholder 37">
            <a:extLst>
              <a:ext uri="{FF2B5EF4-FFF2-40B4-BE49-F238E27FC236}">
                <a16:creationId xmlns:a16="http://schemas.microsoft.com/office/drawing/2014/main" id="{EAF9EBA4-4684-40D9-9CE8-A63C2A11A102}"/>
              </a:ext>
            </a:extLst>
          </p:cNvPr>
          <p:cNvSpPr>
            <a:spLocks noGrp="1"/>
          </p:cNvSpPr>
          <p:nvPr>
            <p:ph type="body" sz="quarter" idx="19" hasCustomPrompt="1"/>
          </p:nvPr>
        </p:nvSpPr>
        <p:spPr>
          <a:xfrm>
            <a:off x="3717295" y="4010163"/>
            <a:ext cx="2117934" cy="252329"/>
          </a:xfrm>
          <a:prstGeom prst="rect">
            <a:avLst/>
          </a:prstGeom>
        </p:spPr>
        <p:txBody>
          <a:bodyPr>
            <a:normAutofit/>
          </a:bodyPr>
          <a:lstStyle>
            <a:lvl1pPr marL="0" indent="0" algn="ctr">
              <a:buNone/>
              <a:defRPr sz="1600" b="1" spc="150">
                <a:solidFill>
                  <a:srgbClr val="454545"/>
                </a:solidFill>
                <a:latin typeface="+mj-lt"/>
              </a:defRPr>
            </a:lvl1pPr>
          </a:lstStyle>
          <a:p>
            <a:pPr lvl="0"/>
            <a:r>
              <a:rPr lang="en-US" dirty="0"/>
              <a:t>HEADING</a:t>
            </a:r>
          </a:p>
        </p:txBody>
      </p:sp>
      <p:sp>
        <p:nvSpPr>
          <p:cNvPr id="36" name="Text Placeholder 37">
            <a:extLst>
              <a:ext uri="{FF2B5EF4-FFF2-40B4-BE49-F238E27FC236}">
                <a16:creationId xmlns:a16="http://schemas.microsoft.com/office/drawing/2014/main" id="{3431E518-49BB-495E-B130-5187AFFC1CBF}"/>
              </a:ext>
            </a:extLst>
          </p:cNvPr>
          <p:cNvSpPr>
            <a:spLocks noGrp="1"/>
          </p:cNvSpPr>
          <p:nvPr>
            <p:ph type="body" sz="quarter" idx="20" hasCustomPrompt="1"/>
          </p:nvPr>
        </p:nvSpPr>
        <p:spPr>
          <a:xfrm>
            <a:off x="6356772" y="4010163"/>
            <a:ext cx="2117934" cy="252329"/>
          </a:xfrm>
          <a:prstGeom prst="rect">
            <a:avLst/>
          </a:prstGeom>
        </p:spPr>
        <p:txBody>
          <a:bodyPr>
            <a:normAutofit/>
          </a:bodyPr>
          <a:lstStyle>
            <a:lvl1pPr marL="0" indent="0" algn="ctr">
              <a:buNone/>
              <a:defRPr sz="1600" b="1" spc="150">
                <a:solidFill>
                  <a:srgbClr val="454545"/>
                </a:solidFill>
                <a:latin typeface="+mj-lt"/>
              </a:defRPr>
            </a:lvl1pPr>
          </a:lstStyle>
          <a:p>
            <a:pPr lvl="0"/>
            <a:r>
              <a:rPr lang="en-US" dirty="0"/>
              <a:t>HEADING</a:t>
            </a:r>
          </a:p>
        </p:txBody>
      </p:sp>
      <p:sp>
        <p:nvSpPr>
          <p:cNvPr id="37" name="Text Placeholder 37">
            <a:extLst>
              <a:ext uri="{FF2B5EF4-FFF2-40B4-BE49-F238E27FC236}">
                <a16:creationId xmlns:a16="http://schemas.microsoft.com/office/drawing/2014/main" id="{DCF1CD93-03CD-488A-A804-AA8F42849644}"/>
              </a:ext>
            </a:extLst>
          </p:cNvPr>
          <p:cNvSpPr>
            <a:spLocks noGrp="1"/>
          </p:cNvSpPr>
          <p:nvPr>
            <p:ph type="body" sz="quarter" idx="21" hasCustomPrompt="1"/>
          </p:nvPr>
        </p:nvSpPr>
        <p:spPr>
          <a:xfrm>
            <a:off x="8995919" y="4010163"/>
            <a:ext cx="2117934" cy="252329"/>
          </a:xfrm>
          <a:prstGeom prst="rect">
            <a:avLst/>
          </a:prstGeom>
        </p:spPr>
        <p:txBody>
          <a:bodyPr>
            <a:normAutofit/>
          </a:bodyPr>
          <a:lstStyle>
            <a:lvl1pPr marL="0" indent="0" algn="ctr">
              <a:buNone/>
              <a:defRPr sz="1600" b="1" spc="150">
                <a:solidFill>
                  <a:srgbClr val="454545"/>
                </a:solidFill>
                <a:latin typeface="+mj-lt"/>
              </a:defRPr>
            </a:lvl1pPr>
          </a:lstStyle>
          <a:p>
            <a:pPr lvl="0"/>
            <a:r>
              <a:rPr lang="en-US" dirty="0"/>
              <a:t>HEADING</a:t>
            </a:r>
          </a:p>
        </p:txBody>
      </p:sp>
      <p:sp>
        <p:nvSpPr>
          <p:cNvPr id="23" name="Text Placeholder 28">
            <a:extLst>
              <a:ext uri="{FF2B5EF4-FFF2-40B4-BE49-F238E27FC236}">
                <a16:creationId xmlns:a16="http://schemas.microsoft.com/office/drawing/2014/main" id="{21BA1116-41B6-4179-A4B6-D3A7532FAAB1}"/>
              </a:ext>
            </a:extLst>
          </p:cNvPr>
          <p:cNvSpPr>
            <a:spLocks noGrp="1"/>
          </p:cNvSpPr>
          <p:nvPr>
            <p:ph type="body" sz="quarter" idx="22"/>
          </p:nvPr>
        </p:nvSpPr>
        <p:spPr>
          <a:xfrm>
            <a:off x="3716648" y="4451799"/>
            <a:ext cx="2117934" cy="2158229"/>
          </a:xfrm>
          <a:prstGeom prst="rect">
            <a:avLst/>
          </a:prstGeom>
        </p:spPr>
        <p:txBody>
          <a:bodyPr>
            <a:normAutofit/>
          </a:bodyPr>
          <a:lstStyle>
            <a:lvl1pPr marL="0" indent="0" algn="ctr">
              <a:buNone/>
              <a:defRPr sz="2000">
                <a:solidFill>
                  <a:srgbClr val="454545"/>
                </a:solidFill>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endParaRPr lang="en-US" dirty="0"/>
          </a:p>
        </p:txBody>
      </p:sp>
      <p:sp>
        <p:nvSpPr>
          <p:cNvPr id="28" name="Text Placeholder 28">
            <a:extLst>
              <a:ext uri="{FF2B5EF4-FFF2-40B4-BE49-F238E27FC236}">
                <a16:creationId xmlns:a16="http://schemas.microsoft.com/office/drawing/2014/main" id="{21BA1116-41B6-4179-A4B6-D3A7532FAAB1}"/>
              </a:ext>
            </a:extLst>
          </p:cNvPr>
          <p:cNvSpPr>
            <a:spLocks noGrp="1"/>
          </p:cNvSpPr>
          <p:nvPr>
            <p:ph type="body" sz="quarter" idx="23"/>
          </p:nvPr>
        </p:nvSpPr>
        <p:spPr>
          <a:xfrm>
            <a:off x="6356772" y="4527999"/>
            <a:ext cx="2117934" cy="2158229"/>
          </a:xfrm>
          <a:prstGeom prst="rect">
            <a:avLst/>
          </a:prstGeom>
        </p:spPr>
        <p:txBody>
          <a:bodyPr>
            <a:normAutofit/>
          </a:bodyPr>
          <a:lstStyle>
            <a:lvl1pPr marL="0" indent="0" algn="ctr">
              <a:buNone/>
              <a:defRPr sz="2000">
                <a:solidFill>
                  <a:srgbClr val="454545"/>
                </a:solidFill>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endParaRPr lang="en-US" dirty="0"/>
          </a:p>
        </p:txBody>
      </p:sp>
      <p:sp>
        <p:nvSpPr>
          <p:cNvPr id="31" name="Text Placeholder 28">
            <a:extLst>
              <a:ext uri="{FF2B5EF4-FFF2-40B4-BE49-F238E27FC236}">
                <a16:creationId xmlns:a16="http://schemas.microsoft.com/office/drawing/2014/main" id="{21BA1116-41B6-4179-A4B6-D3A7532FAAB1}"/>
              </a:ext>
            </a:extLst>
          </p:cNvPr>
          <p:cNvSpPr>
            <a:spLocks noGrp="1"/>
          </p:cNvSpPr>
          <p:nvPr>
            <p:ph type="body" sz="quarter" idx="24"/>
          </p:nvPr>
        </p:nvSpPr>
        <p:spPr>
          <a:xfrm>
            <a:off x="8995919" y="4527999"/>
            <a:ext cx="2117934" cy="2158229"/>
          </a:xfrm>
          <a:prstGeom prst="rect">
            <a:avLst/>
          </a:prstGeom>
        </p:spPr>
        <p:txBody>
          <a:bodyPr>
            <a:normAutofit/>
          </a:bodyPr>
          <a:lstStyle>
            <a:lvl1pPr marL="0" indent="0" algn="ctr">
              <a:buNone/>
              <a:defRPr sz="2000">
                <a:solidFill>
                  <a:srgbClr val="454545"/>
                </a:solidFill>
                <a:latin typeface="+mn-lt"/>
              </a:defRPr>
            </a:lvl1pPr>
            <a:lvl2pPr indent="0" algn="ctr">
              <a:defRPr sz="2000">
                <a:latin typeface="+mn-lt"/>
              </a:defRPr>
            </a:lvl2pPr>
            <a:lvl3pPr indent="0" algn="ctr">
              <a:defRPr sz="2000">
                <a:latin typeface="+mn-lt"/>
              </a:defRPr>
            </a:lvl3pPr>
            <a:lvl4pPr indent="0" algn="ctr">
              <a:defRPr sz="2000">
                <a:latin typeface="+mn-lt"/>
              </a:defRPr>
            </a:lvl4pPr>
            <a:lvl5pPr indent="0" algn="ctr">
              <a:defRPr sz="2000">
                <a:latin typeface="+mn-lt"/>
              </a:defRPr>
            </a:lvl5pPr>
          </a:lstStyle>
          <a:p>
            <a:pPr lvl="0"/>
            <a:endParaRPr lang="en-US" dirty="0"/>
          </a:p>
        </p:txBody>
      </p:sp>
      <p:sp>
        <p:nvSpPr>
          <p:cNvPr id="21"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30" name="Shape 9"/>
          <p:cNvSpPr/>
          <p:nvPr userDrawn="1"/>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39" name="Title 1">
            <a:extLst>
              <a:ext uri="{FF2B5EF4-FFF2-40B4-BE49-F238E27FC236}">
                <a16:creationId xmlns:a16="http://schemas.microsoft.com/office/drawing/2014/main" id="{24271CA5-8E97-4139-8F02-8814D1D82B9A}"/>
              </a:ext>
            </a:extLst>
          </p:cNvPr>
          <p:cNvSpPr>
            <a:spLocks noGrp="1"/>
          </p:cNvSpPr>
          <p:nvPr>
            <p:ph type="title" hasCustomPrompt="1"/>
          </p:nvPr>
        </p:nvSpPr>
        <p:spPr>
          <a:xfrm>
            <a:off x="1048544" y="1283248"/>
            <a:ext cx="10052337" cy="719259"/>
          </a:xfrm>
          <a:prstGeom prst="rect">
            <a:avLst/>
          </a:prstGeom>
        </p:spPr>
        <p:txBody>
          <a:bodyPr/>
          <a:lstStyle>
            <a:lvl1pPr marL="0" marR="0" indent="0" algn="l" defTabSz="342900" rtl="0" eaLnBrk="1" fontAlgn="auto" latinLnBrk="0" hangingPunct="0">
              <a:lnSpc>
                <a:spcPct val="80000"/>
              </a:lnSpc>
              <a:spcBef>
                <a:spcPts val="0"/>
              </a:spcBef>
              <a:spcAft>
                <a:spcPts val="0"/>
              </a:spcAft>
              <a:buClrTx/>
              <a:buSzTx/>
              <a:buFontTx/>
              <a:buNone/>
              <a:tabLst/>
              <a:defRPr>
                <a:solidFill>
                  <a:srgbClr val="454545"/>
                </a:solidFill>
              </a:defRPr>
            </a:lvl1pPr>
          </a:lstStyle>
          <a:p>
            <a:pPr marL="0" marR="0" lvl="0" indent="0" algn="l" defTabSz="342900" rtl="0" eaLnBrk="1" fontAlgn="auto" latinLnBrk="0" hangingPunct="0">
              <a:lnSpc>
                <a:spcPct val="80000"/>
              </a:lnSpc>
              <a:spcBef>
                <a:spcPts val="0"/>
              </a:spcBef>
              <a:spcAft>
                <a:spcPts val="0"/>
              </a:spcAft>
              <a:buClrTx/>
              <a:buSzTx/>
              <a:buFontTx/>
              <a:buNone/>
              <a:tabLst/>
              <a:defRPr/>
            </a:pPr>
            <a:r>
              <a:rPr kumimoji="0" lang="en-GB" sz="5000" b="1" i="0" u="none" strike="noStrike" kern="0" cap="none" spc="38"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sp>
        <p:nvSpPr>
          <p:cNvPr id="40" name="Content Placeholder 15"/>
          <p:cNvSpPr>
            <a:spLocks noGrp="1"/>
          </p:cNvSpPr>
          <p:nvPr>
            <p:ph sz="quarter" idx="15" hasCustomPrompt="1"/>
          </p:nvPr>
        </p:nvSpPr>
        <p:spPr>
          <a:xfrm>
            <a:off x="1048544" y="799046"/>
            <a:ext cx="8451676" cy="457200"/>
          </a:xfrm>
        </p:spPr>
        <p:txBody>
          <a:bodyPr/>
          <a:lstStyle>
            <a:lvl1pPr marL="0" marR="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pPr marL="0" marR="0" lvl="0" indent="0" algn="just" defTabSz="4127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SECTION NAME</a:t>
            </a:r>
          </a:p>
        </p:txBody>
      </p:sp>
    </p:spTree>
    <p:extLst>
      <p:ext uri="{BB962C8B-B14F-4D97-AF65-F5344CB8AC3E}">
        <p14:creationId xmlns:p14="http://schemas.microsoft.com/office/powerpoint/2010/main" val="253939074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theme" Target="../theme/theme10.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theme" Target="../theme/theme12.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10" Type="http://schemas.openxmlformats.org/officeDocument/2006/relationships/theme" Target="../theme/theme13.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4.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4.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6.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image" Target="../media/image5.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image" Target="../media/image6.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0.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2.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4.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theme" Target="../theme/theme25.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10" Type="http://schemas.openxmlformats.org/officeDocument/2006/relationships/slideLayout" Target="../slideLayouts/slideLayout296.xml"/><Relationship Id="rId19" Type="http://schemas.openxmlformats.org/officeDocument/2006/relationships/image" Target="../media/image15.png"/><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306.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5" Type="http://schemas.openxmlformats.org/officeDocument/2006/relationships/theme" Target="../theme/theme26.xml"/><Relationship Id="rId4" Type="http://schemas.openxmlformats.org/officeDocument/2006/relationships/slideLayout" Target="../slideLayouts/slideLayout30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7.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theme" Target="../theme/theme7.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theme" Target="../theme/theme8.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9.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428496"/>
      </p:ext>
    </p:extLst>
  </p:cSld>
  <p:clrMap bg1="lt1" tx1="dk1" bg2="lt2" tx2="dk2" accent1="accent1" accent2="accent2" accent3="accent3" accent4="accent4" accent5="accent5" accent6="accent6" hlink="hlink" folHlink="folHlink"/>
  <p:sldLayoutIdLst>
    <p:sldLayoutId id="2147483661" r:id="rId1"/>
    <p:sldLayoutId id="214748385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8" r:id="rId12"/>
    <p:sldLayoutId id="2147483662" r:id="rId13"/>
    <p:sldLayoutId id="2147483663" r:id="rId14"/>
    <p:sldLayoutId id="2147483664" r:id="rId15"/>
    <p:sldLayoutId id="2147483665" r:id="rId16"/>
    <p:sldLayoutId id="2147483668" r:id="rId17"/>
    <p:sldLayoutId id="2147483669" r:id="rId18"/>
    <p:sldLayoutId id="2147483705" r:id="rId19"/>
    <p:sldLayoutId id="2147483685" r:id="rId20"/>
    <p:sldLayoutId id="2147483868" r:id="rId21"/>
    <p:sldLayoutId id="2147483731" r:id="rId22"/>
    <p:sldLayoutId id="2147483880" r:id="rId23"/>
    <p:sldLayoutId id="2147483754" r:id="rId24"/>
    <p:sldLayoutId id="2147483892" r:id="rId25"/>
    <p:sldLayoutId id="2147483777" r:id="rId26"/>
    <p:sldLayoutId id="2147483812" r:id="rId27"/>
    <p:sldLayoutId id="2147483904" r:id="rId28"/>
    <p:sldLayoutId id="2147483835" r:id="rId29"/>
    <p:sldLayoutId id="2147483916" r:id="rId30"/>
  </p:sldLayoutIdLst>
  <p:txStyles>
    <p:titleStyle>
      <a:lvl1pPr algn="l" defTabSz="914400" rtl="0" eaLnBrk="1" latinLnBrk="0" hangingPunct="1">
        <a:lnSpc>
          <a:spcPct val="90000"/>
        </a:lnSpc>
        <a:spcBef>
          <a:spcPct val="0"/>
        </a:spcBef>
        <a:buNone/>
        <a:defRPr sz="5400" b="1" i="0" kern="1200">
          <a:solidFill>
            <a:schemeClr val="tx2"/>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0290B-99F8-48DB-8CA0-914A921194C5}" type="datetimeFigureOut">
              <a:rPr lang="en-US" smtClean="0"/>
              <a:t>6/15/2023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4CF18-A1DC-4E74-83CE-20BDCEFBF2D0}" type="slidenum">
              <a:rPr lang="en-US" smtClean="0"/>
              <a:t>‹#›</a:t>
            </a:fld>
            <a:endParaRPr lang="en-US"/>
          </a:p>
        </p:txBody>
      </p:sp>
    </p:spTree>
    <p:extLst>
      <p:ext uri="{BB962C8B-B14F-4D97-AF65-F5344CB8AC3E}">
        <p14:creationId xmlns:p14="http://schemas.microsoft.com/office/powerpoint/2010/main" val="426501562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69" r:id="rId12"/>
    <p:sldLayoutId id="2147484070" r:id="rId13"/>
    <p:sldLayoutId id="2147484071" r:id="rId14"/>
    <p:sldLayoutId id="2147484072"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1971B-2BA4-49A5-A002-CFB464F21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G"/>
          </a:p>
        </p:txBody>
      </p:sp>
      <p:sp>
        <p:nvSpPr>
          <p:cNvPr id="3" name="Text Placeholder 2">
            <a:extLst>
              <a:ext uri="{FF2B5EF4-FFF2-40B4-BE49-F238E27FC236}">
                <a16:creationId xmlns:a16="http://schemas.microsoft.com/office/drawing/2014/main" id="{619916BC-2DA5-45B4-935B-57D44BA27F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9D026608-09B7-49EE-A500-3E14589B7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A921A-B0FA-451E-992D-8DEDBBC8B9F0}" type="datetimeFigureOut">
              <a:rPr lang="en-UG" smtClean="0">
                <a:solidFill>
                  <a:prstClr val="black">
                    <a:tint val="75000"/>
                  </a:prstClr>
                </a:solidFill>
              </a:rPr>
              <a:pPr/>
              <a:t>06/15/2023</a:t>
            </a:fld>
            <a:endParaRPr lang="en-UG">
              <a:solidFill>
                <a:prstClr val="black">
                  <a:tint val="75000"/>
                </a:prstClr>
              </a:solidFill>
            </a:endParaRPr>
          </a:p>
        </p:txBody>
      </p:sp>
      <p:sp>
        <p:nvSpPr>
          <p:cNvPr id="5" name="Footer Placeholder 4">
            <a:extLst>
              <a:ext uri="{FF2B5EF4-FFF2-40B4-BE49-F238E27FC236}">
                <a16:creationId xmlns:a16="http://schemas.microsoft.com/office/drawing/2014/main" id="{6F55D07A-3DFA-4673-ACD5-703C9F093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G">
              <a:solidFill>
                <a:prstClr val="black">
                  <a:tint val="75000"/>
                </a:prstClr>
              </a:solidFill>
            </a:endParaRPr>
          </a:p>
        </p:txBody>
      </p:sp>
      <p:sp>
        <p:nvSpPr>
          <p:cNvPr id="6" name="Slide Number Placeholder 5">
            <a:extLst>
              <a:ext uri="{FF2B5EF4-FFF2-40B4-BE49-F238E27FC236}">
                <a16:creationId xmlns:a16="http://schemas.microsoft.com/office/drawing/2014/main" id="{B040AD4A-366C-4E84-B521-43FB9F338D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3D421-A404-4BEE-8908-33EE8A5F5142}" type="slidenum">
              <a:rPr lang="en-UG" smtClean="0">
                <a:solidFill>
                  <a:prstClr val="black">
                    <a:tint val="75000"/>
                  </a:prstClr>
                </a:solidFill>
              </a:rPr>
              <a:pPr/>
              <a:t>‹#›</a:t>
            </a:fld>
            <a:endParaRPr lang="en-UG">
              <a:solidFill>
                <a:prstClr val="black">
                  <a:tint val="75000"/>
                </a:prstClr>
              </a:solidFill>
            </a:endParaRPr>
          </a:p>
        </p:txBody>
      </p:sp>
    </p:spTree>
    <p:extLst>
      <p:ext uri="{BB962C8B-B14F-4D97-AF65-F5344CB8AC3E}">
        <p14:creationId xmlns:p14="http://schemas.microsoft.com/office/powerpoint/2010/main" val="223537949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62609" y="1691394"/>
            <a:ext cx="9073133" cy="300082"/>
          </a:xfrm>
          <a:prstGeom prst="rect">
            <a:avLst/>
          </a:prstGeom>
        </p:spPr>
        <p:txBody>
          <a:bodyPr wrap="square" lIns="0" tIns="0" rIns="0" bIns="0">
            <a:spAutoFit/>
          </a:bodyPr>
          <a:lstStyle>
            <a:lvl1pPr>
              <a:defRPr sz="1950" b="1" i="1">
                <a:solidFill>
                  <a:schemeClr val="tx1"/>
                </a:solidFill>
                <a:latin typeface="Calibri"/>
                <a:cs typeface="Calibri"/>
              </a:defRPr>
            </a:lvl1pPr>
          </a:lstStyle>
          <a:p>
            <a:endParaRPr/>
          </a:p>
        </p:txBody>
      </p:sp>
      <p:sp>
        <p:nvSpPr>
          <p:cNvPr id="3" name="Holder 3"/>
          <p:cNvSpPr>
            <a:spLocks noGrp="1"/>
          </p:cNvSpPr>
          <p:nvPr>
            <p:ph type="body" idx="1"/>
          </p:nvPr>
        </p:nvSpPr>
        <p:spPr>
          <a:xfrm>
            <a:off x="517016" y="1842003"/>
            <a:ext cx="11164316"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6" name="Holder 6"/>
          <p:cNvSpPr>
            <a:spLocks noGrp="1"/>
          </p:cNvSpPr>
          <p:nvPr>
            <p:ph type="sldNum" sz="quarter" idx="7"/>
          </p:nvPr>
        </p:nvSpPr>
        <p:spPr>
          <a:xfrm>
            <a:off x="8782812" y="6377940"/>
            <a:ext cx="28056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745830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Lst>
  <p:txStyles>
    <p:titleStyle>
      <a:lvl1pPr>
        <a:defRPr>
          <a:latin typeface="+mj-lt"/>
          <a:ea typeface="+mj-ea"/>
          <a:cs typeface="+mj-cs"/>
        </a:defRPr>
      </a:lvl1pPr>
    </p:titleStyle>
    <p:bodyStyle>
      <a:lvl1pPr marL="0">
        <a:defRPr>
          <a:latin typeface="+mn-lt"/>
          <a:ea typeface="+mn-ea"/>
          <a:cs typeface="+mn-cs"/>
        </a:defRPr>
      </a:lvl1pPr>
      <a:lvl2pPr marL="456789">
        <a:defRPr>
          <a:latin typeface="+mn-lt"/>
          <a:ea typeface="+mn-ea"/>
          <a:cs typeface="+mn-cs"/>
        </a:defRPr>
      </a:lvl2pPr>
      <a:lvl3pPr marL="913577">
        <a:defRPr>
          <a:latin typeface="+mn-lt"/>
          <a:ea typeface="+mn-ea"/>
          <a:cs typeface="+mn-cs"/>
        </a:defRPr>
      </a:lvl3pPr>
      <a:lvl4pPr marL="1370366">
        <a:defRPr>
          <a:latin typeface="+mn-lt"/>
          <a:ea typeface="+mn-ea"/>
          <a:cs typeface="+mn-cs"/>
        </a:defRPr>
      </a:lvl4pPr>
      <a:lvl5pPr marL="1827154">
        <a:defRPr>
          <a:latin typeface="+mn-lt"/>
          <a:ea typeface="+mn-ea"/>
          <a:cs typeface="+mn-cs"/>
        </a:defRPr>
      </a:lvl5pPr>
      <a:lvl6pPr marL="2283943">
        <a:defRPr>
          <a:latin typeface="+mn-lt"/>
          <a:ea typeface="+mn-ea"/>
          <a:cs typeface="+mn-cs"/>
        </a:defRPr>
      </a:lvl6pPr>
      <a:lvl7pPr marL="2740731">
        <a:defRPr>
          <a:latin typeface="+mn-lt"/>
          <a:ea typeface="+mn-ea"/>
          <a:cs typeface="+mn-cs"/>
        </a:defRPr>
      </a:lvl7pPr>
      <a:lvl8pPr marL="3197520">
        <a:defRPr>
          <a:latin typeface="+mn-lt"/>
          <a:ea typeface="+mn-ea"/>
          <a:cs typeface="+mn-cs"/>
        </a:defRPr>
      </a:lvl8pPr>
      <a:lvl9pPr marL="3654308">
        <a:defRPr>
          <a:latin typeface="+mn-lt"/>
          <a:ea typeface="+mn-ea"/>
          <a:cs typeface="+mn-cs"/>
        </a:defRPr>
      </a:lvl9pPr>
    </p:bodyStyle>
    <p:otherStyle>
      <a:lvl1pPr marL="0">
        <a:defRPr>
          <a:latin typeface="+mn-lt"/>
          <a:ea typeface="+mn-ea"/>
          <a:cs typeface="+mn-cs"/>
        </a:defRPr>
      </a:lvl1pPr>
      <a:lvl2pPr marL="456789">
        <a:defRPr>
          <a:latin typeface="+mn-lt"/>
          <a:ea typeface="+mn-ea"/>
          <a:cs typeface="+mn-cs"/>
        </a:defRPr>
      </a:lvl2pPr>
      <a:lvl3pPr marL="913577">
        <a:defRPr>
          <a:latin typeface="+mn-lt"/>
          <a:ea typeface="+mn-ea"/>
          <a:cs typeface="+mn-cs"/>
        </a:defRPr>
      </a:lvl3pPr>
      <a:lvl4pPr marL="1370366">
        <a:defRPr>
          <a:latin typeface="+mn-lt"/>
          <a:ea typeface="+mn-ea"/>
          <a:cs typeface="+mn-cs"/>
        </a:defRPr>
      </a:lvl4pPr>
      <a:lvl5pPr marL="1827154">
        <a:defRPr>
          <a:latin typeface="+mn-lt"/>
          <a:ea typeface="+mn-ea"/>
          <a:cs typeface="+mn-cs"/>
        </a:defRPr>
      </a:lvl5pPr>
      <a:lvl6pPr marL="2283943">
        <a:defRPr>
          <a:latin typeface="+mn-lt"/>
          <a:ea typeface="+mn-ea"/>
          <a:cs typeface="+mn-cs"/>
        </a:defRPr>
      </a:lvl6pPr>
      <a:lvl7pPr marL="2740731">
        <a:defRPr>
          <a:latin typeface="+mn-lt"/>
          <a:ea typeface="+mn-ea"/>
          <a:cs typeface="+mn-cs"/>
        </a:defRPr>
      </a:lvl7pPr>
      <a:lvl8pPr marL="3197520">
        <a:defRPr>
          <a:latin typeface="+mn-lt"/>
          <a:ea typeface="+mn-ea"/>
          <a:cs typeface="+mn-cs"/>
        </a:defRPr>
      </a:lvl8pPr>
      <a:lvl9pPr marL="3654308">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SemiBold"/>
              <a:buNone/>
              <a:defRPr sz="2800">
                <a:solidFill>
                  <a:schemeClr val="dk1"/>
                </a:solidFill>
                <a:latin typeface="Montserrat SemiBold"/>
                <a:ea typeface="Montserrat SemiBold"/>
                <a:cs typeface="Montserrat SemiBold"/>
                <a:sym typeface="Montserra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14699"/>
          </a:xfrm>
          <a:prstGeom prst="rect">
            <a:avLst/>
          </a:prstGeom>
          <a:noFill/>
          <a:ln>
            <a:noFill/>
          </a:ln>
        </p:spPr>
        <p:txBody>
          <a:bodyPr spcFirstLastPara="1" wrap="square" lIns="91425" tIns="91425" rIns="91425" bIns="91425" anchor="t" anchorCtr="0">
            <a:spAutoFit/>
          </a:bodyPr>
          <a:lstStyle>
            <a:lvl1pPr marL="457200" lvl="0" indent="-31115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marL="914400" lvl="1"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2pPr>
            <a:lvl3pPr marL="1371600" lvl="2"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3pPr>
            <a:lvl4pPr marL="1828800" lvl="3"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4pPr>
            <a:lvl5pPr marL="2286000" lvl="4"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5pPr>
            <a:lvl6pPr marL="2743200" lvl="5"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6pPr>
            <a:lvl7pPr marL="3200400" lvl="6"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7pPr>
            <a:lvl8pPr marL="3657600" lvl="7"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8pPr>
            <a:lvl9pPr marL="4114800" lvl="8" indent="-304800">
              <a:lnSpc>
                <a:spcPct val="115000"/>
              </a:lnSpc>
              <a:spcBef>
                <a:spcPts val="0"/>
              </a:spcBef>
              <a:spcAft>
                <a:spcPts val="0"/>
              </a:spcAft>
              <a:buClr>
                <a:schemeClr val="dk2"/>
              </a:buClr>
              <a:buSzPts val="1200"/>
              <a:buFont typeface="Open Sans"/>
              <a:buChar char="■"/>
              <a:defRPr sz="1200">
                <a:solidFill>
                  <a:schemeClr val="dk2"/>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
        <p:nvSpPr>
          <p:cNvPr id="54" name="Google Shape;54;p13"/>
          <p:cNvSpPr/>
          <p:nvPr/>
        </p:nvSpPr>
        <p:spPr>
          <a:xfrm>
            <a:off x="0" y="0"/>
            <a:ext cx="12192000" cy="8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0405970"/>
      </p:ext>
    </p:extLst>
  </p:cSld>
  <p:clrMap bg1="lt1" tx1="dk1" bg2="dk2"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219C1-7BE3-5FD3-8D24-A52CEDE5C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G"/>
          </a:p>
        </p:txBody>
      </p:sp>
      <p:sp>
        <p:nvSpPr>
          <p:cNvPr id="3" name="Text Placeholder 2">
            <a:extLst>
              <a:ext uri="{FF2B5EF4-FFF2-40B4-BE49-F238E27FC236}">
                <a16:creationId xmlns:a16="http://schemas.microsoft.com/office/drawing/2014/main" id="{980DB504-67BA-ECFB-DB62-64EC5EAB5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57AB0AF6-A810-92BB-45BA-7D8EE00D63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7D892-9D0B-40C4-8CCF-F2E1EB541A99}" type="datetimeFigureOut">
              <a:rPr lang="en-UG" smtClean="0"/>
              <a:t>06/15/2023</a:t>
            </a:fld>
            <a:endParaRPr lang="en-UG"/>
          </a:p>
        </p:txBody>
      </p:sp>
      <p:sp>
        <p:nvSpPr>
          <p:cNvPr id="5" name="Footer Placeholder 4">
            <a:extLst>
              <a:ext uri="{FF2B5EF4-FFF2-40B4-BE49-F238E27FC236}">
                <a16:creationId xmlns:a16="http://schemas.microsoft.com/office/drawing/2014/main" id="{AC89FA7E-3599-AC85-BA41-24D40631A3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G"/>
          </a:p>
        </p:txBody>
      </p:sp>
      <p:sp>
        <p:nvSpPr>
          <p:cNvPr id="6" name="Slide Number Placeholder 5">
            <a:extLst>
              <a:ext uri="{FF2B5EF4-FFF2-40B4-BE49-F238E27FC236}">
                <a16:creationId xmlns:a16="http://schemas.microsoft.com/office/drawing/2014/main" id="{84DBE10C-F4A4-08E9-1CF1-3D32ADB177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AE6D-6CC4-48AF-997D-A669504A2323}" type="slidenum">
              <a:rPr lang="en-UG" smtClean="0"/>
              <a:t>‹#›</a:t>
            </a:fld>
            <a:endParaRPr lang="en-UG"/>
          </a:p>
        </p:txBody>
      </p:sp>
    </p:spTree>
    <p:extLst>
      <p:ext uri="{BB962C8B-B14F-4D97-AF65-F5344CB8AC3E}">
        <p14:creationId xmlns:p14="http://schemas.microsoft.com/office/powerpoint/2010/main" val="4140109231"/>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2768D-849A-4231-8FF5-8A6B8C31C98E}"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A523A-042A-4659-9EC1-202D674261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36376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000" y="273600"/>
            <a:ext cx="10515600" cy="1144800"/>
          </a:xfrm>
          <a:prstGeom prst="rect">
            <a:avLst/>
          </a:prstGeom>
        </p:spPr>
        <p:txBody>
          <a:bodyPr vert="horz" lIns="91440" tIns="45720" rIns="91440" bIns="45720" rtlCol="0" anchor="ctr">
            <a:normAutofit/>
          </a:bodyPr>
          <a:lstStyle/>
          <a:p>
            <a:r>
              <a:rPr lang="en-US" dirty="0"/>
              <a:t>Click to add title</a:t>
            </a:r>
          </a:p>
        </p:txBody>
      </p:sp>
      <p:sp>
        <p:nvSpPr>
          <p:cNvPr id="3" name="Text Placeholder 2"/>
          <p:cNvSpPr>
            <a:spLocks noGrp="1"/>
          </p:cNvSpPr>
          <p:nvPr>
            <p:ph type="body" idx="1"/>
          </p:nvPr>
        </p:nvSpPr>
        <p:spPr>
          <a:xfrm>
            <a:off x="456000" y="1602000"/>
            <a:ext cx="11126400" cy="3880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B0373-771E-1743-9CBA-53F4263B186F}" type="datetimeFigureOut">
              <a:rPr lang="en-US" smtClean="0"/>
              <a:t>6/15/2023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0D67F-64AD-F249-91E5-BE6257B0F64A}" type="slidenum">
              <a:rPr lang="en-US" smtClean="0"/>
              <a:t>‹#›</a:t>
            </a:fld>
            <a:endParaRPr lang="en-US"/>
          </a:p>
        </p:txBody>
      </p:sp>
      <p:pic>
        <p:nvPicPr>
          <p:cNvPr id="9" name="Picture 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42400" y="5518800"/>
            <a:ext cx="2358120" cy="928800"/>
          </a:xfrm>
          <a:prstGeom prst="rect">
            <a:avLst/>
          </a:prstGeom>
        </p:spPr>
      </p:pic>
      <p:sp>
        <p:nvSpPr>
          <p:cNvPr id="10" name="Rectangle 9"/>
          <p:cNvSpPr/>
          <p:nvPr/>
        </p:nvSpPr>
        <p:spPr>
          <a:xfrm>
            <a:off x="0" y="-1198800"/>
            <a:ext cx="4128000" cy="8744400"/>
          </a:xfrm>
          <a:prstGeom prst="rect">
            <a:avLst/>
          </a:prstGeom>
          <a:blipFill>
            <a:blip r:embed="rId14">
              <a:alphaModFix amt="1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00742735"/>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defTabSz="914400" rtl="0" eaLnBrk="1" latinLnBrk="0" hangingPunct="1">
        <a:lnSpc>
          <a:spcPct val="90000"/>
        </a:lnSpc>
        <a:spcBef>
          <a:spcPct val="0"/>
        </a:spcBef>
        <a:buNone/>
        <a:defRPr sz="40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CE1F877-E252-4C76-AD73-B891F45F1482}" type="datetimeFigureOut">
              <a:rPr lang="en-UG" smtClean="0"/>
              <a:t>06/15/2023</a:t>
            </a:fld>
            <a:endParaRPr lang="en-UG"/>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G"/>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59EA7DF-BFFC-47F0-951B-4AE073BFE553}" type="slidenum">
              <a:rPr lang="en-UG" smtClean="0"/>
              <a:t>‹#›</a:t>
            </a:fld>
            <a:endParaRPr lang="en-UG"/>
          </a:p>
        </p:txBody>
      </p:sp>
    </p:spTree>
    <p:extLst>
      <p:ext uri="{BB962C8B-B14F-4D97-AF65-F5344CB8AC3E}">
        <p14:creationId xmlns:p14="http://schemas.microsoft.com/office/powerpoint/2010/main" val="2392863855"/>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65D6578-0CF4-D417-9B4C-7B6815CE8E70}"/>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155" eaLnBrk="1" fontAlgn="auto" hangingPunct="1">
              <a:spcBef>
                <a:spcPts val="0"/>
              </a:spcBef>
              <a:spcAft>
                <a:spcPts val="0"/>
              </a:spcAft>
              <a:defRPr/>
            </a:pPr>
            <a:endParaRPr lang="en-US" sz="1831">
              <a:latin typeface="+mn-lt"/>
              <a:cs typeface="+mn-cs"/>
            </a:endParaRPr>
          </a:p>
        </p:txBody>
      </p:sp>
      <p:sp>
        <p:nvSpPr>
          <p:cNvPr id="8" name="Freeform 7">
            <a:extLst>
              <a:ext uri="{FF2B5EF4-FFF2-40B4-BE49-F238E27FC236}">
                <a16:creationId xmlns:a16="http://schemas.microsoft.com/office/drawing/2014/main" id="{75C53458-1D15-0586-B182-00812C06AC4E}"/>
              </a:ext>
            </a:extLst>
          </p:cNvPr>
          <p:cNvSpPr>
            <a:spLocks/>
          </p:cNvSpPr>
          <p:nvPr/>
        </p:nvSpPr>
        <p:spPr bwMode="auto">
          <a:xfrm>
            <a:off x="5842000" y="-6350"/>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155" eaLnBrk="1" fontAlgn="auto" hangingPunct="1">
              <a:spcBef>
                <a:spcPts val="0"/>
              </a:spcBef>
              <a:spcAft>
                <a:spcPts val="0"/>
              </a:spcAft>
              <a:defRPr/>
            </a:pPr>
            <a:endParaRPr lang="en-US" sz="1831">
              <a:latin typeface="+mn-lt"/>
              <a:cs typeface="+mn-cs"/>
            </a:endParaRPr>
          </a:p>
        </p:txBody>
      </p:sp>
      <p:sp>
        <p:nvSpPr>
          <p:cNvPr id="1028" name="Title Placeholder 8">
            <a:extLst>
              <a:ext uri="{FF2B5EF4-FFF2-40B4-BE49-F238E27FC236}">
                <a16:creationId xmlns:a16="http://schemas.microsoft.com/office/drawing/2014/main" id="{7BB8C63C-B25C-ECBE-6264-54B5F29C3D97}"/>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8322AF9E-3A49-4D28-0607-B6A507689E79}"/>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77081013-DD63-E031-698B-325C7936EE54}"/>
              </a:ext>
            </a:extLst>
          </p:cNvPr>
          <p:cNvSpPr>
            <a:spLocks noGrp="1"/>
          </p:cNvSpPr>
          <p:nvPr>
            <p:ph type="dt" sz="half" idx="2"/>
          </p:nvPr>
        </p:nvSpPr>
        <p:spPr>
          <a:xfrm>
            <a:off x="609600" y="6356351"/>
            <a:ext cx="28448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4B251A"/>
                </a:solidFill>
                <a:latin typeface="Constantia" panose="02030602050306030303" pitchFamily="18" charset="0"/>
              </a:defRPr>
            </a:lvl1pPr>
          </a:lstStyle>
          <a:p>
            <a:pPr>
              <a:defRPr/>
            </a:pPr>
            <a:fld id="{9AB57476-1A49-4C64-8A3D-CD7C0ACD46C9}" type="datetime1">
              <a:rPr lang="en-GB" altLang="en-US"/>
              <a:pPr>
                <a:defRPr/>
              </a:pPr>
              <a:t>15/06/2023</a:t>
            </a:fld>
            <a:endParaRPr lang="en-GB" altLang="en-US"/>
          </a:p>
        </p:txBody>
      </p:sp>
      <p:sp>
        <p:nvSpPr>
          <p:cNvPr id="22" name="Footer Placeholder 21">
            <a:extLst>
              <a:ext uri="{FF2B5EF4-FFF2-40B4-BE49-F238E27FC236}">
                <a16:creationId xmlns:a16="http://schemas.microsoft.com/office/drawing/2014/main" id="{3A8E430E-AA47-4B20-855B-339A3846B3C8}"/>
              </a:ext>
            </a:extLst>
          </p:cNvPr>
          <p:cNvSpPr>
            <a:spLocks noGrp="1"/>
          </p:cNvSpPr>
          <p:nvPr>
            <p:ph type="ftr" sz="quarter" idx="3"/>
          </p:nvPr>
        </p:nvSpPr>
        <p:spPr>
          <a:xfrm>
            <a:off x="3556000" y="6356351"/>
            <a:ext cx="4470400" cy="365125"/>
          </a:xfrm>
          <a:prstGeom prst="rect">
            <a:avLst/>
          </a:prstGeom>
        </p:spPr>
        <p:txBody>
          <a:bodyPr vert="horz" wrap="square" lIns="0" tIns="0" rIns="0" bIns="0" numCol="1" anchor="b" anchorCtr="0" compatLnSpc="1">
            <a:prstTxWarp prst="textNoShape">
              <a:avLst/>
            </a:prstTxWarp>
          </a:bodyPr>
          <a:lstStyle>
            <a:lvl1pPr eaLnBrk="1" hangingPunct="1">
              <a:defRPr sz="1200">
                <a:solidFill>
                  <a:srgbClr val="4B251A"/>
                </a:solidFill>
                <a:latin typeface="Constantia" panose="02030602050306030303" pitchFamily="18" charset="0"/>
              </a:defRPr>
            </a:lvl1pPr>
          </a:lstStyle>
          <a:p>
            <a:pPr>
              <a:defRPr/>
            </a:pPr>
            <a:endParaRPr lang="en-GB" altLang="en-US"/>
          </a:p>
        </p:txBody>
      </p:sp>
      <p:sp>
        <p:nvSpPr>
          <p:cNvPr id="18" name="Slide Number Placeholder 17">
            <a:extLst>
              <a:ext uri="{FF2B5EF4-FFF2-40B4-BE49-F238E27FC236}">
                <a16:creationId xmlns:a16="http://schemas.microsoft.com/office/drawing/2014/main" id="{1BFCE41B-B190-6E5B-2013-1FEFC1659916}"/>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4B251A"/>
                </a:solidFill>
                <a:latin typeface="Constantia" panose="02030602050306030303" pitchFamily="18" charset="0"/>
              </a:defRPr>
            </a:lvl1pPr>
          </a:lstStyle>
          <a:p>
            <a:pPr>
              <a:defRPr/>
            </a:pPr>
            <a:fld id="{E2A6F266-D07D-4E5D-BE0B-E1EB6F36578B}" type="slidenum">
              <a:rPr lang="en-GB" altLang="en-US"/>
              <a:pPr>
                <a:defRPr/>
              </a:pPr>
              <a:t>‹#›</a:t>
            </a:fld>
            <a:endParaRPr lang="en-GB" altLang="en-US"/>
          </a:p>
        </p:txBody>
      </p:sp>
      <p:grpSp>
        <p:nvGrpSpPr>
          <p:cNvPr id="1033" name="Group 1">
            <a:extLst>
              <a:ext uri="{FF2B5EF4-FFF2-40B4-BE49-F238E27FC236}">
                <a16:creationId xmlns:a16="http://schemas.microsoft.com/office/drawing/2014/main" id="{3EE39F13-BB7F-5005-0991-983080458C05}"/>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7A51522D-C546-4CAC-13FF-B6C22A1CCC41}"/>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tLang="en-US" sz="1800">
                <a:latin typeface="Constantia" panose="02030602050306030303" pitchFamily="18" charset="0"/>
              </a:endParaRPr>
            </a:p>
          </p:txBody>
        </p:sp>
        <p:sp>
          <p:nvSpPr>
            <p:cNvPr id="13" name="Freeform 12">
              <a:extLst>
                <a:ext uri="{FF2B5EF4-FFF2-40B4-BE49-F238E27FC236}">
                  <a16:creationId xmlns:a16="http://schemas.microsoft.com/office/drawing/2014/main" id="{997A0C0C-BC5B-EAD6-1275-37FF0AF9D143}"/>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tLang="en-US" sz="1800">
                <a:latin typeface="Constantia" panose="02030602050306030303" pitchFamily="18" charset="0"/>
              </a:endParaRPr>
            </a:p>
          </p:txBody>
        </p:sp>
      </p:grpSp>
    </p:spTree>
    <p:extLst>
      <p:ext uri="{BB962C8B-B14F-4D97-AF65-F5344CB8AC3E}">
        <p14:creationId xmlns:p14="http://schemas.microsoft.com/office/powerpoint/2010/main" val="28232117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C32D2E"/>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C32D2E"/>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4AA33"/>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662E9-387C-4A52-93ED-CF25C96C2393}" type="datetime1">
              <a:rPr lang="en-US" smtClean="0"/>
              <a:t>6/15/2023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E45F6-A298-4155-9B3B-236DFA839AAE}" type="slidenum">
              <a:rPr lang="en-US" smtClean="0"/>
              <a:t>‹#›</a:t>
            </a:fld>
            <a:endParaRPr lang="en-US"/>
          </a:p>
        </p:txBody>
      </p:sp>
    </p:spTree>
    <p:extLst>
      <p:ext uri="{BB962C8B-B14F-4D97-AF65-F5344CB8AC3E}">
        <p14:creationId xmlns:p14="http://schemas.microsoft.com/office/powerpoint/2010/main" val="2755376879"/>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1359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717"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fontAlgn="base">
              <a:spcBef>
                <a:spcPct val="0"/>
              </a:spcBef>
              <a:spcAft>
                <a:spcPct val="0"/>
              </a:spcAft>
              <a:defRPr/>
            </a:pPr>
            <a:fld id="{17FC9935-E306-4582-A712-A571DC51FC12}" type="datetime1">
              <a:rPr lang="en-US" smtClean="0">
                <a:solidFill>
                  <a:prstClr val="black">
                    <a:tint val="75000"/>
                  </a:prstClr>
                </a:solidFill>
                <a:latin typeface="Times New Roman" pitchFamily="18" charset="0"/>
              </a:rPr>
              <a:t>6/15/2023</a:t>
            </a:fld>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fontAlgn="base">
              <a:spcBef>
                <a:spcPct val="0"/>
              </a:spcBef>
              <a:spcAft>
                <a:spcPct val="0"/>
              </a:spcAft>
              <a:defRPr/>
            </a:pPr>
            <a:fld id="{22C99C2B-62B4-4848-966A-3A1890C76FC2}"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1222787509"/>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0D1B1-0952-412D-AFF8-1C56FAE5D61C}" type="datetime1">
              <a:rPr lang="en-US" smtClean="0">
                <a:solidFill>
                  <a:prstClr val="black">
                    <a:tint val="75000"/>
                  </a:prstClr>
                </a:solidFill>
              </a:rPr>
              <a:t>6/15/2023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E45F6-A298-4155-9B3B-236DFA839A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695644"/>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fontAlgn="base">
              <a:spcBef>
                <a:spcPct val="0"/>
              </a:spcBef>
              <a:spcAft>
                <a:spcPct val="0"/>
              </a:spcAft>
              <a:defRPr/>
            </a:pPr>
            <a:fld id="{A2B15C1C-E9DD-4317-AE55-922ACDDFBF54}" type="datetime1">
              <a:rPr lang="en-US">
                <a:solidFill>
                  <a:prstClr val="black">
                    <a:tint val="75000"/>
                  </a:prstClr>
                </a:solidFill>
                <a:latin typeface="Times New Roman" pitchFamily="18" charset="0"/>
              </a:rPr>
              <a:pPr fontAlgn="base">
                <a:spcBef>
                  <a:spcPct val="0"/>
                </a:spcBef>
                <a:spcAft>
                  <a:spcPct val="0"/>
                </a:spcAft>
                <a:defRPr/>
              </a:pPr>
              <a:t>6/15/2023</a:t>
            </a:fld>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fontAlgn="base">
              <a:spcBef>
                <a:spcPct val="0"/>
              </a:spcBef>
              <a:spcAft>
                <a:spcPct val="0"/>
              </a:spcAft>
              <a:defRPr/>
            </a:pPr>
            <a:r>
              <a:rPr lang="it-IT">
                <a:solidFill>
                  <a:prstClr val="black">
                    <a:tint val="75000"/>
                  </a:prstClr>
                </a:solidFill>
                <a:latin typeface="Times New Roman" pitchFamily="18" charset="0"/>
              </a:rPr>
              <a:t>Tatu Nyange Viva voce presentation</a:t>
            </a: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fontAlgn="base">
              <a:spcBef>
                <a:spcPct val="0"/>
              </a:spcBef>
              <a:spcAft>
                <a:spcPct val="0"/>
              </a:spcAft>
              <a:defRPr/>
            </a:pPr>
            <a:fld id="{AFAB9B36-CC00-4946-896F-5CEACBA2F574}"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477421497"/>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5067300" y="1789114"/>
            <a:ext cx="7120467" cy="5056187"/>
            <a:chOff x="2394" y="1127"/>
            <a:chExt cx="3364" cy="3185"/>
          </a:xfrm>
        </p:grpSpPr>
        <p:sp>
          <p:nvSpPr>
            <p:cNvPr id="24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sp>
          <p:nvSpPr>
            <p:cNvPr id="24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GB" sz="1800">
                <a:solidFill>
                  <a:srgbClr val="663300"/>
                </a:solidFill>
                <a:cs typeface="Arial" charset="0"/>
              </a:endParaRPr>
            </a:p>
          </p:txBody>
        </p:sp>
      </p:grpSp>
      <p:sp>
        <p:nvSpPr>
          <p:cNvPr id="24613" name="Rectangle 37"/>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4614" name="Rectangle 38"/>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615" name="Rectangle 39"/>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fontAlgn="base">
              <a:spcBef>
                <a:spcPct val="0"/>
              </a:spcBef>
              <a:spcAft>
                <a:spcPct val="0"/>
              </a:spcAft>
              <a:defRPr/>
            </a:pPr>
            <a:fld id="{897DE733-F443-45AE-8214-3BE1D43BFC84}" type="datetime1">
              <a:rPr lang="en-US">
                <a:solidFill>
                  <a:srgbClr val="663300"/>
                </a:solidFill>
              </a:rPr>
              <a:pPr fontAlgn="base">
                <a:spcBef>
                  <a:spcPct val="0"/>
                </a:spcBef>
                <a:spcAft>
                  <a:spcPct val="0"/>
                </a:spcAft>
                <a:defRPr/>
              </a:pPr>
              <a:t>6/15/2023</a:t>
            </a:fld>
            <a:endParaRPr lang="en-GB">
              <a:solidFill>
                <a:srgbClr val="663300"/>
              </a:solidFill>
            </a:endParaRPr>
          </a:p>
        </p:txBody>
      </p:sp>
      <p:sp>
        <p:nvSpPr>
          <p:cNvPr id="24616" name="Rectangle 40"/>
          <p:cNvSpPr>
            <a:spLocks noGrp="1" noChangeArrowheads="1"/>
          </p:cNvSpPr>
          <p:nvPr>
            <p:ph type="ftr" sz="quarter" idx="3"/>
          </p:nvPr>
        </p:nvSpPr>
        <p:spPr bwMode="auto">
          <a:xfrm>
            <a:off x="4165600"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cs typeface="+mn-cs"/>
              </a:defRPr>
            </a:lvl1pPr>
          </a:lstStyle>
          <a:p>
            <a:pPr fontAlgn="base">
              <a:spcBef>
                <a:spcPct val="0"/>
              </a:spcBef>
              <a:spcAft>
                <a:spcPct val="0"/>
              </a:spcAft>
              <a:defRPr/>
            </a:pPr>
            <a:r>
              <a:rPr lang="en-GB">
                <a:solidFill>
                  <a:srgbClr val="663300"/>
                </a:solidFill>
              </a:rPr>
              <a:t>Dr. Tatu M. Nyange</a:t>
            </a:r>
          </a:p>
        </p:txBody>
      </p:sp>
      <p:sp>
        <p:nvSpPr>
          <p:cNvPr id="24617" name="Rectangle 41"/>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defRPr/>
            </a:pPr>
            <a:fld id="{9B853026-2A9D-48E6-AABE-4B9E6A90FF2F}" type="slidenum">
              <a:rPr lang="en-GB" altLang="en-US">
                <a:solidFill>
                  <a:srgbClr val="663300"/>
                </a:solidFill>
                <a:cs typeface="Arial" charset="0"/>
              </a:rPr>
              <a:pPr fontAlgn="base">
                <a:spcBef>
                  <a:spcPct val="0"/>
                </a:spcBef>
                <a:spcAft>
                  <a:spcPct val="0"/>
                </a:spcAft>
                <a:defRPr/>
              </a:pPr>
              <a:t>‹#›</a:t>
            </a:fld>
            <a:endParaRPr lang="en-GB" altLang="en-US">
              <a:solidFill>
                <a:srgbClr val="663300"/>
              </a:solidFill>
              <a:cs typeface="Arial" charset="0"/>
            </a:endParaRPr>
          </a:p>
        </p:txBody>
      </p:sp>
    </p:spTree>
    <p:extLst>
      <p:ext uri="{BB962C8B-B14F-4D97-AF65-F5344CB8AC3E}">
        <p14:creationId xmlns:p14="http://schemas.microsoft.com/office/powerpoint/2010/main" val="2815193838"/>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ECCB978-E34D-42DF-87A3-45C9663B43EB}" type="datetime1">
              <a:rPr lang="en-US" smtClean="0"/>
              <a:t>6/15/2023</a:t>
            </a:fld>
            <a:endParaRPr lang="en-US"/>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296778B-9BB8-4A03-B516-B8C6CCC04C85}" type="slidenum">
              <a:rPr lang="en-US" smtClean="0"/>
              <a:t>‹#›</a:t>
            </a:fld>
            <a:endParaRPr lang="en-US"/>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6203114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96" y="295924"/>
            <a:ext cx="10872216" cy="429768"/>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502304" y="134304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2" name="Slide Number Placeholder 9">
            <a:extLst>
              <a:ext uri="{FF2B5EF4-FFF2-40B4-BE49-F238E27FC236}">
                <a16:creationId xmlns:a16="http://schemas.microsoft.com/office/drawing/2014/main" id="{18EC003F-CB8D-5D46-8EB4-2C0754B8C966}"/>
              </a:ext>
            </a:extLst>
          </p:cNvPr>
          <p:cNvSpPr>
            <a:spLocks noGrp="1"/>
          </p:cNvSpPr>
          <p:nvPr>
            <p:ph type="sldNum" sz="quarter" idx="4"/>
          </p:nvPr>
        </p:nvSpPr>
        <p:spPr>
          <a:xfrm>
            <a:off x="388135" y="6245399"/>
            <a:ext cx="432416" cy="346075"/>
          </a:xfrm>
          <a:prstGeom prst="rect">
            <a:avLst/>
          </a:prstGeom>
        </p:spPr>
        <p:txBody>
          <a:bodyPr vert="horz" lIns="91440" tIns="45720" rIns="91440" bIns="45720" rtlCol="0" anchor="ctr"/>
          <a:lstStyle>
            <a:lvl1pPr algn="r">
              <a:defRPr sz="1400" b="0" i="0">
                <a:solidFill>
                  <a:srgbClr val="595959"/>
                </a:solidFill>
                <a:latin typeface="Fira Sans Condensed" panose="020B0503050000020004" pitchFamily="34" charset="0"/>
              </a:defRPr>
            </a:lvl1pPr>
          </a:lstStyle>
          <a:p>
            <a:fld id="{C29098D9-6B28-8C47-9D8C-522BFF1DF707}" type="slidenum">
              <a:rPr lang="en-US" smtClean="0"/>
              <a:pPr/>
              <a:t>‹#›</a:t>
            </a:fld>
            <a:endParaRPr lang="en-US" dirty="0"/>
          </a:p>
        </p:txBody>
      </p:sp>
      <p:sp>
        <p:nvSpPr>
          <p:cNvPr id="7" name="Rectangle 6">
            <a:extLst>
              <a:ext uri="{FF2B5EF4-FFF2-40B4-BE49-F238E27FC236}">
                <a16:creationId xmlns:a16="http://schemas.microsoft.com/office/drawing/2014/main" id="{FA29176F-88BA-924D-8B56-BED99BA7DB2C}"/>
              </a:ext>
            </a:extLst>
          </p:cNvPr>
          <p:cNvSpPr/>
          <p:nvPr userDrawn="1"/>
        </p:nvSpPr>
        <p:spPr>
          <a:xfrm>
            <a:off x="1"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969B8BE5-CC2F-AF4B-8D43-AB9C787F4FBB}"/>
              </a:ext>
            </a:extLst>
          </p:cNvPr>
          <p:cNvSpPr/>
          <p:nvPr userDrawn="1"/>
        </p:nvSpPr>
        <p:spPr>
          <a:xfrm rot="5400000">
            <a:off x="-341236" y="341303"/>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803533" y="6255033"/>
            <a:ext cx="1166361" cy="376847"/>
          </a:xfrm>
          <a:prstGeom prst="rect">
            <a:avLst/>
          </a:prstGeom>
        </p:spPr>
      </p:pic>
    </p:spTree>
    <p:extLst>
      <p:ext uri="{BB962C8B-B14F-4D97-AF65-F5344CB8AC3E}">
        <p14:creationId xmlns:p14="http://schemas.microsoft.com/office/powerpoint/2010/main" val="161113719"/>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Lst>
  <p:hf hdr="0" ftr="0" dt="0"/>
  <p:txStyles>
    <p:titleStyle>
      <a:lvl1pPr algn="l" defTabSz="914377" rtl="0" eaLnBrk="1" latinLnBrk="0" hangingPunct="1">
        <a:lnSpc>
          <a:spcPct val="90000"/>
        </a:lnSpc>
        <a:spcBef>
          <a:spcPct val="0"/>
        </a:spcBef>
        <a:buNone/>
        <a:defRPr sz="3200" b="1" i="0" kern="1200" cap="none" spc="0" baseline="0">
          <a:solidFill>
            <a:srgbClr val="000000"/>
          </a:solidFill>
          <a:latin typeface="Fira Sans Condensed" charset="0"/>
          <a:ea typeface="Fira Sans Condensed" charset="0"/>
          <a:cs typeface="Fira Sans Condensed" charset="0"/>
        </a:defRPr>
      </a:lvl1pPr>
    </p:titleStyle>
    <p:bodyStyle>
      <a:lvl1pPr marL="228594" indent="-228594" algn="l" defTabSz="914377" rtl="0" eaLnBrk="1" latinLnBrk="0" hangingPunct="1">
        <a:lnSpc>
          <a:spcPct val="100000"/>
        </a:lnSpc>
        <a:spcBef>
          <a:spcPts val="1000"/>
        </a:spcBef>
        <a:buFont typeface="Arial"/>
        <a:buChar char="•"/>
        <a:defRPr sz="2400" b="0" i="0" kern="1200">
          <a:solidFill>
            <a:srgbClr val="000000"/>
          </a:solidFill>
          <a:latin typeface="Fira Sans Condensed" charset="0"/>
          <a:ea typeface="Fira Sans Condensed" charset="0"/>
          <a:cs typeface="Fira Sans Condensed" charset="0"/>
        </a:defRPr>
      </a:lvl1pPr>
      <a:lvl2pPr marL="685783" indent="-228594" algn="l" defTabSz="914377"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2pPr>
      <a:lvl3pPr marL="1142971" indent="-228594" algn="l" defTabSz="914377"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460676"/>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Lst>
  <p:hf hdr="0" dt="0"/>
  <p:txStyles>
    <p:titleStyle>
      <a:lvl1pPr algn="l" defTabSz="685800" rtl="0" eaLnBrk="1" latinLnBrk="0" hangingPunct="1">
        <a:lnSpc>
          <a:spcPct val="90000"/>
        </a:lnSpc>
        <a:spcBef>
          <a:spcPct val="0"/>
        </a:spcBef>
        <a:buNone/>
        <a:defRPr sz="3300" kern="1200">
          <a:solidFill>
            <a:schemeClr val="tx2"/>
          </a:solidFill>
          <a:latin typeface="PT Sans" panose="020B0503020203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57871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99181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77328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13794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18872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08886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11518233" y="381348"/>
            <a:ext cx="560697" cy="230832"/>
          </a:xfrm>
          <a:prstGeom prst="rect">
            <a:avLst/>
          </a:prstGeom>
          <a:ln w="3175">
            <a:miter lim="400000"/>
          </a:ln>
        </p:spPr>
        <p:txBody>
          <a:bodyPr wrap="square" lIns="38100" tIns="38100" rIns="38100" bIns="38100">
            <a:spAutoFit/>
          </a:bodyPr>
          <a:lstStyle>
            <a:lvl1pPr algn="l">
              <a:defRPr sz="1000" b="0" cap="all" spc="200">
                <a:solidFill>
                  <a:srgbClr val="393941"/>
                </a:solidFill>
                <a:latin typeface="+mn-lt"/>
                <a:ea typeface="+mn-ea"/>
                <a:cs typeface="+mn-cs"/>
                <a:sym typeface="Montserrat-Regular"/>
              </a:defRPr>
            </a:lvl1pPr>
          </a:lstStyle>
          <a:p>
            <a:fld id="{86CB4B4D-7CA3-9044-876B-883B54F8677D}" type="slidenum">
              <a:rPr lang="en-US" smtClean="0"/>
              <a:pPr/>
              <a:t>‹#›</a:t>
            </a:fld>
            <a:endParaRPr lang="en-US" dirty="0"/>
          </a:p>
        </p:txBody>
      </p:sp>
      <p:sp>
        <p:nvSpPr>
          <p:cNvPr id="9" name="Shape 9"/>
          <p:cNvSpPr/>
          <p:nvPr/>
        </p:nvSpPr>
        <p:spPr>
          <a:xfrm>
            <a:off x="11538703" y="685624"/>
            <a:ext cx="818258" cy="1"/>
          </a:xfrm>
          <a:prstGeom prst="line">
            <a:avLst/>
          </a:prstGeom>
          <a:ln w="76200">
            <a:solidFill>
              <a:schemeClr val="accent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Text Placeholder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701030985"/>
      </p:ext>
    </p:extLst>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Lst>
  <p:transition spd="med"/>
  <p:hf hdr="0" ftr="0" dt="0"/>
  <p:txStyles>
    <p:titleStyle>
      <a:lvl1pPr marL="0" marR="0" indent="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j-lt"/>
          <a:ea typeface="Montserrat-SemiBold"/>
          <a:cs typeface="Montserrat-SemiBold"/>
          <a:sym typeface="Montserrat-SemiBold"/>
        </a:defRPr>
      </a:lvl1pPr>
      <a:lvl2pPr marL="0" marR="0" indent="1143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2286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3429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4572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5715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6858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8001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914400" algn="l" defTabSz="412750" rtl="0" latinLnBrk="0">
        <a:lnSpc>
          <a:spcPct val="80000"/>
        </a:lnSpc>
        <a:spcBef>
          <a:spcPts val="0"/>
        </a:spcBef>
        <a:spcAft>
          <a:spcPts val="0"/>
        </a:spcAft>
        <a:buClrTx/>
        <a:buSzTx/>
        <a:buFontTx/>
        <a:buNone/>
        <a:tabLst/>
        <a:defRPr sz="5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285750" marR="0" indent="-285750" algn="just" defTabSz="41275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ln>
            <a:noFill/>
          </a:ln>
          <a:solidFill>
            <a:srgbClr val="454545"/>
          </a:solidFill>
          <a:uFillTx/>
          <a:latin typeface="+mj-lt"/>
          <a:ea typeface="PT Sans"/>
          <a:cs typeface="PT Sans"/>
          <a:sym typeface="PT Sans"/>
        </a:defRPr>
      </a:lvl1pPr>
      <a:lvl2pPr marL="746125" marR="0" indent="-288925" algn="just" defTabSz="41275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ln>
            <a:noFill/>
          </a:ln>
          <a:solidFill>
            <a:srgbClr val="454545"/>
          </a:solidFill>
          <a:uFillTx/>
          <a:latin typeface="+mj-lt"/>
          <a:ea typeface="PT Sans"/>
          <a:cs typeface="PT Sans"/>
          <a:sym typeface="PT Sans"/>
        </a:defRPr>
      </a:lvl2pPr>
      <a:lvl3pPr marL="1058863" marR="0" indent="-325438" algn="just" defTabSz="41275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ln>
            <a:noFill/>
          </a:ln>
          <a:solidFill>
            <a:srgbClr val="454545"/>
          </a:solidFill>
          <a:uFillTx/>
          <a:latin typeface="+mj-lt"/>
          <a:ea typeface="PT Sans"/>
          <a:cs typeface="PT Sans"/>
          <a:sym typeface="PT Sans"/>
        </a:defRPr>
      </a:lvl3pPr>
      <a:lvl4pPr marL="1431925" marR="0" indent="-325438" algn="just" defTabSz="41275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ln>
            <a:noFill/>
          </a:ln>
          <a:solidFill>
            <a:srgbClr val="454545"/>
          </a:solidFill>
          <a:uFillTx/>
          <a:latin typeface="+mj-lt"/>
          <a:ea typeface="PT Sans"/>
          <a:cs typeface="PT Sans"/>
          <a:sym typeface="PT Sans"/>
        </a:defRPr>
      </a:lvl4pPr>
      <a:lvl5pPr marL="1768475" marR="0" indent="-325438" algn="just" defTabSz="412750" rtl="0" latinLnBrk="0">
        <a:lnSpc>
          <a:spcPct val="100000"/>
        </a:lnSpc>
        <a:spcBef>
          <a:spcPts val="0"/>
        </a:spcBef>
        <a:spcAft>
          <a:spcPts val="0"/>
        </a:spcAft>
        <a:buClrTx/>
        <a:buSzTx/>
        <a:buFont typeface="Arial" panose="020B0604020202020204" pitchFamily="34" charset="0"/>
        <a:buChar char="•"/>
        <a:tabLst/>
        <a:defRPr sz="1800" b="0" i="0" u="none" strike="noStrike" cap="none" spc="0" baseline="0">
          <a:ln>
            <a:noFill/>
          </a:ln>
          <a:solidFill>
            <a:srgbClr val="454545"/>
          </a:solidFill>
          <a:uFillTx/>
          <a:latin typeface="+mj-lt"/>
          <a:ea typeface="PT Sans"/>
          <a:cs typeface="PT Sans"/>
          <a:sym typeface="PT Sans"/>
        </a:defRPr>
      </a:lvl5pPr>
      <a:lvl6pPr marL="0" marR="0" indent="5715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6pPr>
      <a:lvl7pPr marL="0" marR="0" indent="6858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7pPr>
      <a:lvl8pPr marL="0" marR="0" indent="8001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8pPr>
      <a:lvl9pPr marL="0" marR="0" indent="914400" algn="just" defTabSz="412750" rtl="0" latinLnBrk="0">
        <a:lnSpc>
          <a:spcPct val="100000"/>
        </a:lnSpc>
        <a:spcBef>
          <a:spcPts val="0"/>
        </a:spcBef>
        <a:spcAft>
          <a:spcPts val="0"/>
        </a:spcAft>
        <a:buClrTx/>
        <a:buSzTx/>
        <a:buFontTx/>
        <a:buNone/>
        <a:tabLst/>
        <a:defRPr sz="115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1pPr>
      <a:lvl2pPr marL="0" marR="0" indent="1143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2pPr>
      <a:lvl3pPr marL="0" marR="0" indent="2286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3pPr>
      <a:lvl4pPr marL="0" marR="0" indent="3429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4pPr>
      <a:lvl5pPr marL="0" marR="0" indent="4572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5pPr>
      <a:lvl6pPr marL="0" marR="0" indent="5715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6pPr>
      <a:lvl7pPr marL="0" marR="0" indent="6858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7pPr>
      <a:lvl8pPr marL="0" marR="0" indent="8001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8pPr>
      <a:lvl9pPr marL="0" marR="0" indent="914400" algn="l" defTabSz="412750" latinLnBrk="0">
        <a:lnSpc>
          <a:spcPct val="100000"/>
        </a:lnSpc>
        <a:spcBef>
          <a:spcPts val="0"/>
        </a:spcBef>
        <a:spcAft>
          <a:spcPts val="0"/>
        </a:spcAft>
        <a:buClrTx/>
        <a:buSzTx/>
        <a:buFontTx/>
        <a:buNone/>
        <a:tabLst/>
        <a:defRPr sz="1000" b="0" i="0" u="none" strike="noStrike" cap="all" spc="200" baseline="0">
          <a:ln>
            <a:noFill/>
          </a:ln>
          <a:solidFill>
            <a:schemeClr val="tx1"/>
          </a:solidFill>
          <a:uFillTx/>
          <a:latin typeface="+mn-lt"/>
          <a:ea typeface="+mn-ea"/>
          <a:cs typeface="+mn-cs"/>
          <a:sym typeface="Montserrat-Regular"/>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750" y="6339933"/>
            <a:ext cx="12179300" cy="102235"/>
          </a:xfrm>
          <a:custGeom>
            <a:avLst/>
            <a:gdLst/>
            <a:ahLst/>
            <a:cxnLst/>
            <a:rect l="l" t="t" r="r" b="b"/>
            <a:pathLst>
              <a:path w="12179300" h="102235">
                <a:moveTo>
                  <a:pt x="10097084" y="0"/>
                </a:moveTo>
                <a:lnTo>
                  <a:pt x="9991861" y="3679"/>
                </a:lnTo>
                <a:lnTo>
                  <a:pt x="9354478" y="49131"/>
                </a:lnTo>
                <a:lnTo>
                  <a:pt x="9250952" y="43498"/>
                </a:lnTo>
                <a:lnTo>
                  <a:pt x="8791323" y="6812"/>
                </a:lnTo>
                <a:lnTo>
                  <a:pt x="8683944" y="1222"/>
                </a:lnTo>
                <a:lnTo>
                  <a:pt x="8581038" y="131"/>
                </a:lnTo>
                <a:lnTo>
                  <a:pt x="8478635" y="3748"/>
                </a:lnTo>
                <a:lnTo>
                  <a:pt x="8019394" y="40831"/>
                </a:lnTo>
                <a:lnTo>
                  <a:pt x="7915847" y="45376"/>
                </a:lnTo>
                <a:lnTo>
                  <a:pt x="7761038" y="46391"/>
                </a:lnTo>
                <a:lnTo>
                  <a:pt x="7206465" y="23318"/>
                </a:lnTo>
                <a:lnTo>
                  <a:pt x="7111639" y="22901"/>
                </a:lnTo>
                <a:lnTo>
                  <a:pt x="7016780" y="26086"/>
                </a:lnTo>
                <a:lnTo>
                  <a:pt x="6856045" y="38910"/>
                </a:lnTo>
                <a:lnTo>
                  <a:pt x="6646421" y="61340"/>
                </a:lnTo>
                <a:lnTo>
                  <a:pt x="6596705" y="63935"/>
                </a:lnTo>
                <a:lnTo>
                  <a:pt x="6497093" y="64081"/>
                </a:lnTo>
                <a:lnTo>
                  <a:pt x="6120379" y="41370"/>
                </a:lnTo>
                <a:lnTo>
                  <a:pt x="6032168" y="42165"/>
                </a:lnTo>
                <a:lnTo>
                  <a:pt x="5731148" y="62212"/>
                </a:lnTo>
                <a:lnTo>
                  <a:pt x="5631407" y="64752"/>
                </a:lnTo>
                <a:lnTo>
                  <a:pt x="5581638" y="63935"/>
                </a:lnTo>
                <a:lnTo>
                  <a:pt x="5531932" y="61340"/>
                </a:lnTo>
                <a:lnTo>
                  <a:pt x="5268849" y="33859"/>
                </a:lnTo>
                <a:lnTo>
                  <a:pt x="5161671" y="26086"/>
                </a:lnTo>
                <a:lnTo>
                  <a:pt x="5066763" y="22901"/>
                </a:lnTo>
                <a:lnTo>
                  <a:pt x="4924523" y="24632"/>
                </a:lnTo>
                <a:lnTo>
                  <a:pt x="4520441" y="44020"/>
                </a:lnTo>
                <a:lnTo>
                  <a:pt x="4365933" y="46713"/>
                </a:lnTo>
                <a:lnTo>
                  <a:pt x="4211012" y="43538"/>
                </a:lnTo>
                <a:lnTo>
                  <a:pt x="4056823" y="33288"/>
                </a:lnTo>
                <a:lnTo>
                  <a:pt x="3750844" y="6864"/>
                </a:lnTo>
                <a:lnTo>
                  <a:pt x="3648569" y="1429"/>
                </a:lnTo>
                <a:lnTo>
                  <a:pt x="3545813" y="0"/>
                </a:lnTo>
                <a:lnTo>
                  <a:pt x="3440490" y="3679"/>
                </a:lnTo>
                <a:lnTo>
                  <a:pt x="2803422" y="49131"/>
                </a:lnTo>
                <a:lnTo>
                  <a:pt x="2699902" y="43498"/>
                </a:lnTo>
                <a:lnTo>
                  <a:pt x="2240501" y="6812"/>
                </a:lnTo>
                <a:lnTo>
                  <a:pt x="2133211" y="1222"/>
                </a:lnTo>
                <a:lnTo>
                  <a:pt x="2030115" y="131"/>
                </a:lnTo>
                <a:lnTo>
                  <a:pt x="1927627" y="3748"/>
                </a:lnTo>
                <a:lnTo>
                  <a:pt x="1468185" y="40831"/>
                </a:lnTo>
                <a:lnTo>
                  <a:pt x="1364700" y="45376"/>
                </a:lnTo>
                <a:lnTo>
                  <a:pt x="1209951" y="46391"/>
                </a:lnTo>
                <a:lnTo>
                  <a:pt x="655524" y="23260"/>
                </a:lnTo>
                <a:lnTo>
                  <a:pt x="560707" y="22853"/>
                </a:lnTo>
                <a:lnTo>
                  <a:pt x="465825" y="26086"/>
                </a:lnTo>
                <a:lnTo>
                  <a:pt x="305113" y="38910"/>
                </a:lnTo>
                <a:lnTo>
                  <a:pt x="108938" y="60396"/>
                </a:lnTo>
                <a:lnTo>
                  <a:pt x="36359" y="65014"/>
                </a:lnTo>
                <a:lnTo>
                  <a:pt x="0" y="66087"/>
                </a:lnTo>
                <a:lnTo>
                  <a:pt x="0" y="101728"/>
                </a:lnTo>
                <a:lnTo>
                  <a:pt x="108595" y="97990"/>
                </a:lnTo>
                <a:lnTo>
                  <a:pt x="216833" y="88747"/>
                </a:lnTo>
                <a:lnTo>
                  <a:pt x="373974" y="72822"/>
                </a:lnTo>
                <a:lnTo>
                  <a:pt x="479246" y="65564"/>
                </a:lnTo>
                <a:lnTo>
                  <a:pt x="579906" y="62597"/>
                </a:lnTo>
                <a:lnTo>
                  <a:pt x="723401" y="65536"/>
                </a:lnTo>
                <a:lnTo>
                  <a:pt x="1070262" y="83521"/>
                </a:lnTo>
                <a:lnTo>
                  <a:pt x="1222862" y="86869"/>
                </a:lnTo>
                <a:lnTo>
                  <a:pt x="1375505" y="85074"/>
                </a:lnTo>
                <a:lnTo>
                  <a:pt x="1477343" y="80376"/>
                </a:lnTo>
                <a:lnTo>
                  <a:pt x="1853909" y="47341"/>
                </a:lnTo>
                <a:lnTo>
                  <a:pt x="1949612" y="41934"/>
                </a:lnTo>
                <a:lnTo>
                  <a:pt x="2045276" y="40100"/>
                </a:lnTo>
                <a:lnTo>
                  <a:pt x="2141057" y="41838"/>
                </a:lnTo>
                <a:lnTo>
                  <a:pt x="2751924" y="87523"/>
                </a:lnTo>
                <a:lnTo>
                  <a:pt x="2891860" y="86640"/>
                </a:lnTo>
                <a:lnTo>
                  <a:pt x="3383610" y="47370"/>
                </a:lnTo>
                <a:lnTo>
                  <a:pt x="3486290" y="41838"/>
                </a:lnTo>
                <a:lnTo>
                  <a:pt x="3582085" y="40100"/>
                </a:lnTo>
                <a:lnTo>
                  <a:pt x="3677752" y="41934"/>
                </a:lnTo>
                <a:lnTo>
                  <a:pt x="3773491" y="47341"/>
                </a:lnTo>
                <a:lnTo>
                  <a:pt x="4099105" y="76833"/>
                </a:lnTo>
                <a:lnTo>
                  <a:pt x="4251853" y="85074"/>
                </a:lnTo>
                <a:lnTo>
                  <a:pt x="4404479" y="86869"/>
                </a:lnTo>
                <a:lnTo>
                  <a:pt x="4607972" y="81486"/>
                </a:lnTo>
                <a:lnTo>
                  <a:pt x="4951759" y="63811"/>
                </a:lnTo>
                <a:lnTo>
                  <a:pt x="5047422" y="62597"/>
                </a:lnTo>
                <a:lnTo>
                  <a:pt x="5148091" y="65564"/>
                </a:lnTo>
                <a:lnTo>
                  <a:pt x="5305833" y="77618"/>
                </a:lnTo>
                <a:lnTo>
                  <a:pt x="5464406" y="93542"/>
                </a:lnTo>
                <a:lnTo>
                  <a:pt x="5521827" y="96347"/>
                </a:lnTo>
                <a:lnTo>
                  <a:pt x="5643111" y="97111"/>
                </a:lnTo>
                <a:lnTo>
                  <a:pt x="5825537" y="90376"/>
                </a:lnTo>
                <a:lnTo>
                  <a:pt x="6061551" y="76927"/>
                </a:lnTo>
                <a:lnTo>
                  <a:pt x="6122528" y="77251"/>
                </a:lnTo>
                <a:lnTo>
                  <a:pt x="6422310" y="93863"/>
                </a:lnTo>
                <a:lnTo>
                  <a:pt x="6540968" y="97435"/>
                </a:lnTo>
                <a:lnTo>
                  <a:pt x="6658288" y="96445"/>
                </a:lnTo>
                <a:lnTo>
                  <a:pt x="6714441" y="93569"/>
                </a:lnTo>
                <a:lnTo>
                  <a:pt x="6924988" y="72822"/>
                </a:lnTo>
                <a:lnTo>
                  <a:pt x="7030274" y="65564"/>
                </a:lnTo>
                <a:lnTo>
                  <a:pt x="7130928" y="62597"/>
                </a:lnTo>
                <a:lnTo>
                  <a:pt x="7274414" y="65536"/>
                </a:lnTo>
                <a:lnTo>
                  <a:pt x="7621295" y="83521"/>
                </a:lnTo>
                <a:lnTo>
                  <a:pt x="7773954" y="86869"/>
                </a:lnTo>
                <a:lnTo>
                  <a:pt x="7926698" y="85074"/>
                </a:lnTo>
                <a:lnTo>
                  <a:pt x="8028642" y="80376"/>
                </a:lnTo>
                <a:lnTo>
                  <a:pt x="8404801" y="47341"/>
                </a:lnTo>
                <a:lnTo>
                  <a:pt x="8500504" y="41934"/>
                </a:lnTo>
                <a:lnTo>
                  <a:pt x="8596152" y="40100"/>
                </a:lnTo>
                <a:lnTo>
                  <a:pt x="8692077" y="41838"/>
                </a:lnTo>
                <a:lnTo>
                  <a:pt x="9303291" y="87523"/>
                </a:lnTo>
                <a:lnTo>
                  <a:pt x="9443061" y="86640"/>
                </a:lnTo>
                <a:lnTo>
                  <a:pt x="9934538" y="47370"/>
                </a:lnTo>
                <a:lnTo>
                  <a:pt x="10037174" y="41838"/>
                </a:lnTo>
                <a:lnTo>
                  <a:pt x="10133016" y="40100"/>
                </a:lnTo>
                <a:lnTo>
                  <a:pt x="10228858" y="41934"/>
                </a:lnTo>
                <a:lnTo>
                  <a:pt x="10324700" y="47341"/>
                </a:lnTo>
                <a:lnTo>
                  <a:pt x="10649838" y="76833"/>
                </a:lnTo>
                <a:lnTo>
                  <a:pt x="10802798" y="85074"/>
                </a:lnTo>
                <a:lnTo>
                  <a:pt x="10955485" y="86869"/>
                </a:lnTo>
                <a:lnTo>
                  <a:pt x="11159048" y="81486"/>
                </a:lnTo>
                <a:lnTo>
                  <a:pt x="11502962" y="63811"/>
                </a:lnTo>
                <a:lnTo>
                  <a:pt x="11598744" y="62597"/>
                </a:lnTo>
                <a:lnTo>
                  <a:pt x="11699336" y="65564"/>
                </a:lnTo>
                <a:lnTo>
                  <a:pt x="11856783" y="77618"/>
                </a:lnTo>
                <a:lnTo>
                  <a:pt x="12015627" y="94111"/>
                </a:lnTo>
                <a:lnTo>
                  <a:pt x="12124196" y="100494"/>
                </a:lnTo>
                <a:lnTo>
                  <a:pt x="12178778" y="101728"/>
                </a:lnTo>
                <a:lnTo>
                  <a:pt x="12178778" y="66087"/>
                </a:lnTo>
                <a:lnTo>
                  <a:pt x="12105622" y="63146"/>
                </a:lnTo>
                <a:lnTo>
                  <a:pt x="12033656" y="56675"/>
                </a:lnTo>
                <a:lnTo>
                  <a:pt x="11819893" y="33859"/>
                </a:lnTo>
                <a:lnTo>
                  <a:pt x="11712483" y="26086"/>
                </a:lnTo>
                <a:lnTo>
                  <a:pt x="11617843" y="22901"/>
                </a:lnTo>
                <a:lnTo>
                  <a:pt x="11475641" y="24632"/>
                </a:lnTo>
                <a:lnTo>
                  <a:pt x="11071312" y="44020"/>
                </a:lnTo>
                <a:lnTo>
                  <a:pt x="10916731" y="46713"/>
                </a:lnTo>
                <a:lnTo>
                  <a:pt x="10761857" y="43538"/>
                </a:lnTo>
                <a:lnTo>
                  <a:pt x="10607821" y="33288"/>
                </a:lnTo>
                <a:lnTo>
                  <a:pt x="10301933" y="6864"/>
                </a:lnTo>
                <a:lnTo>
                  <a:pt x="10199716" y="1429"/>
                </a:lnTo>
                <a:lnTo>
                  <a:pt x="10097084" y="0"/>
                </a:lnTo>
                <a:close/>
              </a:path>
            </a:pathLst>
          </a:custGeom>
          <a:solidFill>
            <a:srgbClr val="E76E51"/>
          </a:solidFill>
        </p:spPr>
        <p:txBody>
          <a:bodyPr wrap="square" lIns="0" tIns="0" rIns="0" bIns="0" rtlCol="0"/>
          <a:lstStyle/>
          <a:p>
            <a:endParaRPr/>
          </a:p>
        </p:txBody>
      </p:sp>
      <p:sp>
        <p:nvSpPr>
          <p:cNvPr id="17" name="bg object 17"/>
          <p:cNvSpPr/>
          <p:nvPr/>
        </p:nvSpPr>
        <p:spPr>
          <a:xfrm>
            <a:off x="7701" y="6439133"/>
            <a:ext cx="12178030" cy="128270"/>
          </a:xfrm>
          <a:custGeom>
            <a:avLst/>
            <a:gdLst/>
            <a:ahLst/>
            <a:cxnLst/>
            <a:rect l="l" t="t" r="r" b="b"/>
            <a:pathLst>
              <a:path w="12178030" h="128270">
                <a:moveTo>
                  <a:pt x="10094294" y="0"/>
                </a:moveTo>
                <a:lnTo>
                  <a:pt x="9943775" y="6359"/>
                </a:lnTo>
                <a:lnTo>
                  <a:pt x="9347542" y="49298"/>
                </a:lnTo>
                <a:lnTo>
                  <a:pt x="9251587" y="43463"/>
                </a:lnTo>
                <a:lnTo>
                  <a:pt x="8784616" y="6359"/>
                </a:lnTo>
                <a:lnTo>
                  <a:pt x="8684578" y="1210"/>
                </a:lnTo>
                <a:lnTo>
                  <a:pt x="8583661" y="91"/>
                </a:lnTo>
                <a:lnTo>
                  <a:pt x="8483110" y="3486"/>
                </a:lnTo>
                <a:lnTo>
                  <a:pt x="8017649" y="40828"/>
                </a:lnTo>
                <a:lnTo>
                  <a:pt x="7915890" y="45291"/>
                </a:lnTo>
                <a:lnTo>
                  <a:pt x="7763007" y="46324"/>
                </a:lnTo>
                <a:lnTo>
                  <a:pt x="7242774" y="24249"/>
                </a:lnTo>
                <a:lnTo>
                  <a:pt x="7101152" y="23006"/>
                </a:lnTo>
                <a:lnTo>
                  <a:pt x="7015591" y="26058"/>
                </a:lnTo>
                <a:lnTo>
                  <a:pt x="6858444" y="38573"/>
                </a:lnTo>
                <a:lnTo>
                  <a:pt x="6645262" y="61325"/>
                </a:lnTo>
                <a:lnTo>
                  <a:pt x="6596225" y="63890"/>
                </a:lnTo>
                <a:lnTo>
                  <a:pt x="6497712" y="64079"/>
                </a:lnTo>
                <a:lnTo>
                  <a:pt x="6152310" y="42710"/>
                </a:lnTo>
                <a:lnTo>
                  <a:pt x="6054174" y="41810"/>
                </a:lnTo>
                <a:lnTo>
                  <a:pt x="5729367" y="62240"/>
                </a:lnTo>
                <a:lnTo>
                  <a:pt x="5630661" y="64698"/>
                </a:lnTo>
                <a:lnTo>
                  <a:pt x="5581477" y="63882"/>
                </a:lnTo>
                <a:lnTo>
                  <a:pt x="5532456" y="61323"/>
                </a:lnTo>
                <a:lnTo>
                  <a:pt x="5266555" y="33635"/>
                </a:lnTo>
                <a:lnTo>
                  <a:pt x="5162147" y="26058"/>
                </a:lnTo>
                <a:lnTo>
                  <a:pt x="5076550" y="23006"/>
                </a:lnTo>
                <a:lnTo>
                  <a:pt x="4934949" y="24249"/>
                </a:lnTo>
                <a:lnTo>
                  <a:pt x="4516456" y="44037"/>
                </a:lnTo>
                <a:lnTo>
                  <a:pt x="4363665" y="46620"/>
                </a:lnTo>
                <a:lnTo>
                  <a:pt x="4210684" y="43483"/>
                </a:lnTo>
                <a:lnTo>
                  <a:pt x="4050364" y="32705"/>
                </a:lnTo>
                <a:lnTo>
                  <a:pt x="3744699" y="6420"/>
                </a:lnTo>
                <a:lnTo>
                  <a:pt x="3644564" y="1287"/>
                </a:lnTo>
                <a:lnTo>
                  <a:pt x="3543865" y="0"/>
                </a:lnTo>
                <a:lnTo>
                  <a:pt x="3393215" y="6359"/>
                </a:lnTo>
                <a:lnTo>
                  <a:pt x="2796968" y="49298"/>
                </a:lnTo>
                <a:lnTo>
                  <a:pt x="2700933" y="43463"/>
                </a:lnTo>
                <a:lnTo>
                  <a:pt x="2233833" y="6359"/>
                </a:lnTo>
                <a:lnTo>
                  <a:pt x="2133687" y="1210"/>
                </a:lnTo>
                <a:lnTo>
                  <a:pt x="2032817" y="91"/>
                </a:lnTo>
                <a:lnTo>
                  <a:pt x="1932363" y="3486"/>
                </a:lnTo>
                <a:lnTo>
                  <a:pt x="1467313" y="40828"/>
                </a:lnTo>
                <a:lnTo>
                  <a:pt x="1365429" y="45291"/>
                </a:lnTo>
                <a:lnTo>
                  <a:pt x="1212431" y="46324"/>
                </a:lnTo>
                <a:lnTo>
                  <a:pt x="692132" y="24249"/>
                </a:lnTo>
                <a:lnTo>
                  <a:pt x="550529" y="23006"/>
                </a:lnTo>
                <a:lnTo>
                  <a:pt x="464969" y="26058"/>
                </a:lnTo>
                <a:lnTo>
                  <a:pt x="307789" y="38573"/>
                </a:lnTo>
                <a:lnTo>
                  <a:pt x="107787" y="60415"/>
                </a:lnTo>
                <a:lnTo>
                  <a:pt x="36012" y="65059"/>
                </a:lnTo>
                <a:lnTo>
                  <a:pt x="0" y="66146"/>
                </a:lnTo>
                <a:lnTo>
                  <a:pt x="0" y="128251"/>
                </a:lnTo>
                <a:lnTo>
                  <a:pt x="109189" y="124499"/>
                </a:lnTo>
                <a:lnTo>
                  <a:pt x="218451" y="115176"/>
                </a:lnTo>
                <a:lnTo>
                  <a:pt x="370893" y="99563"/>
                </a:lnTo>
                <a:lnTo>
                  <a:pt x="477324" y="92153"/>
                </a:lnTo>
                <a:lnTo>
                  <a:pt x="531471" y="89951"/>
                </a:lnTo>
                <a:lnTo>
                  <a:pt x="625590" y="89276"/>
                </a:lnTo>
                <a:lnTo>
                  <a:pt x="816402" y="96896"/>
                </a:lnTo>
                <a:lnTo>
                  <a:pt x="1054543" y="109576"/>
                </a:lnTo>
                <a:lnTo>
                  <a:pt x="1207088" y="113324"/>
                </a:lnTo>
                <a:lnTo>
                  <a:pt x="1365808" y="111880"/>
                </a:lnTo>
                <a:lnTo>
                  <a:pt x="1473902" y="107081"/>
                </a:lnTo>
                <a:lnTo>
                  <a:pt x="1853910" y="73864"/>
                </a:lnTo>
                <a:lnTo>
                  <a:pt x="1948968" y="68519"/>
                </a:lnTo>
                <a:lnTo>
                  <a:pt x="2044377" y="66690"/>
                </a:lnTo>
                <a:lnTo>
                  <a:pt x="2139746" y="68391"/>
                </a:lnTo>
                <a:lnTo>
                  <a:pt x="2542202" y="97947"/>
                </a:lnTo>
                <a:lnTo>
                  <a:pt x="2682311" y="109903"/>
                </a:lnTo>
                <a:lnTo>
                  <a:pt x="2741853" y="113764"/>
                </a:lnTo>
                <a:lnTo>
                  <a:pt x="2851654" y="114558"/>
                </a:lnTo>
                <a:lnTo>
                  <a:pt x="2883803" y="113764"/>
                </a:lnTo>
                <a:lnTo>
                  <a:pt x="3387789" y="73619"/>
                </a:lnTo>
                <a:lnTo>
                  <a:pt x="3485885" y="68391"/>
                </a:lnTo>
                <a:lnTo>
                  <a:pt x="3581246" y="66690"/>
                </a:lnTo>
                <a:lnTo>
                  <a:pt x="3676674" y="68519"/>
                </a:lnTo>
                <a:lnTo>
                  <a:pt x="3813962" y="77263"/>
                </a:lnTo>
                <a:lnTo>
                  <a:pt x="4097281" y="103316"/>
                </a:lnTo>
                <a:lnTo>
                  <a:pt x="4205972" y="109912"/>
                </a:lnTo>
                <a:lnTo>
                  <a:pt x="4366233" y="113515"/>
                </a:lnTo>
                <a:lnTo>
                  <a:pt x="4571114" y="109576"/>
                </a:lnTo>
                <a:lnTo>
                  <a:pt x="4952713" y="90344"/>
                </a:lnTo>
                <a:lnTo>
                  <a:pt x="5047207" y="89155"/>
                </a:lnTo>
                <a:lnTo>
                  <a:pt x="5148336" y="92153"/>
                </a:lnTo>
                <a:lnTo>
                  <a:pt x="5254910" y="99563"/>
                </a:lnTo>
                <a:lnTo>
                  <a:pt x="5459001" y="119774"/>
                </a:lnTo>
                <a:lnTo>
                  <a:pt x="5512757" y="122556"/>
                </a:lnTo>
                <a:lnTo>
                  <a:pt x="5625738" y="123627"/>
                </a:lnTo>
                <a:lnTo>
                  <a:pt x="5796820" y="117573"/>
                </a:lnTo>
                <a:lnTo>
                  <a:pt x="6065159" y="101477"/>
                </a:lnTo>
                <a:lnTo>
                  <a:pt x="6126763" y="101981"/>
                </a:lnTo>
                <a:lnTo>
                  <a:pt x="6426049" y="119846"/>
                </a:lnTo>
                <a:lnTo>
                  <a:pt x="6542354" y="123779"/>
                </a:lnTo>
                <a:lnTo>
                  <a:pt x="6658282" y="122968"/>
                </a:lnTo>
                <a:lnTo>
                  <a:pt x="6714483" y="120085"/>
                </a:lnTo>
                <a:lnTo>
                  <a:pt x="6921935" y="99528"/>
                </a:lnTo>
                <a:lnTo>
                  <a:pt x="7028483" y="92120"/>
                </a:lnTo>
                <a:lnTo>
                  <a:pt x="7129579" y="89121"/>
                </a:lnTo>
                <a:lnTo>
                  <a:pt x="7271638" y="91973"/>
                </a:lnTo>
                <a:lnTo>
                  <a:pt x="7605656" y="109576"/>
                </a:lnTo>
                <a:lnTo>
                  <a:pt x="7758185" y="113324"/>
                </a:lnTo>
                <a:lnTo>
                  <a:pt x="7916905" y="111880"/>
                </a:lnTo>
                <a:lnTo>
                  <a:pt x="8025016" y="107081"/>
                </a:lnTo>
                <a:lnTo>
                  <a:pt x="8404643" y="73864"/>
                </a:lnTo>
                <a:lnTo>
                  <a:pt x="8499962" y="68519"/>
                </a:lnTo>
                <a:lnTo>
                  <a:pt x="8595448" y="66690"/>
                </a:lnTo>
                <a:lnTo>
                  <a:pt x="8690878" y="68391"/>
                </a:lnTo>
                <a:lnTo>
                  <a:pt x="9093429" y="97947"/>
                </a:lnTo>
                <a:lnTo>
                  <a:pt x="9233298" y="109903"/>
                </a:lnTo>
                <a:lnTo>
                  <a:pt x="9292824" y="113764"/>
                </a:lnTo>
                <a:lnTo>
                  <a:pt x="9402558" y="114558"/>
                </a:lnTo>
                <a:lnTo>
                  <a:pt x="9434774" y="113764"/>
                </a:lnTo>
                <a:lnTo>
                  <a:pt x="9938995" y="73619"/>
                </a:lnTo>
                <a:lnTo>
                  <a:pt x="10037260" y="68391"/>
                </a:lnTo>
                <a:lnTo>
                  <a:pt x="10132548" y="66690"/>
                </a:lnTo>
                <a:lnTo>
                  <a:pt x="10228001" y="68519"/>
                </a:lnTo>
                <a:lnTo>
                  <a:pt x="10365171" y="77263"/>
                </a:lnTo>
                <a:lnTo>
                  <a:pt x="10648093" y="103316"/>
                </a:lnTo>
                <a:lnTo>
                  <a:pt x="10757023" y="109912"/>
                </a:lnTo>
                <a:lnTo>
                  <a:pt x="10917461" y="113515"/>
                </a:lnTo>
                <a:lnTo>
                  <a:pt x="11122314" y="109576"/>
                </a:lnTo>
                <a:lnTo>
                  <a:pt x="11503922" y="90344"/>
                </a:lnTo>
                <a:lnTo>
                  <a:pt x="11598211" y="89155"/>
                </a:lnTo>
                <a:lnTo>
                  <a:pt x="11699350" y="92153"/>
                </a:lnTo>
                <a:lnTo>
                  <a:pt x="11806099" y="99563"/>
                </a:lnTo>
                <a:lnTo>
                  <a:pt x="12013672" y="120577"/>
                </a:lnTo>
                <a:lnTo>
                  <a:pt x="12123108" y="126974"/>
                </a:lnTo>
                <a:lnTo>
                  <a:pt x="12177827" y="128251"/>
                </a:lnTo>
                <a:lnTo>
                  <a:pt x="12177827" y="66146"/>
                </a:lnTo>
                <a:lnTo>
                  <a:pt x="12105761" y="63170"/>
                </a:lnTo>
                <a:lnTo>
                  <a:pt x="12034290" y="56734"/>
                </a:lnTo>
                <a:lnTo>
                  <a:pt x="11817179" y="33635"/>
                </a:lnTo>
                <a:lnTo>
                  <a:pt x="11713118" y="26058"/>
                </a:lnTo>
                <a:lnTo>
                  <a:pt x="11627509" y="23006"/>
                </a:lnTo>
                <a:lnTo>
                  <a:pt x="11485743" y="24249"/>
                </a:lnTo>
                <a:lnTo>
                  <a:pt x="11067328" y="44037"/>
                </a:lnTo>
                <a:lnTo>
                  <a:pt x="10914618" y="46620"/>
                </a:lnTo>
                <a:lnTo>
                  <a:pt x="10761654" y="43483"/>
                </a:lnTo>
                <a:lnTo>
                  <a:pt x="10601107" y="32705"/>
                </a:lnTo>
                <a:lnTo>
                  <a:pt x="10295305" y="6420"/>
                </a:lnTo>
                <a:lnTo>
                  <a:pt x="10195074" y="1287"/>
                </a:lnTo>
                <a:lnTo>
                  <a:pt x="10094294" y="0"/>
                </a:lnTo>
                <a:close/>
              </a:path>
            </a:pathLst>
          </a:custGeom>
          <a:solidFill>
            <a:srgbClr val="E9C369"/>
          </a:solidFill>
        </p:spPr>
        <p:txBody>
          <a:bodyPr wrap="square" lIns="0" tIns="0" rIns="0" bIns="0" rtlCol="0"/>
          <a:lstStyle/>
          <a:p>
            <a:endParaRPr/>
          </a:p>
        </p:txBody>
      </p:sp>
      <p:sp>
        <p:nvSpPr>
          <p:cNvPr id="2" name="Holder 2"/>
          <p:cNvSpPr>
            <a:spLocks noGrp="1"/>
          </p:cNvSpPr>
          <p:nvPr>
            <p:ph type="title"/>
          </p:nvPr>
        </p:nvSpPr>
        <p:spPr>
          <a:xfrm>
            <a:off x="4621910" y="1956942"/>
            <a:ext cx="2948178" cy="635000"/>
          </a:xfrm>
          <a:prstGeom prst="rect">
            <a:avLst/>
          </a:prstGeom>
        </p:spPr>
        <p:txBody>
          <a:bodyPr wrap="square" lIns="0" tIns="0" rIns="0" bIns="0">
            <a:spAutoFit/>
          </a:bodyPr>
          <a:lstStyle>
            <a:lvl1pPr>
              <a:defRPr sz="4000" b="1" i="0">
                <a:solidFill>
                  <a:schemeClr val="bg1"/>
                </a:solidFill>
                <a:latin typeface="Segoe UI"/>
                <a:cs typeface="Segoe UI"/>
              </a:defRPr>
            </a:lvl1pPr>
          </a:lstStyle>
          <a:p>
            <a:endParaRPr/>
          </a:p>
        </p:txBody>
      </p:sp>
      <p:sp>
        <p:nvSpPr>
          <p:cNvPr id="3" name="Holder 3"/>
          <p:cNvSpPr>
            <a:spLocks noGrp="1"/>
          </p:cNvSpPr>
          <p:nvPr>
            <p:ph type="body" idx="1"/>
          </p:nvPr>
        </p:nvSpPr>
        <p:spPr>
          <a:xfrm>
            <a:off x="347878" y="2088769"/>
            <a:ext cx="11191240" cy="40532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664247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6.xml"/></Relationships>
</file>

<file path=ppt/slides/_rels/slide103.xml.rels><?xml version="1.0" encoding="UTF-8" standalone="yes"?>
<Relationships xmlns="http://schemas.openxmlformats.org/package/2006/relationships"><Relationship Id="rId3" Type="http://schemas.openxmlformats.org/officeDocument/2006/relationships/hyperlink" Target="mailto:Pnyasuna@wougnet.org" TargetMode="External"/><Relationship Id="rId2" Type="http://schemas.openxmlformats.org/officeDocument/2006/relationships/image" Target="../media/image104.png"/><Relationship Id="rId1" Type="http://schemas.openxmlformats.org/officeDocument/2006/relationships/slideLayout" Target="../slideLayouts/slideLayout116.xml"/><Relationship Id="rId5" Type="http://schemas.openxmlformats.org/officeDocument/2006/relationships/image" Target="../media/image103.png"/><Relationship Id="rId4" Type="http://schemas.openxmlformats.org/officeDocument/2006/relationships/hyperlink" Target="http://www.wougnet.org/"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comments" Target="../comments/commen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276.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72.xml"/><Relationship Id="rId4" Type="http://schemas.openxmlformats.org/officeDocument/2006/relationships/image" Target="../media/image29.svg"/></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7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3.xml"/><Relationship Id="rId4" Type="http://schemas.openxmlformats.org/officeDocument/2006/relationships/image" Target="../media/image31.sv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129.xml.rels><?xml version="1.0" encoding="UTF-8" standalone="yes"?>
<Relationships xmlns="http://schemas.openxmlformats.org/package/2006/relationships"><Relationship Id="rId3" Type="http://schemas.openxmlformats.org/officeDocument/2006/relationships/hyperlink" Target="https://www.unicef.org/sites/default/files/2018-10/Unicef_DayoftheGirl_Brochure_R7.pdf" TargetMode="External"/><Relationship Id="rId2" Type="http://schemas.openxmlformats.org/officeDocument/2006/relationships/hyperlink" Target="https://doi.org/10.1186/s12978-022-01445-3" TargetMode="External"/><Relationship Id="rId1" Type="http://schemas.openxmlformats.org/officeDocument/2006/relationships/slideLayout" Target="../slideLayouts/slideLayout277.xml"/></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185.xml"/><Relationship Id="rId4" Type="http://schemas.openxmlformats.org/officeDocument/2006/relationships/image" Target="../media/image33.jpg"/></Relationships>
</file>

<file path=ppt/slides/_rels/slide1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32.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131.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1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5.xml"/></Relationships>
</file>

<file path=ppt/slides/_rels/slide135.xml.rels><?xml version="1.0" encoding="UTF-8" standalone="yes"?>
<Relationships xmlns="http://schemas.openxmlformats.org/package/2006/relationships"><Relationship Id="rId2" Type="http://schemas.openxmlformats.org/officeDocument/2006/relationships/hyperlink" Target="mailto:ogaracollin@gmail.com" TargetMode="External"/><Relationship Id="rId1" Type="http://schemas.openxmlformats.org/officeDocument/2006/relationships/slideLayout" Target="../slideLayouts/slideLayout1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2" Type="http://schemas.openxmlformats.org/officeDocument/2006/relationships/hyperlink" Target="https://www.sciencedirect.com/science/article/pii/S073805932100050X?via%3Dihub" TargetMode="External"/><Relationship Id="rId1" Type="http://schemas.openxmlformats.org/officeDocument/2006/relationships/slideLayout" Target="../slideLayouts/slideLayout1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xml"/><Relationship Id="rId1" Type="http://schemas.openxmlformats.org/officeDocument/2006/relationships/slideLayout" Target="../slideLayouts/slideLayout18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1.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3.xml"/><Relationship Id="rId1" Type="http://schemas.openxmlformats.org/officeDocument/2006/relationships/tags" Target="../tags/tag1.xml"/><Relationship Id="rId4" Type="http://schemas.openxmlformats.org/officeDocument/2006/relationships/image" Target="../media/image119.png"/></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4.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24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3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33.xml"/><Relationship Id="rId1" Type="http://schemas.openxmlformats.org/officeDocument/2006/relationships/tags" Target="../tags/tag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8.xml"/><Relationship Id="rId1" Type="http://schemas.openxmlformats.org/officeDocument/2006/relationships/tags" Target="../tags/tag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3.xml"/><Relationship Id="rId1" Type="http://schemas.openxmlformats.org/officeDocument/2006/relationships/tags" Target="../tags/tag4.xml"/><Relationship Id="rId4" Type="http://schemas.openxmlformats.org/officeDocument/2006/relationships/image" Target="../media/image119.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3.xml"/><Relationship Id="rId1" Type="http://schemas.openxmlformats.org/officeDocument/2006/relationships/tags" Target="../tags/tag5.xml"/><Relationship Id="rId4" Type="http://schemas.openxmlformats.org/officeDocument/2006/relationships/image" Target="../media/image119.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3.xml"/><Relationship Id="rId1" Type="http://schemas.openxmlformats.org/officeDocument/2006/relationships/tags" Target="../tags/tag6.xml"/></Relationships>
</file>

<file path=ppt/slides/_rels/slide15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3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ags" Target="../tags/tag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8.xml"/><Relationship Id="rId1" Type="http://schemas.openxmlformats.org/officeDocument/2006/relationships/tags" Target="../tags/tag8.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183.xml"/></Relationships>
</file>

<file path=ppt/slides/_rels/slide1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7.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60.xml"/><Relationship Id="rId1" Type="http://schemas.openxmlformats.org/officeDocument/2006/relationships/tags" Target="../tags/tag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2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0.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17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jpeg"/><Relationship Id="rId2" Type="http://schemas.openxmlformats.org/officeDocument/2006/relationships/notesSlide" Target="../notesSlides/notesSlide43.xml"/><Relationship Id="rId1" Type="http://schemas.openxmlformats.org/officeDocument/2006/relationships/slideLayout" Target="../slideLayouts/slideLayout13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oleObject" Target="../embeddings/oleObject1.bin"/></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1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25.xml"/><Relationship Id="rId5" Type="http://schemas.openxmlformats.org/officeDocument/2006/relationships/image" Target="../media/image130.jpeg"/><Relationship Id="rId4" Type="http://schemas.openxmlformats.org/officeDocument/2006/relationships/image" Target="../media/image129.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8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3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8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21.xml"/></Relationships>
</file>

<file path=ppt/slides/_rels/slide1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2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9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1.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5.xml"/></Relationships>
</file>

<file path=ppt/slides/_rels/slide2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2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0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7.xml.rels><?xml version="1.0" encoding="UTF-8" standalone="yes"?>
<Relationships xmlns="http://schemas.openxmlformats.org/package/2006/relationships"><Relationship Id="rId3" Type="http://schemas.openxmlformats.org/officeDocument/2006/relationships/hyperlink" Target="mailto:edton.babu@care.org" TargetMode="External"/><Relationship Id="rId2" Type="http://schemas.openxmlformats.org/officeDocument/2006/relationships/notesSlide" Target="../notesSlides/notesSlide50.xml"/><Relationship Id="rId1" Type="http://schemas.openxmlformats.org/officeDocument/2006/relationships/slideLayout" Target="../slideLayouts/slideLayout289.xml"/><Relationship Id="rId5" Type="http://schemas.openxmlformats.org/officeDocument/2006/relationships/image" Target="../media/image145.jpg"/><Relationship Id="rId4" Type="http://schemas.openxmlformats.org/officeDocument/2006/relationships/image" Target="../media/image144.jp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1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0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5.xml"/></Relationships>
</file>

<file path=ppt/slides/_rels/slide224.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2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26.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12" Type="http://schemas.openxmlformats.org/officeDocument/2006/relationships/comments" Target="../comments/comment3.xml"/><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59.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4.xml"/></Relationships>
</file>

<file path=ppt/slides/_rels/slide32.xml.rels><?xml version="1.0" encoding="UTF-8" standalone="yes"?>
<Relationships xmlns="http://schemas.openxmlformats.org/package/2006/relationships"><Relationship Id="rId8" Type="http://schemas.openxmlformats.org/officeDocument/2006/relationships/hyperlink" Target="https://datasociety.net/wp-content/uploads/2016/05/DS_CyberMisogyny_Final-1.pdf" TargetMode="External"/><Relationship Id="rId3" Type="http://schemas.openxmlformats.org/officeDocument/2006/relationships/hyperlink" Target="https://doi.org/10.1111/j.1471-6402.2006.00292.x" TargetMode="External"/><Relationship Id="rId7" Type="http://schemas.openxmlformats.org/officeDocument/2006/relationships/hyperlink" Target="https://doi.org/10.1080/01972243.2015.1005463" TargetMode="External"/><Relationship Id="rId2" Type="http://schemas.openxmlformats.org/officeDocument/2006/relationships/notesSlide" Target="../notesSlides/notesSlide19.xml"/><Relationship Id="rId1" Type="http://schemas.openxmlformats.org/officeDocument/2006/relationships/slideLayout" Target="../slideLayouts/slideLayout152.xml"/><Relationship Id="rId6" Type="http://schemas.openxmlformats.org/officeDocument/2006/relationships/hyperlink" Target="https://victimsofcrime.org/docs/default-source/src/cyberstalking-factsheet-2016_eng.pdf" TargetMode="External"/><Relationship Id="rId5" Type="http://schemas.openxmlformats.org/officeDocument/2006/relationships/hyperlink" Target="https://www.pewresearch.org/internet/2017/07/11/online-harassment-2017/" TargetMode="External"/><Relationship Id="rId4" Type="http://schemas.openxmlformats.org/officeDocument/2006/relationships/hyperlink" Target="https://doi.org/10.1080/00224499.2016.114249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http://www.fomeug.org/" TargetMode="External"/><Relationship Id="rId2" Type="http://schemas.openxmlformats.org/officeDocument/2006/relationships/hyperlink" Target="mailto:info@fomeug.org" TargetMode="External"/><Relationship Id="rId1" Type="http://schemas.openxmlformats.org/officeDocument/2006/relationships/slideLayout" Target="../slideLayouts/slideLayout147.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png"/><Relationship Id="rId1" Type="http://schemas.openxmlformats.org/officeDocument/2006/relationships/slideLayout" Target="../slideLayouts/slideLayout14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47.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50.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50.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4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image" Target="../media/image56.jpg"/><Relationship Id="rId1" Type="http://schemas.openxmlformats.org/officeDocument/2006/relationships/slideLayout" Target="../slideLayouts/slideLayout149.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93.xml"/></Relationships>
</file>

<file path=ppt/slides/_rels/slide4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93.xml"/></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193.xml"/></Relationships>
</file>

<file path=ppt/slides/_rels/slide4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93.xml"/></Relationships>
</file>

<file path=ppt/slides/_rels/slide49.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50.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93.xml"/></Relationships>
</file>

<file path=ppt/slides/_rels/slide5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93.xml"/></Relationships>
</file>

<file path=ppt/slides/_rels/slide5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93.xml"/></Relationships>
</file>

<file path=ppt/slides/_rels/slide5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93.xml"/></Relationships>
</file>

<file path=ppt/slides/_rels/slide5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57.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5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19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0.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193.xml"/></Relationships>
</file>

<file path=ppt/slides/_rels/slide6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19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3" Type="http://schemas.openxmlformats.org/officeDocument/2006/relationships/hyperlink" Target="https://www.svri.org/sites/default/files/attachments/2019-11-20/TechnologyandGVB.pdf" TargetMode="External"/><Relationship Id="rId2" Type="http://schemas.openxmlformats.org/officeDocument/2006/relationships/hyperlink" Target="https://www.unicef.org/eap/blog/six-ways-tech-can-help-end-gender-based-violence" TargetMode="External"/><Relationship Id="rId1" Type="http://schemas.openxmlformats.org/officeDocument/2006/relationships/slideLayout" Target="../slideLayouts/slideLayout193.xml"/></Relationships>
</file>

<file path=ppt/slides/_rels/slide66.xml.rels><?xml version="1.0" encoding="UTF-8" standalone="yes"?>
<Relationships xmlns="http://schemas.openxmlformats.org/package/2006/relationships"><Relationship Id="rId3" Type="http://schemas.openxmlformats.org/officeDocument/2006/relationships/hyperlink" Target="mailto:zgamuriat@gmail.com" TargetMode="External"/><Relationship Id="rId2" Type="http://schemas.openxmlformats.org/officeDocument/2006/relationships/image" Target="../media/image81.tiff"/><Relationship Id="rId1" Type="http://schemas.openxmlformats.org/officeDocument/2006/relationships/slideLayout" Target="../slideLayouts/slideLayout193.xml"/><Relationship Id="rId5" Type="http://schemas.openxmlformats.org/officeDocument/2006/relationships/hyperlink" Target="http://www.digitalwomanuganda.org/" TargetMode="External"/><Relationship Id="rId4" Type="http://schemas.openxmlformats.org/officeDocument/2006/relationships/hyperlink" Target="mailto:info@digitalwomanuganda.org"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68.xml.rels><?xml version="1.0" encoding="UTF-8" standalone="yes"?>
<Relationships xmlns="http://schemas.openxmlformats.org/package/2006/relationships"><Relationship Id="rId8" Type="http://schemas.openxmlformats.org/officeDocument/2006/relationships/image" Target="../media/image23.sv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6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85.xml"/><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8.png"/><Relationship Id="rId4" Type="http://schemas.openxmlformats.org/officeDocument/2006/relationships/diagramLayout" Target="../diagrams/layout1.xml"/><Relationship Id="rId9"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97.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2.xml"/><Relationship Id="rId1" Type="http://schemas.openxmlformats.org/officeDocument/2006/relationships/slideLayout" Target="../slideLayouts/slideLayout9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6.xml"/></Relationships>
</file>

<file path=ppt/slides/_rels/slide84.xml.rels><?xml version="1.0" encoding="UTF-8" standalone="yes"?>
<Relationships xmlns="http://schemas.openxmlformats.org/package/2006/relationships"><Relationship Id="rId3" Type="http://schemas.openxmlformats.org/officeDocument/2006/relationships/hyperlink" Target="mailto:juysal@health.ucsd.edu" TargetMode="External"/><Relationship Id="rId7" Type="http://schemas.openxmlformats.org/officeDocument/2006/relationships/image" Target="../media/image98.png"/><Relationship Id="rId2" Type="http://schemas.openxmlformats.org/officeDocument/2006/relationships/hyperlink" Target="mailto:rogers.tumusiime@savethechildren.org" TargetMode="External"/><Relationship Id="rId1" Type="http://schemas.openxmlformats.org/officeDocument/2006/relationships/slideLayout" Target="../slideLayouts/slideLayout10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18.xml"/><Relationship Id="rId4" Type="http://schemas.openxmlformats.org/officeDocument/2006/relationships/comments" Target="../comments/commen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6.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6.xml"/></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8.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116.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116.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8.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116.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558342"/>
            <a:ext cx="10633016" cy="1473513"/>
          </a:xfrm>
        </p:spPr>
        <p:txBody>
          <a:bodyPr/>
          <a:lstStyle/>
          <a:p>
            <a:pPr algn="l">
              <a:lnSpc>
                <a:spcPct val="80000"/>
              </a:lnSpc>
            </a:pPr>
            <a:r>
              <a:rPr lang="en-US" sz="3200" dirty="0"/>
              <a:t>8:00am – 8:45am, Registration </a:t>
            </a:r>
            <a:br>
              <a:rPr lang="en-US" sz="3200" dirty="0"/>
            </a:br>
            <a:r>
              <a:rPr lang="en-US" sz="3200" dirty="0"/>
              <a:t>8:45am – 8:55am, Openning remarks – Prof. Rebecka Lundgren, UCSD</a:t>
            </a:r>
            <a:br>
              <a:rPr lang="en-US" sz="3200" dirty="0"/>
            </a:br>
            <a:r>
              <a:rPr lang="en-US" sz="3200" dirty="0"/>
              <a:t>8:55am – 9:10am, Keynote Address – Prof. Paul </a:t>
            </a:r>
            <a:r>
              <a:rPr lang="en-US" sz="3200" dirty="0" err="1"/>
              <a:t>Bukuluki</a:t>
            </a:r>
            <a:r>
              <a:rPr lang="en-US" sz="3200" dirty="0"/>
              <a:t>, MAK</a:t>
            </a:r>
            <a:br>
              <a:rPr lang="en-US" sz="3200" dirty="0"/>
            </a:br>
            <a:r>
              <a:rPr lang="en-US" sz="3200" dirty="0"/>
              <a:t>9:10am – 9:25am, Presentation – </a:t>
            </a:r>
            <a:r>
              <a:rPr lang="en-US" sz="3200" dirty="0" err="1"/>
              <a:t>Mr</a:t>
            </a:r>
            <a:r>
              <a:rPr lang="en-US" sz="3200" dirty="0"/>
              <a:t> Michael Tugyetwena, CARE</a:t>
            </a:r>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1026418" y="1741011"/>
            <a:ext cx="6895070" cy="1601093"/>
          </a:xfrm>
        </p:spPr>
        <p:txBody>
          <a:bodyPr>
            <a:normAutofit/>
          </a:bodyPr>
          <a:lstStyle/>
          <a:p>
            <a:pPr algn="l"/>
            <a:r>
              <a:rPr lang="en-US" sz="3600" b="1" dirty="0"/>
              <a:t>WELCOME TO EALC CONFERENCE DAY 2</a:t>
            </a:r>
          </a:p>
          <a:p>
            <a:pPr algn="l"/>
            <a:r>
              <a:rPr lang="en-US" sz="3600" dirty="0">
                <a:solidFill>
                  <a:schemeClr val="bg2">
                    <a:lumMod val="60000"/>
                    <a:lumOff val="40000"/>
                  </a:schemeClr>
                </a:solidFill>
              </a:rPr>
              <a:t>2023 Conference</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12772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ck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604" y="1461468"/>
            <a:ext cx="5720792" cy="4911648"/>
          </a:xfrm>
          <a:prstGeom prst="rect">
            <a:avLst/>
          </a:prstGeom>
        </p:spPr>
      </p:pic>
      <p:sp>
        <p:nvSpPr>
          <p:cNvPr id="5" name="TextBox 4"/>
          <p:cNvSpPr txBox="1"/>
          <p:nvPr/>
        </p:nvSpPr>
        <p:spPr>
          <a:xfrm>
            <a:off x="0" y="484884"/>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Social norms regulate what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behaviour</a:t>
            </a:r>
            <a:r>
              <a:rPr kumimoji="0" lang="en-US" sz="3600" b="1" i="0" u="none" strike="noStrike" kern="1200" cap="none" spc="0" normalizeH="0" baseline="0" noProof="0" dirty="0">
                <a:ln>
                  <a:noFill/>
                </a:ln>
                <a:solidFill>
                  <a:prstClr val="black"/>
                </a:solidFill>
                <a:effectLst/>
                <a:uLnTx/>
                <a:uFillTx/>
                <a:latin typeface="Calibri"/>
                <a:ea typeface="+mn-ea"/>
                <a:cs typeface="+mn-cs"/>
              </a:rPr>
              <a:t> is “</a:t>
            </a:r>
            <a:r>
              <a:rPr kumimoji="0" lang="en-US" sz="3600" b="1" i="0" u="none" strike="noStrike" kern="1200" cap="none" spc="0" normalizeH="0" baseline="0" noProof="0" dirty="0">
                <a:ln>
                  <a:noFill/>
                </a:ln>
                <a:solidFill>
                  <a:srgbClr val="7F64A2"/>
                </a:solidFill>
                <a:effectLst/>
                <a:uLnTx/>
                <a:uFillTx/>
                <a:latin typeface="Calibri"/>
                <a:ea typeface="+mn-ea"/>
                <a:cs typeface="+mn-cs"/>
              </a:rPr>
              <a:t>normal.</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2443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703884" y="392379"/>
            <a:ext cx="4366895" cy="635000"/>
          </a:xfrm>
          <a:prstGeom prst="rect">
            <a:avLst/>
          </a:prstGeom>
        </p:spPr>
        <p:txBody>
          <a:bodyPr vert="horz" wrap="square" lIns="0" tIns="12065" rIns="0" bIns="0" rtlCol="0">
            <a:spAutoFit/>
          </a:bodyPr>
          <a:lstStyle/>
          <a:p>
            <a:pPr marL="12700">
              <a:lnSpc>
                <a:spcPct val="100000"/>
              </a:lnSpc>
              <a:spcBef>
                <a:spcPts val="95"/>
              </a:spcBef>
            </a:pPr>
            <a:r>
              <a:rPr spc="-60" dirty="0">
                <a:solidFill>
                  <a:srgbClr val="E7BB29"/>
                </a:solidFill>
              </a:rPr>
              <a:t>Recommendations</a:t>
            </a:r>
          </a:p>
        </p:txBody>
      </p:sp>
      <p:sp>
        <p:nvSpPr>
          <p:cNvPr id="7" name="object 7"/>
          <p:cNvSpPr txBox="1"/>
          <p:nvPr/>
        </p:nvSpPr>
        <p:spPr>
          <a:xfrm>
            <a:off x="703884" y="1532966"/>
            <a:ext cx="10740390" cy="4172585"/>
          </a:xfrm>
          <a:prstGeom prst="rect">
            <a:avLst/>
          </a:prstGeom>
        </p:spPr>
        <p:txBody>
          <a:bodyPr vert="horz" wrap="square" lIns="0" tIns="43815" rIns="0" bIns="0" rtlCol="0">
            <a:spAutoFit/>
          </a:bodyPr>
          <a:lstStyle/>
          <a:p>
            <a:pPr marL="12700" marR="6350" lvl="0" indent="0" algn="just" defTabSz="914400" rtl="0" eaLnBrk="1" fontAlgn="auto" latinLnBrk="0" hangingPunct="1">
              <a:lnSpc>
                <a:spcPct val="90000"/>
              </a:lnSpc>
              <a:spcBef>
                <a:spcPts val="345"/>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Segoe UI"/>
                <a:ea typeface="+mn-ea"/>
                <a:cs typeface="Segoe UI"/>
              </a:rPr>
              <a:t>Government </a:t>
            </a:r>
            <a:r>
              <a:rPr kumimoji="0" sz="2000" b="0" i="0" u="none" strike="noStrike" kern="1200" cap="none" spc="5" normalizeH="0" baseline="0" noProof="0" dirty="0">
                <a:ln>
                  <a:noFill/>
                </a:ln>
                <a:solidFill>
                  <a:prstClr val="black"/>
                </a:solidFill>
                <a:effectLst/>
                <a:uLnTx/>
                <a:uFillTx/>
                <a:latin typeface="Segoe UI"/>
                <a:ea typeface="+mn-ea"/>
                <a:cs typeface="Segoe UI"/>
              </a:rPr>
              <a:t>and </a:t>
            </a:r>
            <a:r>
              <a:rPr kumimoji="0" sz="2000" b="0" i="0" u="none" strike="noStrike" kern="1200" cap="none" spc="-10" normalizeH="0" baseline="0" noProof="0" dirty="0">
                <a:ln>
                  <a:noFill/>
                </a:ln>
                <a:solidFill>
                  <a:prstClr val="black"/>
                </a:solidFill>
                <a:effectLst/>
                <a:uLnTx/>
                <a:uFillTx/>
                <a:latin typeface="Segoe UI"/>
                <a:ea typeface="+mn-ea"/>
                <a:cs typeface="Segoe UI"/>
              </a:rPr>
              <a:t>relevant MDAs </a:t>
            </a:r>
            <a:r>
              <a:rPr kumimoji="0" sz="2000" b="0" i="0" u="none" strike="noStrike" kern="1200" cap="none" spc="0" normalizeH="0" baseline="0" noProof="0" dirty="0">
                <a:ln>
                  <a:noFill/>
                </a:ln>
                <a:solidFill>
                  <a:prstClr val="black"/>
                </a:solidFill>
                <a:effectLst/>
                <a:uLnTx/>
                <a:uFillTx/>
                <a:latin typeface="Segoe UI"/>
                <a:ea typeface="+mn-ea"/>
                <a:cs typeface="Segoe UI"/>
              </a:rPr>
              <a:t>should </a:t>
            </a:r>
            <a:r>
              <a:rPr kumimoji="0" sz="2000" b="1" i="0" u="none" strike="noStrike" kern="1200" cap="none" spc="-5" normalizeH="0" baseline="0" noProof="0" dirty="0">
                <a:ln>
                  <a:noFill/>
                </a:ln>
                <a:solidFill>
                  <a:prstClr val="black"/>
                </a:solidFill>
                <a:effectLst/>
                <a:uLnTx/>
                <a:uFillTx/>
                <a:latin typeface="Segoe UI"/>
                <a:ea typeface="+mn-ea"/>
                <a:cs typeface="Segoe UI"/>
              </a:rPr>
              <a:t>strengthen the implementation </a:t>
            </a:r>
            <a:r>
              <a:rPr kumimoji="0" sz="2000" b="1" i="0" u="none" strike="noStrike" kern="1200" cap="none" spc="0" normalizeH="0" baseline="0" noProof="0" dirty="0">
                <a:ln>
                  <a:noFill/>
                </a:ln>
                <a:solidFill>
                  <a:prstClr val="black"/>
                </a:solidFill>
                <a:effectLst/>
                <a:uLnTx/>
                <a:uFillTx/>
                <a:latin typeface="Segoe UI"/>
                <a:ea typeface="+mn-ea"/>
                <a:cs typeface="Segoe UI"/>
              </a:rPr>
              <a:t>and </a:t>
            </a:r>
            <a:r>
              <a:rPr kumimoji="0" sz="2000" b="1" i="0" u="none" strike="noStrike" kern="1200" cap="none" spc="-5" normalizeH="0" baseline="0" noProof="0" dirty="0">
                <a:ln>
                  <a:noFill/>
                </a:ln>
                <a:solidFill>
                  <a:prstClr val="black"/>
                </a:solidFill>
                <a:effectLst/>
                <a:uLnTx/>
                <a:uFillTx/>
                <a:latin typeface="Segoe UI"/>
                <a:ea typeface="+mn-ea"/>
                <a:cs typeface="Segoe UI"/>
              </a:rPr>
              <a:t>monitoring </a:t>
            </a:r>
            <a:r>
              <a:rPr kumimoji="0" sz="2000" b="1" i="0" u="none" strike="noStrike" kern="1200" cap="none" spc="-40" normalizeH="0" baseline="0" noProof="0" dirty="0">
                <a:ln>
                  <a:noFill/>
                </a:ln>
                <a:solidFill>
                  <a:prstClr val="black"/>
                </a:solidFill>
                <a:effectLst/>
                <a:uLnTx/>
                <a:uFillTx/>
                <a:latin typeface="Segoe UI"/>
                <a:ea typeface="+mn-ea"/>
                <a:cs typeface="Segoe UI"/>
              </a:rPr>
              <a:t>of </a:t>
            </a:r>
            <a:r>
              <a:rPr kumimoji="0" sz="2000" b="1" i="0" u="none" strike="noStrike" kern="1200" cap="none" spc="-35"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existing international and </a:t>
            </a:r>
            <a:r>
              <a:rPr kumimoji="0" sz="2000" b="1" i="0" u="none" strike="noStrike" kern="1200" cap="none" spc="0" normalizeH="0" baseline="0" noProof="0" dirty="0">
                <a:ln>
                  <a:noFill/>
                </a:ln>
                <a:solidFill>
                  <a:prstClr val="black"/>
                </a:solidFill>
                <a:effectLst/>
                <a:uLnTx/>
                <a:uFillTx/>
                <a:latin typeface="Segoe UI"/>
                <a:ea typeface="+mn-ea"/>
                <a:cs typeface="Segoe UI"/>
              </a:rPr>
              <a:t>national </a:t>
            </a:r>
            <a:r>
              <a:rPr kumimoji="0" sz="2000" b="1" i="0" u="none" strike="noStrike" kern="1200" cap="none" spc="-10" normalizeH="0" baseline="0" noProof="0" dirty="0">
                <a:ln>
                  <a:noFill/>
                </a:ln>
                <a:solidFill>
                  <a:prstClr val="black"/>
                </a:solidFill>
                <a:effectLst/>
                <a:uLnTx/>
                <a:uFillTx/>
                <a:latin typeface="Segoe UI"/>
                <a:ea typeface="+mn-ea"/>
                <a:cs typeface="Segoe UI"/>
              </a:rPr>
              <a:t>laws </a:t>
            </a:r>
            <a:r>
              <a:rPr kumimoji="0" sz="2000" b="0" i="0" u="none" strike="noStrike" kern="1200" cap="none" spc="0" normalizeH="0" baseline="0" noProof="0" dirty="0">
                <a:ln>
                  <a:noFill/>
                </a:ln>
                <a:solidFill>
                  <a:prstClr val="black"/>
                </a:solidFill>
                <a:effectLst/>
                <a:uLnTx/>
                <a:uFillTx/>
                <a:latin typeface="Segoe UI"/>
                <a:ea typeface="+mn-ea"/>
                <a:cs typeface="Segoe UI"/>
              </a:rPr>
              <a:t>governing </a:t>
            </a:r>
            <a:r>
              <a:rPr kumimoji="0" sz="2000" b="0" i="0" u="none" strike="noStrike" kern="1200" cap="none" spc="-5" normalizeH="0" baseline="0" noProof="0" dirty="0">
                <a:ln>
                  <a:noFill/>
                </a:ln>
                <a:solidFill>
                  <a:prstClr val="black"/>
                </a:solidFill>
                <a:effectLst/>
                <a:uLnTx/>
                <a:uFillTx/>
                <a:latin typeface="Segoe UI"/>
                <a:ea typeface="+mn-ea"/>
                <a:cs typeface="Segoe UI"/>
              </a:rPr>
              <a:t>access to </a:t>
            </a:r>
            <a:r>
              <a:rPr kumimoji="0" sz="2000" b="0" i="0" u="none" strike="noStrike" kern="1200" cap="none" spc="-10" normalizeH="0" baseline="0" noProof="0" dirty="0">
                <a:ln>
                  <a:noFill/>
                </a:ln>
                <a:solidFill>
                  <a:prstClr val="black"/>
                </a:solidFill>
                <a:effectLst/>
                <a:uLnTx/>
                <a:uFillTx/>
                <a:latin typeface="Segoe UI"/>
                <a:ea typeface="+mn-ea"/>
                <a:cs typeface="Segoe UI"/>
              </a:rPr>
              <a:t>and </a:t>
            </a:r>
            <a:r>
              <a:rPr kumimoji="0" sz="2000" b="0" i="0" u="none" strike="noStrike" kern="1200" cap="none" spc="0" normalizeH="0" baseline="0" noProof="0" dirty="0">
                <a:ln>
                  <a:noFill/>
                </a:ln>
                <a:solidFill>
                  <a:prstClr val="black"/>
                </a:solidFill>
                <a:effectLst/>
                <a:uLnTx/>
                <a:uFillTx/>
                <a:latin typeface="Segoe UI"/>
                <a:ea typeface="+mn-ea"/>
                <a:cs typeface="Segoe UI"/>
              </a:rPr>
              <a:t>use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40" normalizeH="0" baseline="0" noProof="0" dirty="0">
                <a:ln>
                  <a:noFill/>
                </a:ln>
                <a:solidFill>
                  <a:prstClr val="black"/>
                </a:solidFill>
                <a:effectLst/>
                <a:uLnTx/>
                <a:uFillTx/>
                <a:latin typeface="Segoe UI"/>
                <a:ea typeface="+mn-ea"/>
                <a:cs typeface="Segoe UI"/>
              </a:rPr>
              <a:t>ICTs </a:t>
            </a:r>
            <a:r>
              <a:rPr kumimoji="0" sz="2000" b="0" i="0" u="none" strike="noStrike" kern="1200" cap="none" spc="-5" normalizeH="0" baseline="0" noProof="0" dirty="0">
                <a:ln>
                  <a:noFill/>
                </a:ln>
                <a:solidFill>
                  <a:prstClr val="black"/>
                </a:solidFill>
                <a:effectLst/>
                <a:uLnTx/>
                <a:uFillTx/>
                <a:latin typeface="Segoe UI"/>
                <a:ea typeface="+mn-ea"/>
                <a:cs typeface="Segoe UI"/>
              </a:rPr>
              <a:t>to ensure </a:t>
            </a:r>
            <a:r>
              <a:rPr kumimoji="0" sz="2000" b="0" i="0" u="none" strike="noStrike" kern="1200" cap="none" spc="0" normalizeH="0" baseline="0" noProof="0" dirty="0">
                <a:ln>
                  <a:noFill/>
                </a:ln>
                <a:solidFill>
                  <a:prstClr val="black"/>
                </a:solidFill>
                <a:effectLst/>
                <a:uLnTx/>
                <a:uFillTx/>
                <a:latin typeface="Segoe UI"/>
                <a:ea typeface="+mn-ea"/>
                <a:cs typeface="Segoe UI"/>
              </a:rPr>
              <a:t>the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laws</a:t>
            </a:r>
            <a:r>
              <a:rPr kumimoji="0" sz="2000" b="0" i="0" u="none" strike="noStrike" kern="1200" cap="none" spc="-10" normalizeH="0" baseline="0" noProof="0" dirty="0">
                <a:ln>
                  <a:noFill/>
                </a:ln>
                <a:solidFill>
                  <a:prstClr val="black"/>
                </a:solidFill>
                <a:effectLst/>
                <a:uLnTx/>
                <a:uFillTx/>
                <a:latin typeface="Segoe UI"/>
                <a:ea typeface="+mn-ea"/>
                <a:cs typeface="Segoe UI"/>
              </a:rPr>
              <a:t> are</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inclusive</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up</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to</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date</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with the</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changing and</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current</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trends in</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technologies</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ts val="2280"/>
              </a:lnSpc>
              <a:spcBef>
                <a:spcPts val="1920"/>
              </a:spcBef>
              <a:spcAft>
                <a:spcPts val="0"/>
              </a:spcAft>
              <a:buClrTx/>
              <a:buSzTx/>
              <a:buFontTx/>
              <a:buNone/>
              <a:tabLst>
                <a:tab pos="795655" algn="l"/>
                <a:tab pos="1619250" algn="l"/>
                <a:tab pos="2957195" algn="l"/>
                <a:tab pos="3844290" algn="l"/>
                <a:tab pos="4871720" algn="l"/>
                <a:tab pos="6037580" algn="l"/>
                <a:tab pos="7327265" algn="l"/>
                <a:tab pos="7691120" algn="l"/>
                <a:tab pos="8674100" algn="l"/>
                <a:tab pos="9225915" algn="l"/>
                <a:tab pos="10055225" algn="l"/>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Socia</a:t>
            </a:r>
            <a:r>
              <a:rPr kumimoji="0" sz="2000" b="0" i="0" u="none" strike="noStrike" kern="1200" cap="none" spc="0" normalizeH="0" baseline="0" noProof="0" dirty="0">
                <a:ln>
                  <a:noFill/>
                </a:ln>
                <a:solidFill>
                  <a:prstClr val="black"/>
                </a:solidFill>
                <a:effectLst/>
                <a:uLnTx/>
                <a:uFillTx/>
                <a:latin typeface="Segoe UI"/>
                <a:ea typeface="+mn-ea"/>
                <a:cs typeface="Segoe UI"/>
              </a:rPr>
              <a:t>l	</a:t>
            </a:r>
            <a:r>
              <a:rPr kumimoji="0" sz="2000" b="0" i="0" u="none" strike="noStrike" kern="1200" cap="none" spc="-5" normalizeH="0" baseline="0" noProof="0" dirty="0">
                <a:ln>
                  <a:noFill/>
                </a:ln>
                <a:solidFill>
                  <a:prstClr val="black"/>
                </a:solidFill>
                <a:effectLst/>
                <a:uLnTx/>
                <a:uFillTx/>
                <a:latin typeface="Segoe UI"/>
                <a:ea typeface="+mn-ea"/>
                <a:cs typeface="Segoe UI"/>
              </a:rPr>
              <a:t>med</a:t>
            </a:r>
            <a:r>
              <a:rPr kumimoji="0" sz="2000" b="0" i="0" u="none" strike="noStrike" kern="1200" cap="none" spc="-15" normalizeH="0" baseline="0" noProof="0" dirty="0">
                <a:ln>
                  <a:noFill/>
                </a:ln>
                <a:solidFill>
                  <a:prstClr val="black"/>
                </a:solidFill>
                <a:effectLst/>
                <a:uLnTx/>
                <a:uFillTx/>
                <a:latin typeface="Segoe UI"/>
                <a:ea typeface="+mn-ea"/>
                <a:cs typeface="Segoe UI"/>
              </a:rPr>
              <a:t>i</a:t>
            </a:r>
            <a:r>
              <a:rPr kumimoji="0" sz="2000" b="0" i="0" u="none" strike="noStrike" kern="1200" cap="none" spc="0" normalizeH="0" baseline="0" noProof="0" dirty="0">
                <a:ln>
                  <a:noFill/>
                </a:ln>
                <a:solidFill>
                  <a:prstClr val="black"/>
                </a:solidFill>
                <a:effectLst/>
                <a:uLnTx/>
                <a:uFillTx/>
                <a:latin typeface="Segoe UI"/>
                <a:ea typeface="+mn-ea"/>
                <a:cs typeface="Segoe UI"/>
              </a:rPr>
              <a:t>a	com</a:t>
            </a:r>
            <a:r>
              <a:rPr kumimoji="0" sz="2000" b="0" i="0" u="none" strike="noStrike" kern="1200" cap="none" spc="-25" normalizeH="0" baseline="0" noProof="0" dirty="0">
                <a:ln>
                  <a:noFill/>
                </a:ln>
                <a:solidFill>
                  <a:prstClr val="black"/>
                </a:solidFill>
                <a:effectLst/>
                <a:uLnTx/>
                <a:uFillTx/>
                <a:latin typeface="Segoe UI"/>
                <a:ea typeface="+mn-ea"/>
                <a:cs typeface="Segoe UI"/>
              </a:rPr>
              <a:t>p</a:t>
            </a:r>
            <a:r>
              <a:rPr kumimoji="0" sz="2000" b="0" i="0" u="none" strike="noStrike" kern="1200" cap="none" spc="0" normalizeH="0" baseline="0" noProof="0" dirty="0">
                <a:ln>
                  <a:noFill/>
                </a:ln>
                <a:solidFill>
                  <a:prstClr val="black"/>
                </a:solidFill>
                <a:effectLst/>
                <a:uLnTx/>
                <a:uFillTx/>
                <a:latin typeface="Segoe UI"/>
                <a:ea typeface="+mn-ea"/>
                <a:cs typeface="Segoe UI"/>
              </a:rPr>
              <a:t>anies	</a:t>
            </a:r>
            <a:r>
              <a:rPr kumimoji="0" sz="2000" b="0" i="0" u="none" strike="noStrike" kern="1200" cap="none" spc="-5" normalizeH="0" baseline="0" noProof="0" dirty="0">
                <a:ln>
                  <a:noFill/>
                </a:ln>
                <a:solidFill>
                  <a:prstClr val="black"/>
                </a:solidFill>
                <a:effectLst/>
                <a:uLnTx/>
                <a:uFillTx/>
                <a:latin typeface="Segoe UI"/>
                <a:ea typeface="+mn-ea"/>
                <a:cs typeface="Segoe UI"/>
              </a:rPr>
              <a:t>s</a:t>
            </a:r>
            <a:r>
              <a:rPr kumimoji="0" sz="2000" b="0" i="0" u="none" strike="noStrike" kern="1200" cap="none" spc="5" normalizeH="0" baseline="0" noProof="0" dirty="0">
                <a:ln>
                  <a:noFill/>
                </a:ln>
                <a:solidFill>
                  <a:prstClr val="black"/>
                </a:solidFill>
                <a:effectLst/>
                <a:uLnTx/>
                <a:uFillTx/>
                <a:latin typeface="Segoe UI"/>
                <a:ea typeface="+mn-ea"/>
                <a:cs typeface="Segoe UI"/>
              </a:rPr>
              <a:t>h</a:t>
            </a:r>
            <a:r>
              <a:rPr kumimoji="0" sz="2000" b="0" i="0" u="none" strike="noStrike" kern="1200" cap="none" spc="0" normalizeH="0" baseline="0" noProof="0" dirty="0">
                <a:ln>
                  <a:noFill/>
                </a:ln>
                <a:solidFill>
                  <a:prstClr val="black"/>
                </a:solidFill>
                <a:effectLst/>
                <a:uLnTx/>
                <a:uFillTx/>
                <a:latin typeface="Segoe UI"/>
                <a:ea typeface="+mn-ea"/>
                <a:cs typeface="Segoe UI"/>
              </a:rPr>
              <a:t>o</a:t>
            </a:r>
            <a:r>
              <a:rPr kumimoji="0" sz="2000" b="0" i="0" u="none" strike="noStrike" kern="1200" cap="none" spc="5" normalizeH="0" baseline="0" noProof="0" dirty="0">
                <a:ln>
                  <a:noFill/>
                </a:ln>
                <a:solidFill>
                  <a:prstClr val="black"/>
                </a:solidFill>
                <a:effectLst/>
                <a:uLnTx/>
                <a:uFillTx/>
                <a:latin typeface="Segoe UI"/>
                <a:ea typeface="+mn-ea"/>
                <a:cs typeface="Segoe UI"/>
              </a:rPr>
              <a:t>u</a:t>
            </a:r>
            <a:r>
              <a:rPr kumimoji="0" sz="2000" b="0" i="0" u="none" strike="noStrike" kern="1200" cap="none" spc="-5" normalizeH="0" baseline="0" noProof="0" dirty="0">
                <a:ln>
                  <a:noFill/>
                </a:ln>
                <a:solidFill>
                  <a:prstClr val="black"/>
                </a:solidFill>
                <a:effectLst/>
                <a:uLnTx/>
                <a:uFillTx/>
                <a:latin typeface="Segoe UI"/>
                <a:ea typeface="+mn-ea"/>
                <a:cs typeface="Segoe UI"/>
              </a:rPr>
              <a:t>l</a:t>
            </a:r>
            <a:r>
              <a:rPr kumimoji="0" sz="2000" b="0" i="0" u="none" strike="noStrike" kern="1200" cap="none" spc="0" normalizeH="0" baseline="0" noProof="0" dirty="0">
                <a:ln>
                  <a:noFill/>
                </a:ln>
                <a:solidFill>
                  <a:prstClr val="black"/>
                </a:solidFill>
                <a:effectLst/>
                <a:uLnTx/>
                <a:uFillTx/>
                <a:latin typeface="Segoe UI"/>
                <a:ea typeface="+mn-ea"/>
                <a:cs typeface="Segoe UI"/>
              </a:rPr>
              <a:t>d	de</a:t>
            </a:r>
            <a:r>
              <a:rPr kumimoji="0" sz="2000" b="0" i="0" u="none" strike="noStrike" kern="1200" cap="none" spc="-15" normalizeH="0" baseline="0" noProof="0" dirty="0">
                <a:ln>
                  <a:noFill/>
                </a:ln>
                <a:solidFill>
                  <a:prstClr val="black"/>
                </a:solidFill>
                <a:effectLst/>
                <a:uLnTx/>
                <a:uFillTx/>
                <a:latin typeface="Segoe UI"/>
                <a:ea typeface="+mn-ea"/>
                <a:cs typeface="Segoe UI"/>
              </a:rPr>
              <a:t>v</a:t>
            </a:r>
            <a:r>
              <a:rPr kumimoji="0" sz="2000" b="0" i="0" u="none" strike="noStrike" kern="1200" cap="none" spc="5" normalizeH="0" baseline="0" noProof="0" dirty="0">
                <a:ln>
                  <a:noFill/>
                </a:ln>
                <a:solidFill>
                  <a:prstClr val="black"/>
                </a:solidFill>
                <a:effectLst/>
                <a:uLnTx/>
                <a:uFillTx/>
                <a:latin typeface="Segoe UI"/>
                <a:ea typeface="+mn-ea"/>
                <a:cs typeface="Segoe UI"/>
              </a:rPr>
              <a:t>el</a:t>
            </a:r>
            <a:r>
              <a:rPr kumimoji="0" sz="2000" b="0" i="0" u="none" strike="noStrike" kern="1200" cap="none" spc="0" normalizeH="0" baseline="0" noProof="0" dirty="0">
                <a:ln>
                  <a:noFill/>
                </a:ln>
                <a:solidFill>
                  <a:prstClr val="black"/>
                </a:solidFill>
                <a:effectLst/>
                <a:uLnTx/>
                <a:uFillTx/>
                <a:latin typeface="Segoe UI"/>
                <a:ea typeface="+mn-ea"/>
                <a:cs typeface="Segoe UI"/>
              </a:rPr>
              <a:t>op	</a:t>
            </a:r>
            <a:r>
              <a:rPr kumimoji="0" sz="2000" b="1" i="0" u="none" strike="noStrike" kern="1200" cap="none" spc="0" normalizeH="0" baseline="0" noProof="0" dirty="0">
                <a:ln>
                  <a:noFill/>
                </a:ln>
                <a:solidFill>
                  <a:prstClr val="black"/>
                </a:solidFill>
                <a:effectLst/>
                <a:uLnTx/>
                <a:uFillTx/>
                <a:latin typeface="Segoe UI"/>
                <a:ea typeface="+mn-ea"/>
                <a:cs typeface="Segoe UI"/>
              </a:rPr>
              <a:t>eff</a:t>
            </a:r>
            <a:r>
              <a:rPr kumimoji="0" sz="2000" b="1" i="0" u="none" strike="noStrike" kern="1200" cap="none" spc="-10" normalizeH="0" baseline="0" noProof="0" dirty="0">
                <a:ln>
                  <a:noFill/>
                </a:ln>
                <a:solidFill>
                  <a:prstClr val="black"/>
                </a:solidFill>
                <a:effectLst/>
                <a:uLnTx/>
                <a:uFillTx/>
                <a:latin typeface="Segoe UI"/>
                <a:ea typeface="+mn-ea"/>
                <a:cs typeface="Segoe UI"/>
              </a:rPr>
              <a:t>e</a:t>
            </a:r>
            <a:r>
              <a:rPr kumimoji="0" sz="2000" b="1" i="0" u="none" strike="noStrike" kern="1200" cap="none" spc="0" normalizeH="0" baseline="0" noProof="0" dirty="0">
                <a:ln>
                  <a:noFill/>
                </a:ln>
                <a:solidFill>
                  <a:prstClr val="black"/>
                </a:solidFill>
                <a:effectLst/>
                <a:uLnTx/>
                <a:uFillTx/>
                <a:latin typeface="Segoe UI"/>
                <a:ea typeface="+mn-ea"/>
                <a:cs typeface="Segoe UI"/>
              </a:rPr>
              <a:t>ct</a:t>
            </a:r>
            <a:r>
              <a:rPr kumimoji="0" sz="2000" b="1" i="0" u="none" strike="noStrike" kern="1200" cap="none" spc="-10" normalizeH="0" baseline="0" noProof="0" dirty="0">
                <a:ln>
                  <a:noFill/>
                </a:ln>
                <a:solidFill>
                  <a:prstClr val="black"/>
                </a:solidFill>
                <a:effectLst/>
                <a:uLnTx/>
                <a:uFillTx/>
                <a:latin typeface="Segoe UI"/>
                <a:ea typeface="+mn-ea"/>
                <a:cs typeface="Segoe UI"/>
              </a:rPr>
              <a:t>i</a:t>
            </a:r>
            <a:r>
              <a:rPr kumimoji="0" sz="2000" b="1" i="0" u="none" strike="noStrike" kern="1200" cap="none" spc="-20" normalizeH="0" baseline="0" noProof="0" dirty="0">
                <a:ln>
                  <a:noFill/>
                </a:ln>
                <a:solidFill>
                  <a:prstClr val="black"/>
                </a:solidFill>
                <a:effectLst/>
                <a:uLnTx/>
                <a:uFillTx/>
                <a:latin typeface="Segoe UI"/>
                <a:ea typeface="+mn-ea"/>
                <a:cs typeface="Segoe UI"/>
              </a:rPr>
              <a:t>v</a:t>
            </a:r>
            <a:r>
              <a:rPr kumimoji="0" sz="2000" b="1" i="0" u="none" strike="noStrike" kern="1200" cap="none" spc="0" normalizeH="0" baseline="0" noProof="0" dirty="0">
                <a:ln>
                  <a:noFill/>
                </a:ln>
                <a:solidFill>
                  <a:prstClr val="black"/>
                </a:solidFill>
                <a:effectLst/>
                <a:uLnTx/>
                <a:uFillTx/>
                <a:latin typeface="Segoe UI"/>
                <a:ea typeface="+mn-ea"/>
                <a:cs typeface="Segoe UI"/>
              </a:rPr>
              <a:t>e	st</a:t>
            </a:r>
            <a:r>
              <a:rPr kumimoji="0" sz="2000" b="1" i="0" u="none" strike="noStrike" kern="1200" cap="none" spc="-10" normalizeH="0" baseline="0" noProof="0" dirty="0">
                <a:ln>
                  <a:noFill/>
                </a:ln>
                <a:solidFill>
                  <a:prstClr val="black"/>
                </a:solidFill>
                <a:effectLst/>
                <a:uLnTx/>
                <a:uFillTx/>
                <a:latin typeface="Segoe UI"/>
                <a:ea typeface="+mn-ea"/>
                <a:cs typeface="Segoe UI"/>
              </a:rPr>
              <a:t>r</a:t>
            </a:r>
            <a:r>
              <a:rPr kumimoji="0" sz="2000" b="1" i="0" u="none" strike="noStrike" kern="1200" cap="none" spc="-5" normalizeH="0" baseline="0" noProof="0" dirty="0">
                <a:ln>
                  <a:noFill/>
                </a:ln>
                <a:solidFill>
                  <a:prstClr val="black"/>
                </a:solidFill>
                <a:effectLst/>
                <a:uLnTx/>
                <a:uFillTx/>
                <a:latin typeface="Segoe UI"/>
                <a:ea typeface="+mn-ea"/>
                <a:cs typeface="Segoe UI"/>
              </a:rPr>
              <a:t>a</a:t>
            </a:r>
            <a:r>
              <a:rPr kumimoji="0" sz="2000" b="1" i="0" u="none" strike="noStrike" kern="1200" cap="none" spc="-15" normalizeH="0" baseline="0" noProof="0" dirty="0">
                <a:ln>
                  <a:noFill/>
                </a:ln>
                <a:solidFill>
                  <a:prstClr val="black"/>
                </a:solidFill>
                <a:effectLst/>
                <a:uLnTx/>
                <a:uFillTx/>
                <a:latin typeface="Segoe UI"/>
                <a:ea typeface="+mn-ea"/>
                <a:cs typeface="Segoe UI"/>
              </a:rPr>
              <a:t>t</a:t>
            </a:r>
            <a:r>
              <a:rPr kumimoji="0" sz="2000" b="1" i="0" u="none" strike="noStrike" kern="1200" cap="none" spc="0" normalizeH="0" baseline="0" noProof="0" dirty="0">
                <a:ln>
                  <a:noFill/>
                </a:ln>
                <a:solidFill>
                  <a:prstClr val="black"/>
                </a:solidFill>
                <a:effectLst/>
                <a:uLnTx/>
                <a:uFillTx/>
                <a:latin typeface="Segoe UI"/>
                <a:ea typeface="+mn-ea"/>
                <a:cs typeface="Segoe UI"/>
              </a:rPr>
              <a:t>e</a:t>
            </a:r>
            <a:r>
              <a:rPr kumimoji="0" sz="2000" b="1" i="0" u="none" strike="noStrike" kern="1200" cap="none" spc="-10" normalizeH="0" baseline="0" noProof="0" dirty="0">
                <a:ln>
                  <a:noFill/>
                </a:ln>
                <a:solidFill>
                  <a:prstClr val="black"/>
                </a:solidFill>
                <a:effectLst/>
                <a:uLnTx/>
                <a:uFillTx/>
                <a:latin typeface="Segoe UI"/>
                <a:ea typeface="+mn-ea"/>
                <a:cs typeface="Segoe UI"/>
              </a:rPr>
              <a:t>g</a:t>
            </a:r>
            <a:r>
              <a:rPr kumimoji="0" sz="2000" b="1" i="0" u="none" strike="noStrike" kern="1200" cap="none" spc="-5" normalizeH="0" baseline="0" noProof="0" dirty="0">
                <a:ln>
                  <a:noFill/>
                </a:ln>
                <a:solidFill>
                  <a:prstClr val="black"/>
                </a:solidFill>
                <a:effectLst/>
                <a:uLnTx/>
                <a:uFillTx/>
                <a:latin typeface="Segoe UI"/>
                <a:ea typeface="+mn-ea"/>
                <a:cs typeface="Segoe UI"/>
              </a:rPr>
              <a:t>i</a:t>
            </a:r>
            <a:r>
              <a:rPr kumimoji="0" sz="2000" b="1" i="0" u="none" strike="noStrike" kern="1200" cap="none" spc="-15" normalizeH="0" baseline="0" noProof="0" dirty="0">
                <a:ln>
                  <a:noFill/>
                </a:ln>
                <a:solidFill>
                  <a:prstClr val="black"/>
                </a:solidFill>
                <a:effectLst/>
                <a:uLnTx/>
                <a:uFillTx/>
                <a:latin typeface="Segoe UI"/>
                <a:ea typeface="+mn-ea"/>
                <a:cs typeface="Segoe UI"/>
              </a:rPr>
              <a:t>e</a:t>
            </a:r>
            <a:r>
              <a:rPr kumimoji="0" sz="2000" b="1" i="0" u="none" strike="noStrike" kern="1200" cap="none" spc="0" normalizeH="0" baseline="0" noProof="0" dirty="0">
                <a:ln>
                  <a:noFill/>
                </a:ln>
                <a:solidFill>
                  <a:prstClr val="black"/>
                </a:solidFill>
                <a:effectLst/>
                <a:uLnTx/>
                <a:uFillTx/>
                <a:latin typeface="Segoe UI"/>
                <a:ea typeface="+mn-ea"/>
                <a:cs typeface="Segoe UI"/>
              </a:rPr>
              <a:t>s	</a:t>
            </a:r>
            <a:r>
              <a:rPr kumimoji="0" sz="2000" b="0" i="0" u="none" strike="noStrike" kern="1200" cap="none" spc="-10" normalizeH="0" baseline="0" noProof="0" dirty="0">
                <a:ln>
                  <a:noFill/>
                </a:ln>
                <a:solidFill>
                  <a:prstClr val="black"/>
                </a:solidFill>
                <a:effectLst/>
                <a:uLnTx/>
                <a:uFillTx/>
                <a:latin typeface="Segoe UI"/>
                <a:ea typeface="+mn-ea"/>
                <a:cs typeface="Segoe UI"/>
              </a:rPr>
              <a:t>t</a:t>
            </a:r>
            <a:r>
              <a:rPr kumimoji="0" sz="2000" b="0" i="0" u="none" strike="noStrike" kern="1200" cap="none" spc="0" normalizeH="0" baseline="0" noProof="0" dirty="0">
                <a:ln>
                  <a:noFill/>
                </a:ln>
                <a:solidFill>
                  <a:prstClr val="black"/>
                </a:solidFill>
                <a:effectLst/>
                <a:uLnTx/>
                <a:uFillTx/>
                <a:latin typeface="Segoe UI"/>
                <a:ea typeface="+mn-ea"/>
                <a:cs typeface="Segoe UI"/>
              </a:rPr>
              <a:t>o	p</a:t>
            </a:r>
            <a:r>
              <a:rPr kumimoji="0" sz="2000" b="0" i="0" u="none" strike="noStrike" kern="1200" cap="none" spc="-30" normalizeH="0" baseline="0" noProof="0" dirty="0">
                <a:ln>
                  <a:noFill/>
                </a:ln>
                <a:solidFill>
                  <a:prstClr val="black"/>
                </a:solidFill>
                <a:effectLst/>
                <a:uLnTx/>
                <a:uFillTx/>
                <a:latin typeface="Segoe UI"/>
                <a:ea typeface="+mn-ea"/>
                <a:cs typeface="Segoe UI"/>
              </a:rPr>
              <a:t>r</a:t>
            </a:r>
            <a:r>
              <a:rPr kumimoji="0" sz="2000" b="0" i="0" u="none" strike="noStrike" kern="1200" cap="none" spc="0" normalizeH="0" baseline="0" noProof="0" dirty="0">
                <a:ln>
                  <a:noFill/>
                </a:ln>
                <a:solidFill>
                  <a:prstClr val="black"/>
                </a:solidFill>
                <a:effectLst/>
                <a:uLnTx/>
                <a:uFillTx/>
                <a:latin typeface="Segoe UI"/>
                <a:ea typeface="+mn-ea"/>
                <a:cs typeface="Segoe UI"/>
              </a:rPr>
              <a:t>ev</a:t>
            </a:r>
            <a:r>
              <a:rPr kumimoji="0" sz="2000" b="0" i="0" u="none" strike="noStrike" kern="1200" cap="none" spc="-10" normalizeH="0" baseline="0" noProof="0" dirty="0">
                <a:ln>
                  <a:noFill/>
                </a:ln>
                <a:solidFill>
                  <a:prstClr val="black"/>
                </a:solidFill>
                <a:effectLst/>
                <a:uLnTx/>
                <a:uFillTx/>
                <a:latin typeface="Segoe UI"/>
                <a:ea typeface="+mn-ea"/>
                <a:cs typeface="Segoe UI"/>
              </a:rPr>
              <a:t>e</a:t>
            </a:r>
            <a:r>
              <a:rPr kumimoji="0" sz="2000" b="0" i="0" u="none" strike="noStrike" kern="1200" cap="none" spc="0" normalizeH="0" baseline="0" noProof="0" dirty="0">
                <a:ln>
                  <a:noFill/>
                </a:ln>
                <a:solidFill>
                  <a:prstClr val="black"/>
                </a:solidFill>
                <a:effectLst/>
                <a:uLnTx/>
                <a:uFillTx/>
                <a:latin typeface="Segoe UI"/>
                <a:ea typeface="+mn-ea"/>
                <a:cs typeface="Segoe UI"/>
              </a:rPr>
              <a:t>nt	and	</a:t>
            </a:r>
            <a:r>
              <a:rPr kumimoji="0" sz="2000" b="0" i="0" u="none" strike="noStrike" kern="1200" cap="none" spc="-30" normalizeH="0" baseline="0" noProof="0" dirty="0">
                <a:ln>
                  <a:noFill/>
                </a:ln>
                <a:solidFill>
                  <a:prstClr val="black"/>
                </a:solidFill>
                <a:effectLst/>
                <a:uLnTx/>
                <a:uFillTx/>
                <a:latin typeface="Segoe UI"/>
                <a:ea typeface="+mn-ea"/>
                <a:cs typeface="Segoe UI"/>
              </a:rPr>
              <a:t>r</a:t>
            </a:r>
            <a:r>
              <a:rPr kumimoji="0" sz="2000" b="0" i="0" u="none" strike="noStrike" kern="1200" cap="none" spc="0" normalizeH="0" baseline="0" noProof="0" dirty="0">
                <a:ln>
                  <a:noFill/>
                </a:ln>
                <a:solidFill>
                  <a:prstClr val="black"/>
                </a:solidFill>
                <a:effectLst/>
                <a:uLnTx/>
                <a:uFillTx/>
                <a:latin typeface="Segoe UI"/>
                <a:ea typeface="+mn-ea"/>
                <a:cs typeface="Segoe UI"/>
              </a:rPr>
              <a:t>e</a:t>
            </a:r>
            <a:r>
              <a:rPr kumimoji="0" sz="2000" b="0" i="0" u="none" strike="noStrike" kern="1200" cap="none" spc="-10" normalizeH="0" baseline="0" noProof="0" dirty="0">
                <a:ln>
                  <a:noFill/>
                </a:ln>
                <a:solidFill>
                  <a:prstClr val="black"/>
                </a:solidFill>
                <a:effectLst/>
                <a:uLnTx/>
                <a:uFillTx/>
                <a:latin typeface="Segoe UI"/>
                <a:ea typeface="+mn-ea"/>
                <a:cs typeface="Segoe UI"/>
              </a:rPr>
              <a:t>p</a:t>
            </a:r>
            <a:r>
              <a:rPr kumimoji="0" sz="2000" b="0" i="0" u="none" strike="noStrike" kern="1200" cap="none" spc="0" normalizeH="0" baseline="0" noProof="0" dirty="0">
                <a:ln>
                  <a:noFill/>
                </a:ln>
                <a:solidFill>
                  <a:prstClr val="black"/>
                </a:solidFill>
                <a:effectLst/>
                <a:uLnTx/>
                <a:uFillTx/>
                <a:latin typeface="Segoe UI"/>
                <a:ea typeface="+mn-ea"/>
                <a:cs typeface="Segoe UI"/>
              </a:rPr>
              <a:t>o</a:t>
            </a:r>
            <a:r>
              <a:rPr kumimoji="0" sz="2000" b="0" i="0" u="none" strike="noStrike" kern="1200" cap="none" spc="55" normalizeH="0" baseline="0" noProof="0" dirty="0">
                <a:ln>
                  <a:noFill/>
                </a:ln>
                <a:solidFill>
                  <a:prstClr val="black"/>
                </a:solidFill>
                <a:effectLst/>
                <a:uLnTx/>
                <a:uFillTx/>
                <a:latin typeface="Segoe UI"/>
                <a:ea typeface="+mn-ea"/>
                <a:cs typeface="Segoe UI"/>
              </a:rPr>
              <a:t>r</a:t>
            </a:r>
            <a:r>
              <a:rPr kumimoji="0" sz="2000" b="0" i="0" u="none" strike="noStrike" kern="1200" cap="none" spc="0" normalizeH="0" baseline="0" noProof="0" dirty="0">
                <a:ln>
                  <a:noFill/>
                </a:ln>
                <a:solidFill>
                  <a:prstClr val="black"/>
                </a:solidFill>
                <a:effectLst/>
                <a:uLnTx/>
                <a:uFillTx/>
                <a:latin typeface="Segoe UI"/>
                <a:ea typeface="+mn-ea"/>
                <a:cs typeface="Segoe UI"/>
              </a:rPr>
              <a:t>t	OG</a:t>
            </a:r>
            <a:r>
              <a:rPr kumimoji="0" sz="2000" b="0" i="0" u="none" strike="noStrike" kern="1200" cap="none" spc="-5" normalizeH="0" baseline="0" noProof="0" dirty="0">
                <a:ln>
                  <a:noFill/>
                </a:ln>
                <a:solidFill>
                  <a:prstClr val="black"/>
                </a:solidFill>
                <a:effectLst/>
                <a:uLnTx/>
                <a:uFillTx/>
                <a:latin typeface="Segoe UI"/>
                <a:ea typeface="+mn-ea"/>
                <a:cs typeface="Segoe UI"/>
              </a:rPr>
              <a:t>BV</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incidences</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timely manner</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to </a:t>
            </a:r>
            <a:r>
              <a:rPr kumimoji="0" sz="2000" b="0" i="0" u="none" strike="noStrike" kern="1200" cap="none" spc="0" normalizeH="0" baseline="0" noProof="0" dirty="0">
                <a:ln>
                  <a:noFill/>
                </a:ln>
                <a:solidFill>
                  <a:prstClr val="black"/>
                </a:solidFill>
                <a:effectLst/>
                <a:uLnTx/>
                <a:uFillTx/>
                <a:latin typeface="Segoe UI"/>
                <a:ea typeface="+mn-ea"/>
                <a:cs typeface="Segoe UI"/>
              </a:rPr>
              <a:t>avoid</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negative</a:t>
            </a:r>
            <a:r>
              <a:rPr kumimoji="0" sz="2000" b="0" i="0" u="none" strike="noStrike" kern="1200" cap="none" spc="0" normalizeH="0" baseline="0" noProof="0" dirty="0">
                <a:ln>
                  <a:noFill/>
                </a:ln>
                <a:solidFill>
                  <a:prstClr val="black"/>
                </a:solidFill>
                <a:effectLst/>
                <a:uLnTx/>
                <a:uFillTx/>
                <a:latin typeface="Segoe UI"/>
                <a:ea typeface="+mn-ea"/>
                <a:cs typeface="Segoe UI"/>
              </a:rPr>
              <a:t> consequences.</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5080" lvl="0" indent="0" algn="l" defTabSz="914400" rtl="0" eaLnBrk="1" fontAlgn="auto" latinLnBrk="0" hangingPunct="1">
              <a:lnSpc>
                <a:spcPts val="2160"/>
              </a:lnSpc>
              <a:spcBef>
                <a:spcPts val="2195"/>
              </a:spcBef>
              <a:spcAft>
                <a:spcPts val="0"/>
              </a:spcAft>
              <a:buClrTx/>
              <a:buSzTx/>
              <a:buFontTx/>
              <a:buNone/>
              <a:tabLst>
                <a:tab pos="554990" algn="l"/>
                <a:tab pos="1379220" algn="l"/>
                <a:tab pos="2269490" algn="l"/>
                <a:tab pos="2684145" algn="l"/>
                <a:tab pos="3566795" algn="l"/>
                <a:tab pos="4123054" algn="l"/>
                <a:tab pos="6233795" algn="l"/>
                <a:tab pos="6592570" algn="l"/>
                <a:tab pos="7865109" algn="l"/>
                <a:tab pos="8593455" algn="l"/>
                <a:tab pos="8949055" algn="l"/>
                <a:tab pos="9750425" algn="l"/>
                <a:tab pos="10116185" algn="l"/>
              </a:tabLst>
              <a:defRPr/>
            </a:pPr>
            <a:r>
              <a:rPr kumimoji="0" sz="2000" b="0" i="0" u="none" strike="noStrike" kern="1200" cap="none" spc="-10" normalizeH="0" baseline="0" noProof="0" dirty="0">
                <a:ln>
                  <a:noFill/>
                </a:ln>
                <a:solidFill>
                  <a:prstClr val="black"/>
                </a:solidFill>
                <a:effectLst/>
                <a:uLnTx/>
                <a:uFillTx/>
                <a:latin typeface="Segoe UI"/>
                <a:ea typeface="+mn-ea"/>
                <a:cs typeface="Segoe UI"/>
              </a:rPr>
              <a:t>T</a:t>
            </a:r>
            <a:r>
              <a:rPr kumimoji="0" sz="2000" b="0" i="0" u="none" strike="noStrike" kern="1200" cap="none" spc="0" normalizeH="0" baseline="0" noProof="0" dirty="0">
                <a:ln>
                  <a:noFill/>
                </a:ln>
                <a:solidFill>
                  <a:prstClr val="black"/>
                </a:solidFill>
                <a:effectLst/>
                <a:uLnTx/>
                <a:uFillTx/>
                <a:latin typeface="Segoe UI"/>
                <a:ea typeface="+mn-ea"/>
                <a:cs typeface="Segoe UI"/>
              </a:rPr>
              <a:t>he	</a:t>
            </a:r>
            <a:r>
              <a:rPr kumimoji="0" sz="2000" b="0" i="0" u="none" strike="noStrike" kern="1200" cap="none" spc="-5" normalizeH="0" baseline="0" noProof="0" dirty="0">
                <a:ln>
                  <a:noFill/>
                </a:ln>
                <a:solidFill>
                  <a:prstClr val="black"/>
                </a:solidFill>
                <a:effectLst/>
                <a:uLnTx/>
                <a:uFillTx/>
                <a:latin typeface="Segoe UI"/>
                <a:ea typeface="+mn-ea"/>
                <a:cs typeface="Segoe UI"/>
              </a:rPr>
              <a:t>med</a:t>
            </a:r>
            <a:r>
              <a:rPr kumimoji="0" sz="2000" b="0" i="0" u="none" strike="noStrike" kern="1200" cap="none" spc="-15" normalizeH="0" baseline="0" noProof="0" dirty="0">
                <a:ln>
                  <a:noFill/>
                </a:ln>
                <a:solidFill>
                  <a:prstClr val="black"/>
                </a:solidFill>
                <a:effectLst/>
                <a:uLnTx/>
                <a:uFillTx/>
                <a:latin typeface="Segoe UI"/>
                <a:ea typeface="+mn-ea"/>
                <a:cs typeface="Segoe UI"/>
              </a:rPr>
              <a:t>i</a:t>
            </a:r>
            <a:r>
              <a:rPr kumimoji="0" sz="2000" b="0" i="0" u="none" strike="noStrike" kern="1200" cap="none" spc="0" normalizeH="0" baseline="0" noProof="0" dirty="0">
                <a:ln>
                  <a:noFill/>
                </a:ln>
                <a:solidFill>
                  <a:prstClr val="black"/>
                </a:solidFill>
                <a:effectLst/>
                <a:uLnTx/>
                <a:uFillTx/>
                <a:latin typeface="Segoe UI"/>
                <a:ea typeface="+mn-ea"/>
                <a:cs typeface="Segoe UI"/>
              </a:rPr>
              <a:t>a	</a:t>
            </a:r>
            <a:r>
              <a:rPr kumimoji="0" sz="2000" b="0" i="0" u="none" strike="noStrike" kern="1200" cap="none" spc="-5" normalizeH="0" baseline="0" noProof="0" dirty="0">
                <a:ln>
                  <a:noFill/>
                </a:ln>
                <a:solidFill>
                  <a:prstClr val="black"/>
                </a:solidFill>
                <a:effectLst/>
                <a:uLnTx/>
                <a:uFillTx/>
                <a:latin typeface="Segoe UI"/>
                <a:ea typeface="+mn-ea"/>
                <a:cs typeface="Segoe UI"/>
              </a:rPr>
              <a:t>s</a:t>
            </a:r>
            <a:r>
              <a:rPr kumimoji="0" sz="2000" b="0" i="0" u="none" strike="noStrike" kern="1200" cap="none" spc="5" normalizeH="0" baseline="0" noProof="0" dirty="0">
                <a:ln>
                  <a:noFill/>
                </a:ln>
                <a:solidFill>
                  <a:prstClr val="black"/>
                </a:solidFill>
                <a:effectLst/>
                <a:uLnTx/>
                <a:uFillTx/>
                <a:latin typeface="Segoe UI"/>
                <a:ea typeface="+mn-ea"/>
                <a:cs typeface="Segoe UI"/>
              </a:rPr>
              <a:t>h</a:t>
            </a:r>
            <a:r>
              <a:rPr kumimoji="0" sz="2000" b="0" i="0" u="none" strike="noStrike" kern="1200" cap="none" spc="0" normalizeH="0" baseline="0" noProof="0" dirty="0">
                <a:ln>
                  <a:noFill/>
                </a:ln>
                <a:solidFill>
                  <a:prstClr val="black"/>
                </a:solidFill>
                <a:effectLst/>
                <a:uLnTx/>
                <a:uFillTx/>
                <a:latin typeface="Segoe UI"/>
                <a:ea typeface="+mn-ea"/>
                <a:cs typeface="Segoe UI"/>
              </a:rPr>
              <a:t>o</a:t>
            </a:r>
            <a:r>
              <a:rPr kumimoji="0" sz="2000" b="0" i="0" u="none" strike="noStrike" kern="1200" cap="none" spc="5" normalizeH="0" baseline="0" noProof="0" dirty="0">
                <a:ln>
                  <a:noFill/>
                </a:ln>
                <a:solidFill>
                  <a:prstClr val="black"/>
                </a:solidFill>
                <a:effectLst/>
                <a:uLnTx/>
                <a:uFillTx/>
                <a:latin typeface="Segoe UI"/>
                <a:ea typeface="+mn-ea"/>
                <a:cs typeface="Segoe UI"/>
              </a:rPr>
              <a:t>u</a:t>
            </a:r>
            <a:r>
              <a:rPr kumimoji="0" sz="2000" b="0" i="0" u="none" strike="noStrike" kern="1200" cap="none" spc="-5" normalizeH="0" baseline="0" noProof="0" dirty="0">
                <a:ln>
                  <a:noFill/>
                </a:ln>
                <a:solidFill>
                  <a:prstClr val="black"/>
                </a:solidFill>
                <a:effectLst/>
                <a:uLnTx/>
                <a:uFillTx/>
                <a:latin typeface="Segoe UI"/>
                <a:ea typeface="+mn-ea"/>
                <a:cs typeface="Segoe UI"/>
              </a:rPr>
              <a:t>l</a:t>
            </a:r>
            <a:r>
              <a:rPr kumimoji="0" sz="2000" b="0" i="0" u="none" strike="noStrike" kern="1200" cap="none" spc="0" normalizeH="0" baseline="0" noProof="0" dirty="0">
                <a:ln>
                  <a:noFill/>
                </a:ln>
                <a:solidFill>
                  <a:prstClr val="black"/>
                </a:solidFill>
                <a:effectLst/>
                <a:uLnTx/>
                <a:uFillTx/>
                <a:latin typeface="Segoe UI"/>
                <a:ea typeface="+mn-ea"/>
                <a:cs typeface="Segoe UI"/>
              </a:rPr>
              <a:t>d	</a:t>
            </a:r>
            <a:r>
              <a:rPr kumimoji="0" sz="2000" b="0" i="0" u="none" strike="noStrike" kern="1200" cap="none" spc="-5" normalizeH="0" baseline="0" noProof="0" dirty="0">
                <a:ln>
                  <a:noFill/>
                </a:ln>
                <a:solidFill>
                  <a:prstClr val="black"/>
                </a:solidFill>
                <a:effectLst/>
                <a:uLnTx/>
                <a:uFillTx/>
                <a:latin typeface="Segoe UI"/>
                <a:ea typeface="+mn-ea"/>
                <a:cs typeface="Segoe UI"/>
              </a:rPr>
              <a:t>b</a:t>
            </a:r>
            <a:r>
              <a:rPr kumimoji="0" sz="2000" b="0" i="0" u="none" strike="noStrike" kern="1200" cap="none" spc="0" normalizeH="0" baseline="0" noProof="0" dirty="0">
                <a:ln>
                  <a:noFill/>
                </a:ln>
                <a:solidFill>
                  <a:prstClr val="black"/>
                </a:solidFill>
                <a:effectLst/>
                <a:uLnTx/>
                <a:uFillTx/>
                <a:latin typeface="Segoe UI"/>
                <a:ea typeface="+mn-ea"/>
                <a:cs typeface="Segoe UI"/>
              </a:rPr>
              <a:t>e	ca</a:t>
            </a:r>
            <a:r>
              <a:rPr kumimoji="0" sz="2000" b="0" i="0" u="none" strike="noStrike" kern="1200" cap="none" spc="-30" normalizeH="0" baseline="0" noProof="0" dirty="0">
                <a:ln>
                  <a:noFill/>
                </a:ln>
                <a:solidFill>
                  <a:prstClr val="black"/>
                </a:solidFill>
                <a:effectLst/>
                <a:uLnTx/>
                <a:uFillTx/>
                <a:latin typeface="Segoe UI"/>
                <a:ea typeface="+mn-ea"/>
                <a:cs typeface="Segoe UI"/>
              </a:rPr>
              <a:t>r</a:t>
            </a:r>
            <a:r>
              <a:rPr kumimoji="0" sz="2000" b="0" i="0" u="none" strike="noStrike" kern="1200" cap="none" spc="0" normalizeH="0" baseline="0" noProof="0" dirty="0">
                <a:ln>
                  <a:noFill/>
                </a:ln>
                <a:solidFill>
                  <a:prstClr val="black"/>
                </a:solidFill>
                <a:effectLst/>
                <a:uLnTx/>
                <a:uFillTx/>
                <a:latin typeface="Segoe UI"/>
                <a:ea typeface="+mn-ea"/>
                <a:cs typeface="Segoe UI"/>
              </a:rPr>
              <a:t>e</a:t>
            </a:r>
            <a:r>
              <a:rPr kumimoji="0" sz="2000" b="0" i="0" u="none" strike="noStrike" kern="1200" cap="none" spc="-10" normalizeH="0" baseline="0" noProof="0" dirty="0">
                <a:ln>
                  <a:noFill/>
                </a:ln>
                <a:solidFill>
                  <a:prstClr val="black"/>
                </a:solidFill>
                <a:effectLst/>
                <a:uLnTx/>
                <a:uFillTx/>
                <a:latin typeface="Segoe UI"/>
                <a:ea typeface="+mn-ea"/>
                <a:cs typeface="Segoe UI"/>
              </a:rPr>
              <a:t>f</a:t>
            </a:r>
            <a:r>
              <a:rPr kumimoji="0" sz="2000" b="0" i="0" u="none" strike="noStrike" kern="1200" cap="none" spc="0" normalizeH="0" baseline="0" noProof="0" dirty="0">
                <a:ln>
                  <a:noFill/>
                </a:ln>
                <a:solidFill>
                  <a:prstClr val="black"/>
                </a:solidFill>
                <a:effectLst/>
                <a:uLnTx/>
                <a:uFillTx/>
                <a:latin typeface="Segoe UI"/>
                <a:ea typeface="+mn-ea"/>
                <a:cs typeface="Segoe UI"/>
              </a:rPr>
              <a:t>ul	and	</a:t>
            </a:r>
            <a:r>
              <a:rPr kumimoji="0" sz="2000" b="1" i="0" u="none" strike="noStrike" kern="1200" cap="none" spc="-5" normalizeH="0" baseline="0" noProof="0" dirty="0">
                <a:ln>
                  <a:noFill/>
                </a:ln>
                <a:solidFill>
                  <a:prstClr val="black"/>
                </a:solidFill>
                <a:effectLst/>
                <a:uLnTx/>
                <a:uFillTx/>
                <a:latin typeface="Segoe UI"/>
                <a:ea typeface="+mn-ea"/>
                <a:cs typeface="Segoe UI"/>
              </a:rPr>
              <a:t>g</a:t>
            </a:r>
            <a:r>
              <a:rPr kumimoji="0" sz="2000" b="1" i="0" u="none" strike="noStrike" kern="1200" cap="none" spc="-10" normalizeH="0" baseline="0" noProof="0" dirty="0">
                <a:ln>
                  <a:noFill/>
                </a:ln>
                <a:solidFill>
                  <a:prstClr val="black"/>
                </a:solidFill>
                <a:effectLst/>
                <a:uLnTx/>
                <a:uFillTx/>
                <a:latin typeface="Segoe UI"/>
                <a:ea typeface="+mn-ea"/>
                <a:cs typeface="Segoe UI"/>
              </a:rPr>
              <a:t>e</a:t>
            </a:r>
            <a:r>
              <a:rPr kumimoji="0" sz="2000" b="1" i="0" u="none" strike="noStrike" kern="1200" cap="none" spc="0" normalizeH="0" baseline="0" noProof="0" dirty="0">
                <a:ln>
                  <a:noFill/>
                </a:ln>
                <a:solidFill>
                  <a:prstClr val="black"/>
                </a:solidFill>
                <a:effectLst/>
                <a:uLnTx/>
                <a:uFillTx/>
                <a:latin typeface="Segoe UI"/>
                <a:ea typeface="+mn-ea"/>
                <a:cs typeface="Segoe UI"/>
              </a:rPr>
              <a:t>nd</a:t>
            </a:r>
            <a:r>
              <a:rPr kumimoji="0" sz="2000" b="1" i="0" u="none" strike="noStrike" kern="1200" cap="none" spc="-10" normalizeH="0" baseline="0" noProof="0" dirty="0">
                <a:ln>
                  <a:noFill/>
                </a:ln>
                <a:solidFill>
                  <a:prstClr val="black"/>
                </a:solidFill>
                <a:effectLst/>
                <a:uLnTx/>
                <a:uFillTx/>
                <a:latin typeface="Segoe UI"/>
                <a:ea typeface="+mn-ea"/>
                <a:cs typeface="Segoe UI"/>
              </a:rPr>
              <a:t>er</a:t>
            </a:r>
            <a:r>
              <a:rPr kumimoji="0" sz="2000" b="1" i="0" u="none" strike="noStrike" kern="1200" cap="none" spc="5" normalizeH="0" baseline="0" noProof="0" dirty="0">
                <a:ln>
                  <a:noFill/>
                </a:ln>
                <a:solidFill>
                  <a:prstClr val="black"/>
                </a:solidFill>
                <a:effectLst/>
                <a:uLnTx/>
                <a:uFillTx/>
                <a:latin typeface="Segoe UI"/>
                <a:ea typeface="+mn-ea"/>
                <a:cs typeface="Segoe UI"/>
              </a:rPr>
              <a:t>-</a:t>
            </a:r>
            <a:r>
              <a:rPr kumimoji="0" sz="2000" b="1" i="0" u="none" strike="noStrike" kern="1200" cap="none" spc="0" normalizeH="0" baseline="0" noProof="0" dirty="0">
                <a:ln>
                  <a:noFill/>
                </a:ln>
                <a:solidFill>
                  <a:prstClr val="black"/>
                </a:solidFill>
                <a:effectLst/>
                <a:uLnTx/>
                <a:uFillTx/>
                <a:latin typeface="Segoe UI"/>
                <a:ea typeface="+mn-ea"/>
                <a:cs typeface="Segoe UI"/>
              </a:rPr>
              <a:t>sen</a:t>
            </a:r>
            <a:r>
              <a:rPr kumimoji="0" sz="2000" b="1" i="0" u="none" strike="noStrike" kern="1200" cap="none" spc="-15" normalizeH="0" baseline="0" noProof="0" dirty="0">
                <a:ln>
                  <a:noFill/>
                </a:ln>
                <a:solidFill>
                  <a:prstClr val="black"/>
                </a:solidFill>
                <a:effectLst/>
                <a:uLnTx/>
                <a:uFillTx/>
                <a:latin typeface="Segoe UI"/>
                <a:ea typeface="+mn-ea"/>
                <a:cs typeface="Segoe UI"/>
              </a:rPr>
              <a:t>s</a:t>
            </a:r>
            <a:r>
              <a:rPr kumimoji="0" sz="2000" b="1" i="0" u="none" strike="noStrike" kern="1200" cap="none" spc="-5" normalizeH="0" baseline="0" noProof="0" dirty="0">
                <a:ln>
                  <a:noFill/>
                </a:ln>
                <a:solidFill>
                  <a:prstClr val="black"/>
                </a:solidFill>
                <a:effectLst/>
                <a:uLnTx/>
                <a:uFillTx/>
                <a:latin typeface="Segoe UI"/>
                <a:ea typeface="+mn-ea"/>
                <a:cs typeface="Segoe UI"/>
              </a:rPr>
              <a:t>it</a:t>
            </a:r>
            <a:r>
              <a:rPr kumimoji="0" sz="2000" b="1" i="0" u="none" strike="noStrike" kern="1200" cap="none" spc="-15" normalizeH="0" baseline="0" noProof="0" dirty="0">
                <a:ln>
                  <a:noFill/>
                </a:ln>
                <a:solidFill>
                  <a:prstClr val="black"/>
                </a:solidFill>
                <a:effectLst/>
                <a:uLnTx/>
                <a:uFillTx/>
                <a:latin typeface="Segoe UI"/>
                <a:ea typeface="+mn-ea"/>
                <a:cs typeface="Segoe UI"/>
              </a:rPr>
              <a:t>i</a:t>
            </a:r>
            <a:r>
              <a:rPr kumimoji="0" sz="2000" b="1" i="0" u="none" strike="noStrike" kern="1200" cap="none" spc="-20" normalizeH="0" baseline="0" noProof="0" dirty="0">
                <a:ln>
                  <a:noFill/>
                </a:ln>
                <a:solidFill>
                  <a:prstClr val="black"/>
                </a:solidFill>
                <a:effectLst/>
                <a:uLnTx/>
                <a:uFillTx/>
                <a:latin typeface="Segoe UI"/>
                <a:ea typeface="+mn-ea"/>
                <a:cs typeface="Segoe UI"/>
              </a:rPr>
              <a:t>v</a:t>
            </a:r>
            <a:r>
              <a:rPr kumimoji="0" sz="2000" b="1" i="0" u="none" strike="noStrike" kern="1200" cap="none" spc="0" normalizeH="0" baseline="0" noProof="0" dirty="0">
                <a:ln>
                  <a:noFill/>
                </a:ln>
                <a:solidFill>
                  <a:prstClr val="black"/>
                </a:solidFill>
                <a:effectLst/>
                <a:uLnTx/>
                <a:uFillTx/>
                <a:latin typeface="Segoe UI"/>
                <a:ea typeface="+mn-ea"/>
                <a:cs typeface="Segoe UI"/>
              </a:rPr>
              <a:t>e	</a:t>
            </a:r>
            <a:r>
              <a:rPr kumimoji="0" sz="2000" b="1" i="0" u="none" strike="noStrike" kern="1200" cap="none" spc="-10" normalizeH="0" baseline="0" noProof="0" dirty="0">
                <a:ln>
                  <a:noFill/>
                </a:ln>
                <a:solidFill>
                  <a:prstClr val="black"/>
                </a:solidFill>
                <a:effectLst/>
                <a:uLnTx/>
                <a:uFillTx/>
                <a:latin typeface="Segoe UI"/>
                <a:ea typeface="+mn-ea"/>
                <a:cs typeface="Segoe UI"/>
              </a:rPr>
              <a:t>i</a:t>
            </a:r>
            <a:r>
              <a:rPr kumimoji="0" sz="2000" b="1" i="0" u="none" strike="noStrike" kern="1200" cap="none" spc="0" normalizeH="0" baseline="0" noProof="0" dirty="0">
                <a:ln>
                  <a:noFill/>
                </a:ln>
                <a:solidFill>
                  <a:prstClr val="black"/>
                </a:solidFill>
                <a:effectLst/>
                <a:uLnTx/>
                <a:uFillTx/>
                <a:latin typeface="Segoe UI"/>
                <a:ea typeface="+mn-ea"/>
                <a:cs typeface="Segoe UI"/>
              </a:rPr>
              <a:t>n	</a:t>
            </a:r>
            <a:r>
              <a:rPr kumimoji="0" sz="2000" b="1" i="0" u="none" strike="noStrike" kern="1200" cap="none" spc="-20" normalizeH="0" baseline="0" noProof="0" dirty="0">
                <a:ln>
                  <a:noFill/>
                </a:ln>
                <a:solidFill>
                  <a:prstClr val="black"/>
                </a:solidFill>
                <a:effectLst/>
                <a:uLnTx/>
                <a:uFillTx/>
                <a:latin typeface="Segoe UI"/>
                <a:ea typeface="+mn-ea"/>
                <a:cs typeface="Segoe UI"/>
              </a:rPr>
              <a:t>r</a:t>
            </a:r>
            <a:r>
              <a:rPr kumimoji="0" sz="2000" b="1" i="0" u="none" strike="noStrike" kern="1200" cap="none" spc="0" normalizeH="0" baseline="0" noProof="0" dirty="0">
                <a:ln>
                  <a:noFill/>
                </a:ln>
                <a:solidFill>
                  <a:prstClr val="black"/>
                </a:solidFill>
                <a:effectLst/>
                <a:uLnTx/>
                <a:uFillTx/>
                <a:latin typeface="Segoe UI"/>
                <a:ea typeface="+mn-ea"/>
                <a:cs typeface="Segoe UI"/>
              </a:rPr>
              <a:t>epo</a:t>
            </a:r>
            <a:r>
              <a:rPr kumimoji="0" sz="2000" b="1" i="0" u="none" strike="noStrike" kern="1200" cap="none" spc="50" normalizeH="0" baseline="0" noProof="0" dirty="0">
                <a:ln>
                  <a:noFill/>
                </a:ln>
                <a:solidFill>
                  <a:prstClr val="black"/>
                </a:solidFill>
                <a:effectLst/>
                <a:uLnTx/>
                <a:uFillTx/>
                <a:latin typeface="Segoe UI"/>
                <a:ea typeface="+mn-ea"/>
                <a:cs typeface="Segoe UI"/>
              </a:rPr>
              <a:t>r</a:t>
            </a:r>
            <a:r>
              <a:rPr kumimoji="0" sz="2000" b="1" i="0" u="none" strike="noStrike" kern="1200" cap="none" spc="-5" normalizeH="0" baseline="0" noProof="0" dirty="0">
                <a:ln>
                  <a:noFill/>
                </a:ln>
                <a:solidFill>
                  <a:prstClr val="black"/>
                </a:solidFill>
                <a:effectLst/>
                <a:uLnTx/>
                <a:uFillTx/>
                <a:latin typeface="Segoe UI"/>
                <a:ea typeface="+mn-ea"/>
                <a:cs typeface="Segoe UI"/>
              </a:rPr>
              <a:t>tin</a:t>
            </a:r>
            <a:r>
              <a:rPr kumimoji="0" sz="2000" b="1" i="0" u="none" strike="noStrike" kern="1200" cap="none" spc="0" normalizeH="0" baseline="0" noProof="0" dirty="0">
                <a:ln>
                  <a:noFill/>
                </a:ln>
                <a:solidFill>
                  <a:prstClr val="black"/>
                </a:solidFill>
                <a:effectLst/>
                <a:uLnTx/>
                <a:uFillTx/>
                <a:latin typeface="Segoe UI"/>
                <a:ea typeface="+mn-ea"/>
                <a:cs typeface="Segoe UI"/>
              </a:rPr>
              <a:t>g	</a:t>
            </a:r>
            <a:r>
              <a:rPr kumimoji="0" sz="2000" b="0" i="0" u="none" strike="noStrike" kern="1200" cap="none" spc="0" normalizeH="0" baseline="0" noProof="0" dirty="0">
                <a:ln>
                  <a:noFill/>
                </a:ln>
                <a:solidFill>
                  <a:prstClr val="black"/>
                </a:solidFill>
                <a:effectLst/>
                <a:uLnTx/>
                <a:uFillTx/>
                <a:latin typeface="Segoe UI"/>
                <a:ea typeface="+mn-ea"/>
                <a:cs typeface="Segoe UI"/>
              </a:rPr>
              <a:t>cases	</a:t>
            </a:r>
            <a:r>
              <a:rPr kumimoji="0" sz="2000" b="0" i="0" u="none" strike="noStrike" kern="1200" cap="none" spc="-35" normalizeH="0" baseline="0" noProof="0" dirty="0">
                <a:ln>
                  <a:noFill/>
                </a:ln>
                <a:solidFill>
                  <a:prstClr val="black"/>
                </a:solidFill>
                <a:effectLst/>
                <a:uLnTx/>
                <a:uFillTx/>
                <a:latin typeface="Segoe UI"/>
                <a:ea typeface="+mn-ea"/>
                <a:cs typeface="Segoe UI"/>
              </a:rPr>
              <a:t>o</a:t>
            </a:r>
            <a:r>
              <a:rPr kumimoji="0" sz="2000" b="0" i="0" u="none" strike="noStrike" kern="1200" cap="none" spc="0" normalizeH="0" baseline="0" noProof="0" dirty="0">
                <a:ln>
                  <a:noFill/>
                </a:ln>
                <a:solidFill>
                  <a:prstClr val="black"/>
                </a:solidFill>
                <a:effectLst/>
                <a:uLnTx/>
                <a:uFillTx/>
                <a:latin typeface="Segoe UI"/>
                <a:ea typeface="+mn-ea"/>
                <a:cs typeface="Segoe UI"/>
              </a:rPr>
              <a:t>f	OG</a:t>
            </a:r>
            <a:r>
              <a:rPr kumimoji="0" sz="2000" b="0" i="0" u="none" strike="noStrike" kern="1200" cap="none" spc="-5" normalizeH="0" baseline="0" noProof="0" dirty="0">
                <a:ln>
                  <a:noFill/>
                </a:ln>
                <a:solidFill>
                  <a:prstClr val="black"/>
                </a:solidFill>
                <a:effectLst/>
                <a:uLnTx/>
                <a:uFillTx/>
                <a:latin typeface="Segoe UI"/>
                <a:ea typeface="+mn-ea"/>
                <a:cs typeface="Segoe UI"/>
              </a:rPr>
              <a:t>B</a:t>
            </a:r>
            <a:r>
              <a:rPr kumimoji="0" sz="2000" b="0" i="0" u="none" strike="noStrike" kern="1200" cap="none" spc="0" normalizeH="0" baseline="0" noProof="0" dirty="0">
                <a:ln>
                  <a:noFill/>
                </a:ln>
                <a:solidFill>
                  <a:prstClr val="black"/>
                </a:solidFill>
                <a:effectLst/>
                <a:uLnTx/>
                <a:uFillTx/>
                <a:latin typeface="Segoe UI"/>
                <a:ea typeface="+mn-ea"/>
                <a:cs typeface="Segoe UI"/>
              </a:rPr>
              <a:t>V	</a:t>
            </a:r>
            <a:r>
              <a:rPr kumimoji="0" sz="2000" b="0" i="0" u="none" strike="noStrike" kern="1200" cap="none" spc="-10" normalizeH="0" baseline="0" noProof="0" dirty="0">
                <a:ln>
                  <a:noFill/>
                </a:ln>
                <a:solidFill>
                  <a:prstClr val="black"/>
                </a:solidFill>
                <a:effectLst/>
                <a:uLnTx/>
                <a:uFillTx/>
                <a:latin typeface="Segoe UI"/>
                <a:ea typeface="+mn-ea"/>
                <a:cs typeface="Segoe UI"/>
              </a:rPr>
              <a:t>t</a:t>
            </a:r>
            <a:r>
              <a:rPr kumimoji="0" sz="2000" b="0" i="0" u="none" strike="noStrike" kern="1200" cap="none" spc="0" normalizeH="0" baseline="0" noProof="0" dirty="0">
                <a:ln>
                  <a:noFill/>
                </a:ln>
                <a:solidFill>
                  <a:prstClr val="black"/>
                </a:solidFill>
                <a:effectLst/>
                <a:uLnTx/>
                <a:uFillTx/>
                <a:latin typeface="Segoe UI"/>
                <a:ea typeface="+mn-ea"/>
                <a:cs typeface="Segoe UI"/>
              </a:rPr>
              <a:t>o	a</a:t>
            </a:r>
            <a:r>
              <a:rPr kumimoji="0" sz="2000" b="0" i="0" u="none" strike="noStrike" kern="1200" cap="none" spc="-15" normalizeH="0" baseline="0" noProof="0" dirty="0">
                <a:ln>
                  <a:noFill/>
                </a:ln>
                <a:solidFill>
                  <a:prstClr val="black"/>
                </a:solidFill>
                <a:effectLst/>
                <a:uLnTx/>
                <a:uFillTx/>
                <a:latin typeface="Segoe UI"/>
                <a:ea typeface="+mn-ea"/>
                <a:cs typeface="Segoe UI"/>
              </a:rPr>
              <a:t>v</a:t>
            </a:r>
            <a:r>
              <a:rPr kumimoji="0" sz="2000" b="0" i="0" u="none" strike="noStrike" kern="1200" cap="none" spc="0" normalizeH="0" baseline="0" noProof="0" dirty="0">
                <a:ln>
                  <a:noFill/>
                </a:ln>
                <a:solidFill>
                  <a:prstClr val="black"/>
                </a:solidFill>
                <a:effectLst/>
                <a:uLnTx/>
                <a:uFillTx/>
                <a:latin typeface="Segoe UI"/>
                <a:ea typeface="+mn-ea"/>
                <a:cs typeface="Segoe UI"/>
              </a:rPr>
              <a:t>oid  </a:t>
            </a:r>
            <a:r>
              <a:rPr kumimoji="0" sz="2000" b="0" i="0" u="none" strike="noStrike" kern="1200" cap="none" spc="-5" normalizeH="0" baseline="0" noProof="0" dirty="0">
                <a:ln>
                  <a:noFill/>
                </a:ln>
                <a:solidFill>
                  <a:prstClr val="black"/>
                </a:solidFill>
                <a:effectLst/>
                <a:uLnTx/>
                <a:uFillTx/>
                <a:latin typeface="Segoe UI"/>
                <a:ea typeface="+mn-ea"/>
                <a:cs typeface="Segoe UI"/>
              </a:rPr>
              <a:t>inflicting</a:t>
            </a:r>
            <a:r>
              <a:rPr kumimoji="0" sz="2000" b="0" i="0" u="none" strike="noStrike" kern="1200" cap="none" spc="10" normalizeH="0" baseline="0" noProof="0" dirty="0">
                <a:ln>
                  <a:noFill/>
                </a:ln>
                <a:solidFill>
                  <a:prstClr val="black"/>
                </a:solidFill>
                <a:effectLst/>
                <a:uLnTx/>
                <a:uFillTx/>
                <a:latin typeface="Segoe UI"/>
                <a:ea typeface="+mn-ea"/>
                <a:cs typeface="Segoe UI"/>
              </a:rPr>
              <a:t> further</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harm</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on</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the victims.</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6985" lvl="0" indent="0" algn="l" defTabSz="914400" rtl="0" eaLnBrk="1" fontAlgn="auto" latinLnBrk="0" hangingPunct="1">
              <a:lnSpc>
                <a:spcPts val="2160"/>
              </a:lnSpc>
              <a:spcBef>
                <a:spcPts val="2160"/>
              </a:spcBef>
              <a:spcAft>
                <a:spcPts val="0"/>
              </a:spcAft>
              <a:buClrTx/>
              <a:buSzTx/>
              <a:buFontTx/>
              <a:buNone/>
              <a:tabLst>
                <a:tab pos="563880" algn="l"/>
                <a:tab pos="2149475" algn="l"/>
                <a:tab pos="3048635" algn="l"/>
                <a:tab pos="3486150" algn="l"/>
                <a:tab pos="4799965" algn="l"/>
                <a:tab pos="5598160" algn="l"/>
                <a:tab pos="6102985" algn="l"/>
                <a:tab pos="7200265" algn="l"/>
                <a:tab pos="8079740" algn="l"/>
                <a:tab pos="8445500" algn="l"/>
                <a:tab pos="9256395" algn="l"/>
                <a:tab pos="9652635" algn="l"/>
                <a:tab pos="10239375" algn="l"/>
              </a:tabLst>
              <a:defRPr/>
            </a:pPr>
            <a:r>
              <a:rPr kumimoji="0" sz="2000" b="0" i="0" u="none" strike="noStrike" kern="1200" cap="none" spc="-10" normalizeH="0" baseline="0" noProof="0" dirty="0">
                <a:ln>
                  <a:noFill/>
                </a:ln>
                <a:solidFill>
                  <a:prstClr val="black"/>
                </a:solidFill>
                <a:effectLst/>
                <a:uLnTx/>
                <a:uFillTx/>
                <a:latin typeface="Segoe UI"/>
                <a:ea typeface="+mn-ea"/>
                <a:cs typeface="Segoe UI"/>
              </a:rPr>
              <a:t>T</a:t>
            </a:r>
            <a:r>
              <a:rPr kumimoji="0" sz="2000" b="0" i="0" u="none" strike="noStrike" kern="1200" cap="none" spc="0" normalizeH="0" baseline="0" noProof="0" dirty="0">
                <a:ln>
                  <a:noFill/>
                </a:ln>
                <a:solidFill>
                  <a:prstClr val="black"/>
                </a:solidFill>
                <a:effectLst/>
                <a:uLnTx/>
                <a:uFillTx/>
                <a:latin typeface="Segoe UI"/>
                <a:ea typeface="+mn-ea"/>
                <a:cs typeface="Segoe UI"/>
              </a:rPr>
              <a:t>he	comm</a:t>
            </a:r>
            <a:r>
              <a:rPr kumimoji="0" sz="2000" b="0" i="0" u="none" strike="noStrike" kern="1200" cap="none" spc="5" normalizeH="0" baseline="0" noProof="0" dirty="0">
                <a:ln>
                  <a:noFill/>
                </a:ln>
                <a:solidFill>
                  <a:prstClr val="black"/>
                </a:solidFill>
                <a:effectLst/>
                <a:uLnTx/>
                <a:uFillTx/>
                <a:latin typeface="Segoe UI"/>
                <a:ea typeface="+mn-ea"/>
                <a:cs typeface="Segoe UI"/>
              </a:rPr>
              <a:t>u</a:t>
            </a:r>
            <a:r>
              <a:rPr kumimoji="0" sz="2000" b="0" i="0" u="none" strike="noStrike" kern="1200" cap="none" spc="-10" normalizeH="0" baseline="0" noProof="0" dirty="0">
                <a:ln>
                  <a:noFill/>
                </a:ln>
                <a:solidFill>
                  <a:prstClr val="black"/>
                </a:solidFill>
                <a:effectLst/>
                <a:uLnTx/>
                <a:uFillTx/>
                <a:latin typeface="Segoe UI"/>
                <a:ea typeface="+mn-ea"/>
                <a:cs typeface="Segoe UI"/>
              </a:rPr>
              <a:t>n</a:t>
            </a:r>
            <a:r>
              <a:rPr kumimoji="0" sz="2000" b="0" i="0" u="none" strike="noStrike" kern="1200" cap="none" spc="-5" normalizeH="0" baseline="0" noProof="0" dirty="0">
                <a:ln>
                  <a:noFill/>
                </a:ln>
                <a:solidFill>
                  <a:prstClr val="black"/>
                </a:solidFill>
                <a:effectLst/>
                <a:uLnTx/>
                <a:uFillTx/>
                <a:latin typeface="Segoe UI"/>
                <a:ea typeface="+mn-ea"/>
                <a:cs typeface="Segoe UI"/>
              </a:rPr>
              <a:t>iti</a:t>
            </a:r>
            <a:r>
              <a:rPr kumimoji="0" sz="2000" b="0" i="0" u="none" strike="noStrike" kern="1200" cap="none" spc="-15" normalizeH="0" baseline="0" noProof="0" dirty="0">
                <a:ln>
                  <a:noFill/>
                </a:ln>
                <a:solidFill>
                  <a:prstClr val="black"/>
                </a:solidFill>
                <a:effectLst/>
                <a:uLnTx/>
                <a:uFillTx/>
                <a:latin typeface="Segoe UI"/>
                <a:ea typeface="+mn-ea"/>
                <a:cs typeface="Segoe UI"/>
              </a:rPr>
              <a:t>e</a:t>
            </a:r>
            <a:r>
              <a:rPr kumimoji="0" sz="2000" b="0" i="0" u="none" strike="noStrike" kern="1200" cap="none" spc="0" normalizeH="0" baseline="0" noProof="0" dirty="0">
                <a:ln>
                  <a:noFill/>
                </a:ln>
                <a:solidFill>
                  <a:prstClr val="black"/>
                </a:solidFill>
                <a:effectLst/>
                <a:uLnTx/>
                <a:uFillTx/>
                <a:latin typeface="Segoe UI"/>
                <a:ea typeface="+mn-ea"/>
                <a:cs typeface="Segoe UI"/>
              </a:rPr>
              <a:t>s	</a:t>
            </a:r>
            <a:r>
              <a:rPr kumimoji="0" sz="2000" b="0" i="0" u="none" strike="noStrike" kern="1200" cap="none" spc="-5" normalizeH="0" baseline="0" noProof="0" dirty="0">
                <a:ln>
                  <a:noFill/>
                </a:ln>
                <a:solidFill>
                  <a:prstClr val="black"/>
                </a:solidFill>
                <a:effectLst/>
                <a:uLnTx/>
                <a:uFillTx/>
                <a:latin typeface="Segoe UI"/>
                <a:ea typeface="+mn-ea"/>
                <a:cs typeface="Segoe UI"/>
              </a:rPr>
              <a:t>s</a:t>
            </a:r>
            <a:r>
              <a:rPr kumimoji="0" sz="2000" b="0" i="0" u="none" strike="noStrike" kern="1200" cap="none" spc="5" normalizeH="0" baseline="0" noProof="0" dirty="0">
                <a:ln>
                  <a:noFill/>
                </a:ln>
                <a:solidFill>
                  <a:prstClr val="black"/>
                </a:solidFill>
                <a:effectLst/>
                <a:uLnTx/>
                <a:uFillTx/>
                <a:latin typeface="Segoe UI"/>
                <a:ea typeface="+mn-ea"/>
                <a:cs typeface="Segoe UI"/>
              </a:rPr>
              <a:t>h</a:t>
            </a:r>
            <a:r>
              <a:rPr kumimoji="0" sz="2000" b="0" i="0" u="none" strike="noStrike" kern="1200" cap="none" spc="0" normalizeH="0" baseline="0" noProof="0" dirty="0">
                <a:ln>
                  <a:noFill/>
                </a:ln>
                <a:solidFill>
                  <a:prstClr val="black"/>
                </a:solidFill>
                <a:effectLst/>
                <a:uLnTx/>
                <a:uFillTx/>
                <a:latin typeface="Segoe UI"/>
                <a:ea typeface="+mn-ea"/>
                <a:cs typeface="Segoe UI"/>
              </a:rPr>
              <a:t>o</a:t>
            </a:r>
            <a:r>
              <a:rPr kumimoji="0" sz="2000" b="0" i="0" u="none" strike="noStrike" kern="1200" cap="none" spc="5" normalizeH="0" baseline="0" noProof="0" dirty="0">
                <a:ln>
                  <a:noFill/>
                </a:ln>
                <a:solidFill>
                  <a:prstClr val="black"/>
                </a:solidFill>
                <a:effectLst/>
                <a:uLnTx/>
                <a:uFillTx/>
                <a:latin typeface="Segoe UI"/>
                <a:ea typeface="+mn-ea"/>
                <a:cs typeface="Segoe UI"/>
              </a:rPr>
              <a:t>u</a:t>
            </a:r>
            <a:r>
              <a:rPr kumimoji="0" sz="2000" b="0" i="0" u="none" strike="noStrike" kern="1200" cap="none" spc="-5" normalizeH="0" baseline="0" noProof="0" dirty="0">
                <a:ln>
                  <a:noFill/>
                </a:ln>
                <a:solidFill>
                  <a:prstClr val="black"/>
                </a:solidFill>
                <a:effectLst/>
                <a:uLnTx/>
                <a:uFillTx/>
                <a:latin typeface="Segoe UI"/>
                <a:ea typeface="+mn-ea"/>
                <a:cs typeface="Segoe UI"/>
              </a:rPr>
              <a:t>l</a:t>
            </a:r>
            <a:r>
              <a:rPr kumimoji="0" sz="2000" b="0" i="0" u="none" strike="noStrike" kern="1200" cap="none" spc="0" normalizeH="0" baseline="0" noProof="0" dirty="0">
                <a:ln>
                  <a:noFill/>
                </a:ln>
                <a:solidFill>
                  <a:prstClr val="black"/>
                </a:solidFill>
                <a:effectLst/>
                <a:uLnTx/>
                <a:uFillTx/>
                <a:latin typeface="Segoe UI"/>
                <a:ea typeface="+mn-ea"/>
                <a:cs typeface="Segoe UI"/>
              </a:rPr>
              <a:t>d	</a:t>
            </a:r>
            <a:r>
              <a:rPr kumimoji="0" sz="2000" b="1" i="0" u="none" strike="noStrike" kern="1200" cap="none" spc="5" normalizeH="0" baseline="0" noProof="0" dirty="0">
                <a:ln>
                  <a:noFill/>
                </a:ln>
                <a:solidFill>
                  <a:prstClr val="black"/>
                </a:solidFill>
                <a:effectLst/>
                <a:uLnTx/>
                <a:uFillTx/>
                <a:latin typeface="Segoe UI"/>
                <a:ea typeface="+mn-ea"/>
                <a:cs typeface="Segoe UI"/>
              </a:rPr>
              <a:t>b</a:t>
            </a:r>
            <a:r>
              <a:rPr kumimoji="0" sz="2000" b="1" i="0" u="none" strike="noStrike" kern="1200" cap="none" spc="0" normalizeH="0" baseline="0" noProof="0" dirty="0">
                <a:ln>
                  <a:noFill/>
                </a:ln>
                <a:solidFill>
                  <a:prstClr val="black"/>
                </a:solidFill>
                <a:effectLst/>
                <a:uLnTx/>
                <a:uFillTx/>
                <a:latin typeface="Segoe UI"/>
                <a:ea typeface="+mn-ea"/>
                <a:cs typeface="Segoe UI"/>
              </a:rPr>
              <a:t>e	s</a:t>
            </a:r>
            <a:r>
              <a:rPr kumimoji="0" sz="2000" b="1" i="0" u="none" strike="noStrike" kern="1200" cap="none" spc="-10" normalizeH="0" baseline="0" noProof="0" dirty="0">
                <a:ln>
                  <a:noFill/>
                </a:ln>
                <a:solidFill>
                  <a:prstClr val="black"/>
                </a:solidFill>
                <a:effectLst/>
                <a:uLnTx/>
                <a:uFillTx/>
                <a:latin typeface="Segoe UI"/>
                <a:ea typeface="+mn-ea"/>
                <a:cs typeface="Segoe UI"/>
              </a:rPr>
              <a:t>e</a:t>
            </a:r>
            <a:r>
              <a:rPr kumimoji="0" sz="2000" b="1" i="0" u="none" strike="noStrike" kern="1200" cap="none" spc="0" normalizeH="0" baseline="0" noProof="0" dirty="0">
                <a:ln>
                  <a:noFill/>
                </a:ln>
                <a:solidFill>
                  <a:prstClr val="black"/>
                </a:solidFill>
                <a:effectLst/>
                <a:uLnTx/>
                <a:uFillTx/>
                <a:latin typeface="Segoe UI"/>
                <a:ea typeface="+mn-ea"/>
                <a:cs typeface="Segoe UI"/>
              </a:rPr>
              <a:t>n</a:t>
            </a:r>
            <a:r>
              <a:rPr kumimoji="0" sz="2000" b="1" i="0" u="none" strike="noStrike" kern="1200" cap="none" spc="-10" normalizeH="0" baseline="0" noProof="0" dirty="0">
                <a:ln>
                  <a:noFill/>
                </a:ln>
                <a:solidFill>
                  <a:prstClr val="black"/>
                </a:solidFill>
                <a:effectLst/>
                <a:uLnTx/>
                <a:uFillTx/>
                <a:latin typeface="Segoe UI"/>
                <a:ea typeface="+mn-ea"/>
                <a:cs typeface="Segoe UI"/>
              </a:rPr>
              <a:t>s</a:t>
            </a:r>
            <a:r>
              <a:rPr kumimoji="0" sz="2000" b="1" i="0" u="none" strike="noStrike" kern="1200" cap="none" spc="-5" normalizeH="0" baseline="0" noProof="0" dirty="0">
                <a:ln>
                  <a:noFill/>
                </a:ln>
                <a:solidFill>
                  <a:prstClr val="black"/>
                </a:solidFill>
                <a:effectLst/>
                <a:uLnTx/>
                <a:uFillTx/>
                <a:latin typeface="Segoe UI"/>
                <a:ea typeface="+mn-ea"/>
                <a:cs typeface="Segoe UI"/>
              </a:rPr>
              <a:t>it</a:t>
            </a:r>
            <a:r>
              <a:rPr kumimoji="0" sz="2000" b="1" i="0" u="none" strike="noStrike" kern="1200" cap="none" spc="-15" normalizeH="0" baseline="0" noProof="0" dirty="0">
                <a:ln>
                  <a:noFill/>
                </a:ln>
                <a:solidFill>
                  <a:prstClr val="black"/>
                </a:solidFill>
                <a:effectLst/>
                <a:uLnTx/>
                <a:uFillTx/>
                <a:latin typeface="Segoe UI"/>
                <a:ea typeface="+mn-ea"/>
                <a:cs typeface="Segoe UI"/>
              </a:rPr>
              <a:t>i</a:t>
            </a:r>
            <a:r>
              <a:rPr kumimoji="0" sz="2000" b="1" i="0" u="none" strike="noStrike" kern="1200" cap="none" spc="0" normalizeH="0" baseline="0" noProof="0" dirty="0">
                <a:ln>
                  <a:noFill/>
                </a:ln>
                <a:solidFill>
                  <a:prstClr val="black"/>
                </a:solidFill>
                <a:effectLst/>
                <a:uLnTx/>
                <a:uFillTx/>
                <a:latin typeface="Segoe UI"/>
                <a:ea typeface="+mn-ea"/>
                <a:cs typeface="Segoe UI"/>
              </a:rPr>
              <a:t>zed	</a:t>
            </a:r>
            <a:r>
              <a:rPr kumimoji="0" sz="2000" b="0" i="0" u="none" strike="noStrike" kern="1200" cap="none" spc="0" normalizeH="0" baseline="0" noProof="0" dirty="0">
                <a:ln>
                  <a:noFill/>
                </a:ln>
                <a:solidFill>
                  <a:prstClr val="black"/>
                </a:solidFill>
                <a:effectLst/>
                <a:uLnTx/>
                <a:uFillTx/>
                <a:latin typeface="Segoe UI"/>
                <a:ea typeface="+mn-ea"/>
                <a:cs typeface="Segoe UI"/>
              </a:rPr>
              <a:t>abo</a:t>
            </a:r>
            <a:r>
              <a:rPr kumimoji="0" sz="2000" b="0" i="0" u="none" strike="noStrike" kern="1200" cap="none" spc="-10" normalizeH="0" baseline="0" noProof="0" dirty="0">
                <a:ln>
                  <a:noFill/>
                </a:ln>
                <a:solidFill>
                  <a:prstClr val="black"/>
                </a:solidFill>
                <a:effectLst/>
                <a:uLnTx/>
                <a:uFillTx/>
                <a:latin typeface="Segoe UI"/>
                <a:ea typeface="+mn-ea"/>
                <a:cs typeface="Segoe UI"/>
              </a:rPr>
              <a:t>u</a:t>
            </a:r>
            <a:r>
              <a:rPr kumimoji="0" sz="2000" b="0" i="0" u="none" strike="noStrike" kern="1200" cap="none" spc="0" normalizeH="0" baseline="0" noProof="0" dirty="0">
                <a:ln>
                  <a:noFill/>
                </a:ln>
                <a:solidFill>
                  <a:prstClr val="black"/>
                </a:solidFill>
                <a:effectLst/>
                <a:uLnTx/>
                <a:uFillTx/>
                <a:latin typeface="Segoe UI"/>
                <a:ea typeface="+mn-ea"/>
                <a:cs typeface="Segoe UI"/>
              </a:rPr>
              <a:t>t	t</a:t>
            </a:r>
            <a:r>
              <a:rPr kumimoji="0" sz="2000" b="0" i="0" u="none" strike="noStrike" kern="1200" cap="none" spc="5" normalizeH="0" baseline="0" noProof="0" dirty="0">
                <a:ln>
                  <a:noFill/>
                </a:ln>
                <a:solidFill>
                  <a:prstClr val="black"/>
                </a:solidFill>
                <a:effectLst/>
                <a:uLnTx/>
                <a:uFillTx/>
                <a:latin typeface="Segoe UI"/>
                <a:ea typeface="+mn-ea"/>
                <a:cs typeface="Segoe UI"/>
              </a:rPr>
              <a:t>h</a:t>
            </a:r>
            <a:r>
              <a:rPr kumimoji="0" sz="2000" b="0" i="0" u="none" strike="noStrike" kern="1200" cap="none" spc="0" normalizeH="0" baseline="0" noProof="0" dirty="0">
                <a:ln>
                  <a:noFill/>
                </a:ln>
                <a:solidFill>
                  <a:prstClr val="black"/>
                </a:solidFill>
                <a:effectLst/>
                <a:uLnTx/>
                <a:uFillTx/>
                <a:latin typeface="Segoe UI"/>
                <a:ea typeface="+mn-ea"/>
                <a:cs typeface="Segoe UI"/>
              </a:rPr>
              <a:t>e	neg</a:t>
            </a:r>
            <a:r>
              <a:rPr kumimoji="0" sz="2000" b="0" i="0" u="none" strike="noStrike" kern="1200" cap="none" spc="-15" normalizeH="0" baseline="0" noProof="0" dirty="0">
                <a:ln>
                  <a:noFill/>
                </a:ln>
                <a:solidFill>
                  <a:prstClr val="black"/>
                </a:solidFill>
                <a:effectLst/>
                <a:uLnTx/>
                <a:uFillTx/>
                <a:latin typeface="Segoe UI"/>
                <a:ea typeface="+mn-ea"/>
                <a:cs typeface="Segoe UI"/>
              </a:rPr>
              <a:t>a</a:t>
            </a:r>
            <a:r>
              <a:rPr kumimoji="0" sz="2000" b="0" i="0" u="none" strike="noStrike" kern="1200" cap="none" spc="0" normalizeH="0" baseline="0" noProof="0" dirty="0">
                <a:ln>
                  <a:noFill/>
                </a:ln>
                <a:solidFill>
                  <a:prstClr val="black"/>
                </a:solidFill>
                <a:effectLst/>
                <a:uLnTx/>
                <a:uFillTx/>
                <a:latin typeface="Segoe UI"/>
                <a:ea typeface="+mn-ea"/>
                <a:cs typeface="Segoe UI"/>
              </a:rPr>
              <a:t>ti</a:t>
            </a:r>
            <a:r>
              <a:rPr kumimoji="0" sz="2000" b="0" i="0" u="none" strike="noStrike" kern="1200" cap="none" spc="-15" normalizeH="0" baseline="0" noProof="0" dirty="0">
                <a:ln>
                  <a:noFill/>
                </a:ln>
                <a:solidFill>
                  <a:prstClr val="black"/>
                </a:solidFill>
                <a:effectLst/>
                <a:uLnTx/>
                <a:uFillTx/>
                <a:latin typeface="Segoe UI"/>
                <a:ea typeface="+mn-ea"/>
                <a:cs typeface="Segoe UI"/>
              </a:rPr>
              <a:t>v</a:t>
            </a:r>
            <a:r>
              <a:rPr kumimoji="0" sz="2000" b="0" i="0" u="none" strike="noStrike" kern="1200" cap="none" spc="0" normalizeH="0" baseline="0" noProof="0" dirty="0">
                <a:ln>
                  <a:noFill/>
                </a:ln>
                <a:solidFill>
                  <a:prstClr val="black"/>
                </a:solidFill>
                <a:effectLst/>
                <a:uLnTx/>
                <a:uFillTx/>
                <a:latin typeface="Segoe UI"/>
                <a:ea typeface="+mn-ea"/>
                <a:cs typeface="Segoe UI"/>
              </a:rPr>
              <a:t>e	e</a:t>
            </a:r>
            <a:r>
              <a:rPr kumimoji="0" sz="2000" b="0" i="0" u="none" strike="noStrike" kern="1200" cap="none" spc="-10" normalizeH="0" baseline="0" noProof="0" dirty="0">
                <a:ln>
                  <a:noFill/>
                </a:ln>
                <a:solidFill>
                  <a:prstClr val="black"/>
                </a:solidFill>
                <a:effectLst/>
                <a:uLnTx/>
                <a:uFillTx/>
                <a:latin typeface="Segoe UI"/>
                <a:ea typeface="+mn-ea"/>
                <a:cs typeface="Segoe UI"/>
              </a:rPr>
              <a:t>f</a:t>
            </a:r>
            <a:r>
              <a:rPr kumimoji="0" sz="2000" b="0" i="0" u="none" strike="noStrike" kern="1200" cap="none" spc="5" normalizeH="0" baseline="0" noProof="0" dirty="0">
                <a:ln>
                  <a:noFill/>
                </a:ln>
                <a:solidFill>
                  <a:prstClr val="black"/>
                </a:solidFill>
                <a:effectLst/>
                <a:uLnTx/>
                <a:uFillTx/>
                <a:latin typeface="Segoe UI"/>
                <a:ea typeface="+mn-ea"/>
                <a:cs typeface="Segoe UI"/>
              </a:rPr>
              <a:t>f</a:t>
            </a:r>
            <a:r>
              <a:rPr kumimoji="0" sz="2000" b="0" i="0" u="none" strike="noStrike" kern="1200" cap="none" spc="0" normalizeH="0" baseline="0" noProof="0" dirty="0">
                <a:ln>
                  <a:noFill/>
                </a:ln>
                <a:solidFill>
                  <a:prstClr val="black"/>
                </a:solidFill>
                <a:effectLst/>
                <a:uLnTx/>
                <a:uFillTx/>
                <a:latin typeface="Segoe UI"/>
                <a:ea typeface="+mn-ea"/>
                <a:cs typeface="Segoe UI"/>
              </a:rPr>
              <a:t>ects	</a:t>
            </a:r>
            <a:r>
              <a:rPr kumimoji="0" sz="2000" b="0" i="0" u="none" strike="noStrike" kern="1200" cap="none" spc="-35" normalizeH="0" baseline="0" noProof="0" dirty="0">
                <a:ln>
                  <a:noFill/>
                </a:ln>
                <a:solidFill>
                  <a:prstClr val="black"/>
                </a:solidFill>
                <a:effectLst/>
                <a:uLnTx/>
                <a:uFillTx/>
                <a:latin typeface="Segoe UI"/>
                <a:ea typeface="+mn-ea"/>
                <a:cs typeface="Segoe UI"/>
              </a:rPr>
              <a:t>o</a:t>
            </a:r>
            <a:r>
              <a:rPr kumimoji="0" sz="2000" b="0" i="0" u="none" strike="noStrike" kern="1200" cap="none" spc="0" normalizeH="0" baseline="0" noProof="0" dirty="0">
                <a:ln>
                  <a:noFill/>
                </a:ln>
                <a:solidFill>
                  <a:prstClr val="black"/>
                </a:solidFill>
                <a:effectLst/>
                <a:uLnTx/>
                <a:uFillTx/>
                <a:latin typeface="Segoe UI"/>
                <a:ea typeface="+mn-ea"/>
                <a:cs typeface="Segoe UI"/>
              </a:rPr>
              <a:t>f	</a:t>
            </a:r>
            <a:r>
              <a:rPr kumimoji="0" sz="2000" b="0" i="0" u="none" strike="noStrike" kern="1200" cap="none" spc="-10" normalizeH="0" baseline="0" noProof="0" dirty="0">
                <a:ln>
                  <a:noFill/>
                </a:ln>
                <a:solidFill>
                  <a:prstClr val="black"/>
                </a:solidFill>
                <a:effectLst/>
                <a:uLnTx/>
                <a:uFillTx/>
                <a:latin typeface="Segoe UI"/>
                <a:ea typeface="+mn-ea"/>
                <a:cs typeface="Segoe UI"/>
              </a:rPr>
              <a:t>O</a:t>
            </a:r>
            <a:r>
              <a:rPr kumimoji="0" sz="2000" b="0" i="0" u="none" strike="noStrike" kern="1200" cap="none" spc="-5" normalizeH="0" baseline="0" noProof="0" dirty="0">
                <a:ln>
                  <a:noFill/>
                </a:ln>
                <a:solidFill>
                  <a:prstClr val="black"/>
                </a:solidFill>
                <a:effectLst/>
                <a:uLnTx/>
                <a:uFillTx/>
                <a:latin typeface="Segoe UI"/>
                <a:ea typeface="+mn-ea"/>
                <a:cs typeface="Segoe UI"/>
              </a:rPr>
              <a:t>GB</a:t>
            </a:r>
            <a:r>
              <a:rPr kumimoji="0" sz="2000" b="0" i="0" u="none" strike="noStrike" kern="1200" cap="none" spc="0" normalizeH="0" baseline="0" noProof="0" dirty="0">
                <a:ln>
                  <a:noFill/>
                </a:ln>
                <a:solidFill>
                  <a:prstClr val="black"/>
                </a:solidFill>
                <a:effectLst/>
                <a:uLnTx/>
                <a:uFillTx/>
                <a:latin typeface="Segoe UI"/>
                <a:ea typeface="+mn-ea"/>
                <a:cs typeface="Segoe UI"/>
              </a:rPr>
              <a:t>V	</a:t>
            </a:r>
            <a:r>
              <a:rPr kumimoji="0" sz="2000" b="0" i="0" u="none" strike="noStrike" kern="1200" cap="none" spc="-15" normalizeH="0" baseline="0" noProof="0" dirty="0">
                <a:ln>
                  <a:noFill/>
                </a:ln>
                <a:solidFill>
                  <a:prstClr val="black"/>
                </a:solidFill>
                <a:effectLst/>
                <a:uLnTx/>
                <a:uFillTx/>
                <a:latin typeface="Segoe UI"/>
                <a:ea typeface="+mn-ea"/>
                <a:cs typeface="Segoe UI"/>
              </a:rPr>
              <a:t>s</a:t>
            </a:r>
            <a:r>
              <a:rPr kumimoji="0" sz="2000" b="0" i="0" u="none" strike="noStrike" kern="1200" cap="none" spc="0" normalizeH="0" baseline="0" noProof="0" dirty="0">
                <a:ln>
                  <a:noFill/>
                </a:ln>
                <a:solidFill>
                  <a:prstClr val="black"/>
                </a:solidFill>
                <a:effectLst/>
                <a:uLnTx/>
                <a:uFillTx/>
                <a:latin typeface="Segoe UI"/>
                <a:ea typeface="+mn-ea"/>
                <a:cs typeface="Segoe UI"/>
              </a:rPr>
              <a:t>o	that	</a:t>
            </a:r>
            <a:r>
              <a:rPr kumimoji="0" sz="2000" b="0" i="0" u="none" strike="noStrike" kern="1200" cap="none" spc="-10" normalizeH="0" baseline="0" noProof="0" dirty="0">
                <a:ln>
                  <a:noFill/>
                </a:ln>
                <a:solidFill>
                  <a:prstClr val="black"/>
                </a:solidFill>
                <a:effectLst/>
                <a:uLnTx/>
                <a:uFillTx/>
                <a:latin typeface="Segoe UI"/>
                <a:ea typeface="+mn-ea"/>
                <a:cs typeface="Segoe UI"/>
              </a:rPr>
              <a:t>th</a:t>
            </a:r>
            <a:r>
              <a:rPr kumimoji="0" sz="2000" b="0" i="0" u="none" strike="noStrike" kern="1200" cap="none" spc="0" normalizeH="0" baseline="0" noProof="0" dirty="0">
                <a:ln>
                  <a:noFill/>
                </a:ln>
                <a:solidFill>
                  <a:prstClr val="black"/>
                </a:solidFill>
                <a:effectLst/>
                <a:uLnTx/>
                <a:uFillTx/>
                <a:latin typeface="Segoe UI"/>
                <a:ea typeface="+mn-ea"/>
                <a:cs typeface="Segoe UI"/>
              </a:rPr>
              <a:t>ey  consciously</a:t>
            </a:r>
            <a:r>
              <a:rPr kumimoji="0" sz="2000" b="0" i="0" u="none" strike="noStrike" kern="1200" cap="none" spc="-5" normalizeH="0" baseline="0" noProof="0" dirty="0">
                <a:ln>
                  <a:noFill/>
                </a:ln>
                <a:solidFill>
                  <a:prstClr val="black"/>
                </a:solidFill>
                <a:effectLst/>
                <a:uLnTx/>
                <a:uFillTx/>
                <a:latin typeface="Segoe UI"/>
                <a:ea typeface="+mn-ea"/>
                <a:cs typeface="Segoe UI"/>
              </a:rPr>
              <a:t> stop</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harassing</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women</a:t>
            </a:r>
            <a:r>
              <a:rPr kumimoji="0" sz="2000" b="0" i="0" u="none" strike="noStrike" kern="1200" cap="none" spc="-5" normalizeH="0" baseline="0" noProof="0" dirty="0">
                <a:ln>
                  <a:noFill/>
                </a:ln>
                <a:solidFill>
                  <a:prstClr val="black"/>
                </a:solidFill>
                <a:effectLst/>
                <a:uLnTx/>
                <a:uFillTx/>
                <a:latin typeface="Segoe UI"/>
                <a:ea typeface="+mn-ea"/>
                <a:cs typeface="Segoe UI"/>
              </a:rPr>
              <a:t> online.</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ts val="2280"/>
              </a:lnSpc>
              <a:spcBef>
                <a:spcPts val="1889"/>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Civil</a:t>
            </a:r>
            <a:r>
              <a:rPr kumimoji="0" sz="2000" b="0" i="0" u="none" strike="noStrike" kern="1200" cap="none" spc="114"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Society</a:t>
            </a:r>
            <a:r>
              <a:rPr kumimoji="0" sz="2000" b="0" i="0" u="none" strike="noStrike" kern="1200" cap="none" spc="12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Organizations</a:t>
            </a:r>
            <a:r>
              <a:rPr kumimoji="0" sz="2000" b="0" i="0" u="none" strike="noStrike" kern="1200" cap="none" spc="114" normalizeH="0" baseline="0" noProof="0" dirty="0">
                <a:ln>
                  <a:noFill/>
                </a:ln>
                <a:solidFill>
                  <a:prstClr val="black"/>
                </a:solidFill>
                <a:effectLst/>
                <a:uLnTx/>
                <a:uFillTx/>
                <a:latin typeface="Segoe UI"/>
                <a:ea typeface="+mn-ea"/>
                <a:cs typeface="Segoe UI"/>
              </a:rPr>
              <a:t> </a:t>
            </a:r>
            <a:r>
              <a:rPr kumimoji="0" sz="2000" b="0" i="0" u="none" strike="noStrike" kern="1200" cap="none" spc="-15" normalizeH="0" baseline="0" noProof="0" dirty="0">
                <a:ln>
                  <a:noFill/>
                </a:ln>
                <a:solidFill>
                  <a:prstClr val="black"/>
                </a:solidFill>
                <a:effectLst/>
                <a:uLnTx/>
                <a:uFillTx/>
                <a:latin typeface="Segoe UI"/>
                <a:ea typeface="+mn-ea"/>
                <a:cs typeface="Segoe UI"/>
              </a:rPr>
              <a:t>like</a:t>
            </a:r>
            <a:r>
              <a:rPr kumimoji="0" sz="2000" b="0" i="0" u="none" strike="noStrike" kern="1200" cap="none" spc="12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WOUGNET</a:t>
            </a:r>
            <a:r>
              <a:rPr kumimoji="0" sz="2000" b="0" i="0" u="none" strike="noStrike" kern="1200" cap="none" spc="1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should</a:t>
            </a:r>
            <a:r>
              <a:rPr kumimoji="0" sz="2000" b="0" i="0" u="none" strike="noStrike" kern="1200" cap="none" spc="1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continue</a:t>
            </a:r>
            <a:r>
              <a:rPr kumimoji="0" sz="2000" b="0" i="0" u="none" strike="noStrike" kern="1200" cap="none" spc="114"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to</a:t>
            </a:r>
            <a:r>
              <a:rPr kumimoji="0" sz="2000" b="0" i="0" u="none" strike="noStrike" kern="1200" cap="none" spc="114"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advocate</a:t>
            </a:r>
            <a:r>
              <a:rPr kumimoji="0" sz="2000" b="0" i="0" u="none" strike="noStrike" kern="1200" cap="none" spc="1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for</a:t>
            </a:r>
            <a:r>
              <a:rPr kumimoji="0" sz="2000" b="0" i="0" u="none" strike="noStrike" kern="1200" cap="none" spc="114"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the</a:t>
            </a:r>
            <a:r>
              <a:rPr kumimoji="0" sz="2000" b="0" i="0" u="none" strike="noStrike" kern="1200" cap="none" spc="1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government</a:t>
            </a:r>
            <a:r>
              <a:rPr kumimoji="0" sz="2000" b="0" i="0" u="none" strike="noStrike" kern="1200" cap="none" spc="125" normalizeH="0" baseline="0" noProof="0" dirty="0">
                <a:ln>
                  <a:noFill/>
                </a:ln>
                <a:solidFill>
                  <a:prstClr val="black"/>
                </a:solidFill>
                <a:effectLst/>
                <a:uLnTx/>
                <a:uFillTx/>
                <a:latin typeface="Segoe UI"/>
                <a:ea typeface="+mn-ea"/>
                <a:cs typeface="Segoe UI"/>
              </a:rPr>
              <a:t> </a:t>
            </a:r>
            <a:r>
              <a:rPr kumimoji="0" sz="2000" b="0" i="0" u="none" strike="noStrike" kern="1200" cap="none" spc="-20" normalizeH="0" baseline="0" noProof="0" dirty="0">
                <a:ln>
                  <a:noFill/>
                </a:ln>
                <a:solidFill>
                  <a:prstClr val="black"/>
                </a:solidFill>
                <a:effectLst/>
                <a:uLnTx/>
                <a:uFillTx/>
                <a:latin typeface="Segoe UI"/>
                <a:ea typeface="+mn-ea"/>
                <a:cs typeface="Segoe UI"/>
              </a:rPr>
              <a:t>to</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ts val="228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Segoe UI"/>
                <a:ea typeface="+mn-ea"/>
                <a:cs typeface="Segoe UI"/>
              </a:rPr>
              <a:t>formulate</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gender-specific</a:t>
            </a:r>
            <a:r>
              <a:rPr kumimoji="0" sz="2000" b="1" i="0" u="none" strike="noStrike" kern="1200" cap="none" spc="10"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laws</a:t>
            </a:r>
            <a:r>
              <a:rPr kumimoji="0" sz="2000" b="1" i="0" u="none" strike="noStrike" kern="1200" cap="none" spc="0" normalizeH="0" baseline="0" noProof="0" dirty="0">
                <a:ln>
                  <a:noFill/>
                </a:ln>
                <a:solidFill>
                  <a:prstClr val="black"/>
                </a:solidFill>
                <a:effectLst/>
                <a:uLnTx/>
                <a:uFillTx/>
                <a:latin typeface="Segoe UI"/>
                <a:ea typeface="+mn-ea"/>
                <a:cs typeface="Segoe UI"/>
              </a:rPr>
              <a:t> and</a:t>
            </a:r>
            <a:r>
              <a:rPr kumimoji="0" sz="2000" b="1" i="0" u="none" strike="noStrike" kern="1200" cap="none" spc="-15"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policies</a:t>
            </a:r>
            <a:r>
              <a:rPr kumimoji="0" sz="2000" b="1"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that</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enhance</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the</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efforts</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that</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tackle</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45" normalizeH="0" baseline="0" noProof="0" dirty="0">
                <a:ln>
                  <a:noFill/>
                </a:ln>
                <a:solidFill>
                  <a:prstClr val="black"/>
                </a:solidFill>
                <a:effectLst/>
                <a:uLnTx/>
                <a:uFillTx/>
                <a:latin typeface="Segoe UI"/>
                <a:ea typeface="+mn-ea"/>
                <a:cs typeface="Segoe UI"/>
              </a:rPr>
              <a:t>OGBV.</a:t>
            </a:r>
            <a:endParaRPr kumimoji="0" sz="2000" b="0" i="0" u="none" strike="noStrike" kern="1200" cap="none" spc="0" normalizeH="0" baseline="0" noProof="0">
              <a:ln>
                <a:noFill/>
              </a:ln>
              <a:solidFill>
                <a:prstClr val="black"/>
              </a:solidFill>
              <a:effectLst/>
              <a:uLnTx/>
              <a:uFillTx/>
              <a:latin typeface="Segoe UI"/>
              <a:ea typeface="+mn-ea"/>
              <a:cs typeface="Segoe UI"/>
            </a:endParaRP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095" y="0"/>
            <a:ext cx="12204700" cy="1339850"/>
            <a:chOff x="-6095" y="0"/>
            <a:chExt cx="12204700" cy="1339850"/>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749300" y="445465"/>
            <a:ext cx="9303385" cy="635000"/>
          </a:xfrm>
          <a:prstGeom prst="rect">
            <a:avLst/>
          </a:prstGeom>
        </p:spPr>
        <p:txBody>
          <a:bodyPr vert="horz" wrap="square" lIns="0" tIns="12065" rIns="0" bIns="0" rtlCol="0">
            <a:spAutoFit/>
          </a:bodyPr>
          <a:lstStyle/>
          <a:p>
            <a:pPr marL="12700">
              <a:lnSpc>
                <a:spcPct val="100000"/>
              </a:lnSpc>
              <a:spcBef>
                <a:spcPts val="95"/>
              </a:spcBef>
            </a:pPr>
            <a:r>
              <a:rPr spc="-60" dirty="0">
                <a:solidFill>
                  <a:srgbClr val="E7BB29"/>
                </a:solidFill>
              </a:rPr>
              <a:t>Strategies</a:t>
            </a:r>
            <a:r>
              <a:rPr spc="-140" dirty="0">
                <a:solidFill>
                  <a:srgbClr val="E7BB29"/>
                </a:solidFill>
              </a:rPr>
              <a:t> </a:t>
            </a:r>
            <a:r>
              <a:rPr spc="-35" dirty="0">
                <a:solidFill>
                  <a:srgbClr val="E7BB29"/>
                </a:solidFill>
              </a:rPr>
              <a:t>for</a:t>
            </a:r>
            <a:r>
              <a:rPr spc="-110" dirty="0">
                <a:solidFill>
                  <a:srgbClr val="E7BB29"/>
                </a:solidFill>
              </a:rPr>
              <a:t> </a:t>
            </a:r>
            <a:r>
              <a:rPr spc="-55" dirty="0">
                <a:solidFill>
                  <a:srgbClr val="E7BB29"/>
                </a:solidFill>
              </a:rPr>
              <a:t>Prevention</a:t>
            </a:r>
            <a:r>
              <a:rPr spc="-125" dirty="0">
                <a:solidFill>
                  <a:srgbClr val="E7BB29"/>
                </a:solidFill>
              </a:rPr>
              <a:t> </a:t>
            </a:r>
            <a:r>
              <a:rPr spc="-40" dirty="0">
                <a:solidFill>
                  <a:srgbClr val="E7BB29"/>
                </a:solidFill>
              </a:rPr>
              <a:t>and</a:t>
            </a:r>
            <a:r>
              <a:rPr spc="-95" dirty="0">
                <a:solidFill>
                  <a:srgbClr val="E7BB29"/>
                </a:solidFill>
              </a:rPr>
              <a:t> </a:t>
            </a:r>
            <a:r>
              <a:rPr spc="-60" dirty="0">
                <a:solidFill>
                  <a:srgbClr val="E7BB29"/>
                </a:solidFill>
              </a:rPr>
              <a:t>Response:</a:t>
            </a:r>
          </a:p>
        </p:txBody>
      </p:sp>
      <p:sp>
        <p:nvSpPr>
          <p:cNvPr id="7" name="object 7"/>
          <p:cNvSpPr txBox="1"/>
          <p:nvPr/>
        </p:nvSpPr>
        <p:spPr>
          <a:xfrm>
            <a:off x="345135" y="1849882"/>
            <a:ext cx="10345420" cy="2548890"/>
          </a:xfrm>
          <a:prstGeom prst="rect">
            <a:avLst/>
          </a:prstGeom>
        </p:spPr>
        <p:txBody>
          <a:bodyPr vert="horz" wrap="square" lIns="0" tIns="13335" rIns="0" bIns="0" rtlCol="0">
            <a:spAutoFit/>
          </a:bodyPr>
          <a:lstStyle/>
          <a:p>
            <a:pPr marL="154305"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Segoe UI"/>
                <a:ea typeface="+mn-ea"/>
                <a:cs typeface="Segoe UI"/>
              </a:rPr>
              <a:t>Research:</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Reports produced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disseminated</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2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-Digital</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Security</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trainings</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conducted</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using</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95" normalizeH="0" baseline="0" noProof="0" dirty="0">
                <a:ln>
                  <a:noFill/>
                </a:ln>
                <a:solidFill>
                  <a:prstClr val="black"/>
                </a:solidFill>
                <a:effectLst/>
                <a:uLnTx/>
                <a:uFillTx/>
                <a:latin typeface="Segoe UI"/>
                <a:ea typeface="+mn-ea"/>
                <a:cs typeface="Segoe UI"/>
              </a:rPr>
              <a:t>ToTs</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192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-Produced</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15" normalizeH="0" baseline="0" noProof="0" dirty="0">
                <a:ln>
                  <a:noFill/>
                </a:ln>
                <a:solidFill>
                  <a:prstClr val="black"/>
                </a:solidFill>
                <a:effectLst/>
                <a:uLnTx/>
                <a:uFillTx/>
                <a:latin typeface="Segoe UI"/>
                <a:ea typeface="+mn-ea"/>
                <a:cs typeface="Segoe UI"/>
              </a:rPr>
              <a:t>Policy</a:t>
            </a:r>
            <a:r>
              <a:rPr kumimoji="0" sz="2000" b="0" i="0" u="none" strike="noStrike" kern="1200" cap="none" spc="0" normalizeH="0" baseline="0" noProof="0" dirty="0">
                <a:ln>
                  <a:noFill/>
                </a:ln>
                <a:solidFill>
                  <a:prstClr val="black"/>
                </a:solidFill>
                <a:effectLst/>
                <a:uLnTx/>
                <a:uFillTx/>
                <a:latin typeface="Segoe UI"/>
                <a:ea typeface="+mn-ea"/>
                <a:cs typeface="Segoe UI"/>
              </a:rPr>
              <a:t> briefs,</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manuals,</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blogs</a:t>
            </a:r>
            <a:r>
              <a:rPr kumimoji="0" sz="2000" b="0" i="0" u="none" strike="noStrike" kern="1200" cap="none" spc="0" normalizeH="0" baseline="0" noProof="0" dirty="0">
                <a:ln>
                  <a:noFill/>
                </a:ln>
                <a:solidFill>
                  <a:prstClr val="black"/>
                </a:solidFill>
                <a:effectLst/>
                <a:uLnTx/>
                <a:uFillTx/>
                <a:latin typeface="Segoe UI"/>
                <a:ea typeface="+mn-ea"/>
                <a:cs typeface="Segoe UI"/>
              </a:rPr>
              <a:t> on</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OGBV</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192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Segoe UI"/>
                <a:ea typeface="+mn-ea"/>
                <a:cs typeface="Segoe UI"/>
              </a:rPr>
              <a:t>-Advocacy</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5" normalizeH="0" baseline="0" noProof="0" dirty="0">
                <a:ln>
                  <a:noFill/>
                </a:ln>
                <a:solidFill>
                  <a:prstClr val="black"/>
                </a:solidFill>
                <a:effectLst/>
                <a:uLnTx/>
                <a:uFillTx/>
                <a:latin typeface="Segoe UI"/>
                <a:ea typeface="+mn-ea"/>
                <a:cs typeface="Segoe UI"/>
              </a:rPr>
              <a:t> campaigns</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using</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Social </a:t>
            </a:r>
            <a:r>
              <a:rPr kumimoji="0" sz="2000" b="0" i="0" u="none" strike="noStrike" kern="1200" cap="none" spc="0" normalizeH="0" baseline="0" noProof="0" dirty="0">
                <a:ln>
                  <a:noFill/>
                </a:ln>
                <a:solidFill>
                  <a:prstClr val="black"/>
                </a:solidFill>
                <a:effectLst/>
                <a:uLnTx/>
                <a:uFillTx/>
                <a:latin typeface="Segoe UI"/>
                <a:ea typeface="+mn-ea"/>
                <a:cs typeface="Segoe UI"/>
              </a:rPr>
              <a:t>Media,</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Radio,</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25" normalizeH="0" baseline="0" noProof="0" dirty="0">
                <a:ln>
                  <a:noFill/>
                </a:ln>
                <a:solidFill>
                  <a:prstClr val="black"/>
                </a:solidFill>
                <a:effectLst/>
                <a:uLnTx/>
                <a:uFillTx/>
                <a:latin typeface="Segoe UI"/>
                <a:ea typeface="+mn-ea"/>
                <a:cs typeface="Segoe UI"/>
              </a:rPr>
              <a:t>Television,</a:t>
            </a:r>
            <a:r>
              <a:rPr kumimoji="0" sz="2000" b="0" i="0" u="none" strike="noStrike" kern="1200" cap="none" spc="5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Print</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media,</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workshops</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192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Segoe UI"/>
                <a:ea typeface="+mn-ea"/>
                <a:cs typeface="Segoe UI"/>
              </a:rPr>
              <a:t>-Adopted</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30" normalizeH="0" baseline="0" noProof="0" dirty="0">
                <a:ln>
                  <a:noFill/>
                </a:ln>
                <a:solidFill>
                  <a:prstClr val="black"/>
                </a:solidFill>
                <a:effectLst/>
                <a:uLnTx/>
                <a:uFillTx/>
                <a:latin typeface="Segoe UI"/>
                <a:ea typeface="+mn-ea"/>
                <a:cs typeface="Segoe UI"/>
              </a:rPr>
              <a:t>Toll-free</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Number</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to</a:t>
            </a:r>
            <a:r>
              <a:rPr kumimoji="0" sz="2000" b="0" i="0" u="none" strike="noStrike" kern="1200" cap="none" spc="0" normalizeH="0" baseline="0" noProof="0" dirty="0">
                <a:ln>
                  <a:noFill/>
                </a:ln>
                <a:solidFill>
                  <a:prstClr val="black"/>
                </a:solidFill>
                <a:effectLst/>
                <a:uLnTx/>
                <a:uFillTx/>
                <a:latin typeface="Segoe UI"/>
                <a:ea typeface="+mn-ea"/>
                <a:cs typeface="Segoe UI"/>
              </a:rPr>
              <a:t> report</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Online</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Harassment:</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0800200510</a:t>
            </a:r>
            <a:endParaRPr kumimoji="0" sz="2000" b="0" i="0" u="none" strike="noStrike" kern="1200" cap="none" spc="0" normalizeH="0" baseline="0" noProof="0">
              <a:ln>
                <a:noFill/>
              </a:ln>
              <a:solidFill>
                <a:prstClr val="black"/>
              </a:solidFill>
              <a:effectLst/>
              <a:uLnTx/>
              <a:uFillTx/>
              <a:latin typeface="Segoe UI"/>
              <a:ea typeface="+mn-ea"/>
              <a:cs typeface="Segoe UI"/>
            </a:endParaRP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750" y="5730"/>
            <a:ext cx="12181205" cy="205740"/>
          </a:xfrm>
          <a:custGeom>
            <a:avLst/>
            <a:gdLst/>
            <a:ahLst/>
            <a:cxnLst/>
            <a:rect l="l" t="t" r="r" b="b"/>
            <a:pathLst>
              <a:path w="12181205" h="205740">
                <a:moveTo>
                  <a:pt x="9194437" y="0"/>
                </a:moveTo>
                <a:lnTo>
                  <a:pt x="7002981" y="69185"/>
                </a:lnTo>
                <a:lnTo>
                  <a:pt x="3967660" y="34780"/>
                </a:lnTo>
                <a:lnTo>
                  <a:pt x="3198173" y="51361"/>
                </a:lnTo>
                <a:lnTo>
                  <a:pt x="1221873" y="139567"/>
                </a:lnTo>
                <a:lnTo>
                  <a:pt x="616164" y="148728"/>
                </a:lnTo>
                <a:lnTo>
                  <a:pt x="161214" y="141597"/>
                </a:lnTo>
                <a:lnTo>
                  <a:pt x="0" y="135718"/>
                </a:lnTo>
                <a:lnTo>
                  <a:pt x="0" y="199659"/>
                </a:lnTo>
                <a:lnTo>
                  <a:pt x="149688" y="205438"/>
                </a:lnTo>
                <a:lnTo>
                  <a:pt x="1170803" y="205438"/>
                </a:lnTo>
                <a:lnTo>
                  <a:pt x="3499015" y="105992"/>
                </a:lnTo>
                <a:lnTo>
                  <a:pt x="4112473" y="98639"/>
                </a:lnTo>
                <a:lnTo>
                  <a:pt x="6409869" y="137499"/>
                </a:lnTo>
                <a:lnTo>
                  <a:pt x="7324918" y="125995"/>
                </a:lnTo>
                <a:lnTo>
                  <a:pt x="8935953" y="67330"/>
                </a:lnTo>
                <a:lnTo>
                  <a:pt x="9605221" y="63663"/>
                </a:lnTo>
                <a:lnTo>
                  <a:pt x="12181157" y="145598"/>
                </a:lnTo>
                <a:lnTo>
                  <a:pt x="12181157" y="81472"/>
                </a:lnTo>
                <a:lnTo>
                  <a:pt x="9759888" y="1368"/>
                </a:lnTo>
                <a:lnTo>
                  <a:pt x="9194437" y="0"/>
                </a:lnTo>
                <a:close/>
              </a:path>
            </a:pathLst>
          </a:custGeom>
          <a:solidFill>
            <a:srgbClr val="E76E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750" y="6649728"/>
            <a:ext cx="12181205" cy="198120"/>
          </a:xfrm>
          <a:custGeom>
            <a:avLst/>
            <a:gdLst/>
            <a:ahLst/>
            <a:cxnLst/>
            <a:rect l="l" t="t" r="r" b="b"/>
            <a:pathLst>
              <a:path w="12181205" h="198120">
                <a:moveTo>
                  <a:pt x="10579259" y="0"/>
                </a:moveTo>
                <a:lnTo>
                  <a:pt x="8457933" y="0"/>
                </a:lnTo>
                <a:lnTo>
                  <a:pt x="6972651" y="37416"/>
                </a:lnTo>
                <a:lnTo>
                  <a:pt x="3936438" y="10050"/>
                </a:lnTo>
                <a:lnTo>
                  <a:pt x="1050739" y="95329"/>
                </a:lnTo>
                <a:lnTo>
                  <a:pt x="387085" y="95585"/>
                </a:lnTo>
                <a:lnTo>
                  <a:pt x="59322" y="87772"/>
                </a:lnTo>
                <a:lnTo>
                  <a:pt x="19001" y="89669"/>
                </a:lnTo>
                <a:lnTo>
                  <a:pt x="0" y="91718"/>
                </a:lnTo>
                <a:lnTo>
                  <a:pt x="0" y="181758"/>
                </a:lnTo>
                <a:lnTo>
                  <a:pt x="80410" y="187630"/>
                </a:lnTo>
                <a:lnTo>
                  <a:pt x="696188" y="197622"/>
                </a:lnTo>
                <a:lnTo>
                  <a:pt x="3770579" y="111120"/>
                </a:lnTo>
                <a:lnTo>
                  <a:pt x="6836461" y="138005"/>
                </a:lnTo>
                <a:lnTo>
                  <a:pt x="9212427" y="82046"/>
                </a:lnTo>
                <a:lnTo>
                  <a:pt x="12181157" y="143169"/>
                </a:lnTo>
                <a:lnTo>
                  <a:pt x="12181157" y="43715"/>
                </a:lnTo>
                <a:lnTo>
                  <a:pt x="10579259" y="0"/>
                </a:lnTo>
                <a:close/>
              </a:path>
            </a:pathLst>
          </a:custGeom>
          <a:solidFill>
            <a:srgbClr val="E9C3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4490720" y="1408252"/>
            <a:ext cx="2585720" cy="635000"/>
          </a:xfrm>
          <a:prstGeom prst="rect">
            <a:avLst/>
          </a:prstGeom>
        </p:spPr>
        <p:txBody>
          <a:bodyPr vert="horz" wrap="square" lIns="0" tIns="12065" rIns="0" bIns="0" rtlCol="0">
            <a:spAutoFit/>
          </a:bodyPr>
          <a:lstStyle/>
          <a:p>
            <a:pPr marL="12700">
              <a:lnSpc>
                <a:spcPct val="100000"/>
              </a:lnSpc>
              <a:spcBef>
                <a:spcPts val="95"/>
              </a:spcBef>
            </a:pPr>
            <a:r>
              <a:rPr spc="-50" dirty="0">
                <a:solidFill>
                  <a:srgbClr val="526042"/>
                </a:solidFill>
              </a:rPr>
              <a:t>Conclusion</a:t>
            </a:r>
          </a:p>
        </p:txBody>
      </p:sp>
      <p:pic>
        <p:nvPicPr>
          <p:cNvPr id="6" name="object 6"/>
          <p:cNvPicPr/>
          <p:nvPr/>
        </p:nvPicPr>
        <p:blipFill>
          <a:blip r:embed="rId2" cstate="print"/>
          <a:stretch>
            <a:fillRect/>
          </a:stretch>
        </p:blipFill>
        <p:spPr>
          <a:xfrm>
            <a:off x="9809988" y="112776"/>
            <a:ext cx="2382011" cy="499872"/>
          </a:xfrm>
          <a:prstGeom prst="rect">
            <a:avLst/>
          </a:prstGeom>
        </p:spPr>
      </p:pic>
      <p:sp>
        <p:nvSpPr>
          <p:cNvPr id="7" name="object 7"/>
          <p:cNvSpPr txBox="1"/>
          <p:nvPr/>
        </p:nvSpPr>
        <p:spPr>
          <a:xfrm>
            <a:off x="2310129" y="2319273"/>
            <a:ext cx="7489825" cy="27692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MT"/>
                <a:ea typeface="+mn-ea"/>
                <a:cs typeface="Arial MT"/>
              </a:rPr>
              <a:t>It</a:t>
            </a:r>
            <a:r>
              <a:rPr kumimoji="0" sz="1800" b="0" i="0" u="none" strike="noStrike" kern="1200" cap="none" spc="-5" normalizeH="0" baseline="0" noProof="0" dirty="0">
                <a:ln>
                  <a:noFill/>
                </a:ln>
                <a:solidFill>
                  <a:prstClr val="black"/>
                </a:solidFill>
                <a:effectLst/>
                <a:uLnTx/>
                <a:uFillTx/>
                <a:latin typeface="Arial MT"/>
                <a:ea typeface="+mn-ea"/>
                <a:cs typeface="Arial MT"/>
              </a:rPr>
              <a:t> is</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important</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to</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note</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that</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15" normalizeH="0" baseline="0" noProof="0" dirty="0">
                <a:ln>
                  <a:noFill/>
                </a:ln>
                <a:solidFill>
                  <a:prstClr val="black"/>
                </a:solidFill>
                <a:effectLst/>
                <a:uLnTx/>
                <a:uFillTx/>
                <a:latin typeface="Arial MT"/>
                <a:ea typeface="+mn-ea"/>
                <a:cs typeface="Arial MT"/>
              </a:rPr>
              <a:t>while</a:t>
            </a:r>
            <a:r>
              <a:rPr kumimoji="0" sz="1800" b="0" i="0" u="none" strike="noStrike" kern="1200" cap="none" spc="50"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the</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15" normalizeH="0" baseline="0" noProof="0" dirty="0">
                <a:ln>
                  <a:noFill/>
                </a:ln>
                <a:solidFill>
                  <a:prstClr val="black"/>
                </a:solidFill>
                <a:effectLst/>
                <a:uLnTx/>
                <a:uFillTx/>
                <a:latin typeface="Arial MT"/>
                <a:ea typeface="+mn-ea"/>
                <a:cs typeface="Arial MT"/>
              </a:rPr>
              <a:t>laws</a:t>
            </a:r>
            <a:r>
              <a:rPr kumimoji="0" sz="1800" b="0" i="0" u="none" strike="noStrike" kern="1200" cap="none" spc="4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and</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policies</a:t>
            </a:r>
            <a:r>
              <a:rPr kumimoji="0" sz="1800" b="0" i="0" u="none" strike="noStrike" kern="1200" cap="none" spc="2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exist,</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their </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effectiveness</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and</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enforcement</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35" normalizeH="0" baseline="0" noProof="0" dirty="0">
                <a:ln>
                  <a:noFill/>
                </a:ln>
                <a:solidFill>
                  <a:prstClr val="black"/>
                </a:solidFill>
                <a:effectLst/>
                <a:uLnTx/>
                <a:uFillTx/>
                <a:latin typeface="Arial MT"/>
                <a:ea typeface="+mn-ea"/>
                <a:cs typeface="Arial MT"/>
              </a:rPr>
              <a:t>vary.</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Challenges</a:t>
            </a:r>
            <a:r>
              <a:rPr kumimoji="0" sz="1800" b="0" i="0" u="none" strike="noStrike" kern="1200" cap="none" spc="30"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may</a:t>
            </a:r>
            <a:r>
              <a:rPr kumimoji="0" sz="1800" b="0" i="0" u="none" strike="noStrike" kern="1200" cap="none" spc="-5" normalizeH="0" baseline="0" noProof="0" dirty="0">
                <a:ln>
                  <a:noFill/>
                </a:ln>
                <a:solidFill>
                  <a:prstClr val="black"/>
                </a:solidFill>
                <a:effectLst/>
                <a:uLnTx/>
                <a:uFillTx/>
                <a:latin typeface="Arial MT"/>
                <a:ea typeface="+mn-ea"/>
                <a:cs typeface="Arial MT"/>
              </a:rPr>
              <a:t> include</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limited </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10" normalizeH="0" baseline="0" noProof="0" dirty="0">
                <a:ln>
                  <a:noFill/>
                </a:ln>
                <a:solidFill>
                  <a:prstClr val="black"/>
                </a:solidFill>
                <a:effectLst/>
                <a:uLnTx/>
                <a:uFillTx/>
                <a:latin typeface="Arial MT"/>
                <a:ea typeface="+mn-ea"/>
                <a:cs typeface="Arial MT"/>
              </a:rPr>
              <a:t>awareness,</a:t>
            </a:r>
            <a:r>
              <a:rPr kumimoji="0" sz="1800" b="0" i="0" u="none" strike="noStrike" kern="1200" cap="none" spc="5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gaps</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in implementation,</a:t>
            </a:r>
            <a:r>
              <a:rPr kumimoji="0" sz="1800" b="0" i="0" u="none" strike="noStrike" kern="1200" cap="none" spc="3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and</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the</a:t>
            </a:r>
            <a:r>
              <a:rPr kumimoji="0" sz="1800" b="0" i="0" u="none" strike="noStrike" kern="1200" cap="none" spc="-5" normalizeH="0" baseline="0" noProof="0" dirty="0">
                <a:ln>
                  <a:noFill/>
                </a:ln>
                <a:solidFill>
                  <a:prstClr val="black"/>
                </a:solidFill>
                <a:effectLst/>
                <a:uLnTx/>
                <a:uFillTx/>
                <a:latin typeface="Arial MT"/>
                <a:ea typeface="+mn-ea"/>
                <a:cs typeface="Arial MT"/>
              </a:rPr>
              <a:t> need</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for</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further</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development </a:t>
            </a:r>
            <a:r>
              <a:rPr kumimoji="0" sz="1800" b="0" i="0" u="none" strike="noStrike" kern="1200" cap="none" spc="-484"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to</a:t>
            </a:r>
            <a:r>
              <a:rPr kumimoji="0" sz="1800" b="0" i="0" u="none" strike="noStrike" kern="1200" cap="none" spc="-5" normalizeH="0" baseline="0" noProof="0" dirty="0">
                <a:ln>
                  <a:noFill/>
                </a:ln>
                <a:solidFill>
                  <a:prstClr val="black"/>
                </a:solidFill>
                <a:effectLst/>
                <a:uLnTx/>
                <a:uFillTx/>
                <a:latin typeface="Arial MT"/>
                <a:ea typeface="+mn-ea"/>
                <a:cs typeface="Arial MT"/>
              </a:rPr>
              <a:t> address</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the</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evolving</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nature</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of</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35" normalizeH="0" baseline="0" noProof="0" dirty="0">
                <a:ln>
                  <a:noFill/>
                </a:ln>
                <a:solidFill>
                  <a:prstClr val="black"/>
                </a:solidFill>
                <a:effectLst/>
                <a:uLnTx/>
                <a:uFillTx/>
                <a:latin typeface="Arial MT"/>
                <a:ea typeface="+mn-ea"/>
                <a:cs typeface="Arial MT"/>
              </a:rPr>
              <a:t>OGBV.</a:t>
            </a:r>
            <a:endParaRPr kumimoji="0" sz="1800" b="0" i="0" u="none" strike="noStrike" kern="1200" cap="none" spc="0" normalizeH="0" baseline="0" noProof="0">
              <a:ln>
                <a:noFill/>
              </a:ln>
              <a:solidFill>
                <a:prstClr val="black"/>
              </a:solidFill>
              <a:effectLst/>
              <a:uLnTx/>
              <a:uFillTx/>
              <a:latin typeface="Arial MT"/>
              <a:ea typeface="+mn-ea"/>
              <a:cs typeface="Arial MT"/>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Arial MT"/>
              <a:ea typeface="+mn-ea"/>
              <a:cs typeface="Arial MT"/>
            </a:endParaRPr>
          </a:p>
          <a:p>
            <a:pPr marL="12700" marR="18288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MT"/>
                <a:ea typeface="+mn-ea"/>
                <a:cs typeface="Arial MT"/>
              </a:rPr>
              <a:t>Efforts</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by all</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stakeholders</a:t>
            </a:r>
            <a:r>
              <a:rPr kumimoji="0" sz="1800" b="0" i="0" u="none" strike="noStrike" kern="1200" cap="none" spc="2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in Uganda</a:t>
            </a:r>
            <a:r>
              <a:rPr kumimoji="0" sz="1800" b="0" i="0" u="none" strike="noStrike" kern="1200" cap="none" spc="2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should</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contribute</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to</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addressing </a:t>
            </a:r>
            <a:r>
              <a:rPr kumimoji="0" sz="1800" b="0" i="0" u="none" strike="noStrike" kern="1200" cap="none" spc="0" normalizeH="0" baseline="0" noProof="0" dirty="0">
                <a:ln>
                  <a:noFill/>
                </a:ln>
                <a:solidFill>
                  <a:prstClr val="black"/>
                </a:solidFill>
                <a:effectLst/>
                <a:uLnTx/>
                <a:uFillTx/>
                <a:latin typeface="Arial MT"/>
                <a:ea typeface="+mn-ea"/>
                <a:cs typeface="Arial MT"/>
              </a:rPr>
              <a:t> OGBV</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through</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10" normalizeH="0" baseline="0" noProof="0" dirty="0">
                <a:ln>
                  <a:noFill/>
                </a:ln>
                <a:solidFill>
                  <a:prstClr val="black"/>
                </a:solidFill>
                <a:effectLst/>
                <a:uLnTx/>
                <a:uFillTx/>
                <a:latin typeface="Arial MT"/>
                <a:ea typeface="+mn-ea"/>
                <a:cs typeface="Arial MT"/>
              </a:rPr>
              <a:t>awareness</a:t>
            </a:r>
            <a:r>
              <a:rPr kumimoji="0" sz="1800" b="0" i="0" u="none" strike="noStrike" kern="1200" cap="none" spc="6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campaigns,</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capacity</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building,</a:t>
            </a:r>
            <a:r>
              <a:rPr kumimoji="0" sz="1800" b="0" i="0" u="none" strike="noStrike" kern="1200" cap="none" spc="3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and</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supporting </a:t>
            </a:r>
            <a:r>
              <a:rPr kumimoji="0" sz="1800" b="0" i="0" u="none" strike="noStrike" kern="1200" cap="none" spc="-484"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survivors.</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Furthermore,</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collaborative</a:t>
            </a:r>
            <a:r>
              <a:rPr kumimoji="0" sz="1800" b="0" i="0" u="none" strike="noStrike" kern="1200" cap="none" spc="20" normalizeH="0" baseline="0" noProof="0" dirty="0">
                <a:ln>
                  <a:noFill/>
                </a:ln>
                <a:solidFill>
                  <a:prstClr val="black"/>
                </a:solidFill>
                <a:effectLst/>
                <a:uLnTx/>
                <a:uFillTx/>
                <a:latin typeface="Arial MT"/>
                <a:ea typeface="+mn-ea"/>
                <a:cs typeface="Arial MT"/>
              </a:rPr>
              <a:t> </a:t>
            </a:r>
            <a:r>
              <a:rPr kumimoji="0" sz="1800" b="0" i="0" u="none" strike="noStrike" kern="1200" cap="none" spc="-10" normalizeH="0" baseline="0" noProof="0" dirty="0">
                <a:ln>
                  <a:noFill/>
                </a:ln>
                <a:solidFill>
                  <a:prstClr val="black"/>
                </a:solidFill>
                <a:effectLst/>
                <a:uLnTx/>
                <a:uFillTx/>
                <a:latin typeface="Arial MT"/>
                <a:ea typeface="+mn-ea"/>
                <a:cs typeface="Arial MT"/>
              </a:rPr>
              <a:t>efforts</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10" normalizeH="0" baseline="0" noProof="0" dirty="0">
                <a:ln>
                  <a:noFill/>
                </a:ln>
                <a:solidFill>
                  <a:prstClr val="black"/>
                </a:solidFill>
                <a:effectLst/>
                <a:uLnTx/>
                <a:uFillTx/>
                <a:latin typeface="Arial MT"/>
                <a:ea typeface="+mn-ea"/>
                <a:cs typeface="Arial MT"/>
              </a:rPr>
              <a:t>between</a:t>
            </a:r>
            <a:r>
              <a:rPr kumimoji="0" sz="1800" b="0" i="0" u="none" strike="noStrike" kern="1200" cap="none" spc="5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government </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agencies,</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law</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enforcement,</a:t>
            </a:r>
            <a:r>
              <a:rPr kumimoji="0" sz="1800" b="0" i="0" u="none" strike="noStrike" kern="1200" cap="none" spc="2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and</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stakeholders</a:t>
            </a:r>
            <a:r>
              <a:rPr kumimoji="0" sz="1800" b="0" i="0" u="none" strike="noStrike" kern="1200" cap="none" spc="2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are</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crucial</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to </a:t>
            </a:r>
            <a:r>
              <a:rPr kumimoji="0" sz="1800" b="0" i="0" u="none" strike="noStrike" kern="1200" cap="none" spc="-5" normalizeH="0" baseline="0" noProof="0" dirty="0">
                <a:ln>
                  <a:noFill/>
                </a:ln>
                <a:solidFill>
                  <a:prstClr val="black"/>
                </a:solidFill>
                <a:effectLst/>
                <a:uLnTx/>
                <a:uFillTx/>
                <a:latin typeface="Arial MT"/>
                <a:ea typeface="+mn-ea"/>
                <a:cs typeface="Arial MT"/>
              </a:rPr>
              <a:t>ensure </a:t>
            </a:r>
            <a:r>
              <a:rPr kumimoji="0" sz="1800" b="0" i="0" u="none" strike="noStrike" kern="1200" cap="none" spc="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comprehensive</a:t>
            </a:r>
            <a:r>
              <a:rPr kumimoji="0" sz="1800" b="0" i="0" u="none" strike="noStrike" kern="1200" cap="none" spc="1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protection</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and</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response</a:t>
            </a:r>
            <a:r>
              <a:rPr kumimoji="0" sz="1800" b="0" i="0" u="none" strike="noStrike" kern="1200" cap="none" spc="5" normalizeH="0" baseline="0" noProof="0" dirty="0">
                <a:ln>
                  <a:noFill/>
                </a:ln>
                <a:solidFill>
                  <a:prstClr val="black"/>
                </a:solidFill>
                <a:effectLst/>
                <a:uLnTx/>
                <a:uFillTx/>
                <a:latin typeface="Arial MT"/>
                <a:ea typeface="+mn-ea"/>
                <a:cs typeface="Arial MT"/>
              </a:rPr>
              <a:t> </a:t>
            </a:r>
            <a:r>
              <a:rPr kumimoji="0" sz="1800" b="0" i="0" u="none" strike="noStrike" kern="1200" cap="none" spc="0" normalizeH="0" baseline="0" noProof="0" dirty="0">
                <a:ln>
                  <a:noFill/>
                </a:ln>
                <a:solidFill>
                  <a:prstClr val="black"/>
                </a:solidFill>
                <a:effectLst/>
                <a:uLnTx/>
                <a:uFillTx/>
                <a:latin typeface="Arial MT"/>
                <a:ea typeface="+mn-ea"/>
                <a:cs typeface="Arial MT"/>
              </a:rPr>
              <a:t>to OGBV</a:t>
            </a:r>
            <a:r>
              <a:rPr kumimoji="0" sz="1800" b="0" i="0" u="none" strike="noStrike" kern="1200" cap="none" spc="-10" normalizeH="0" baseline="0" noProof="0" dirty="0">
                <a:ln>
                  <a:noFill/>
                </a:ln>
                <a:solidFill>
                  <a:prstClr val="black"/>
                </a:solidFill>
                <a:effectLst/>
                <a:uLnTx/>
                <a:uFillTx/>
                <a:latin typeface="Arial MT"/>
                <a:ea typeface="+mn-ea"/>
                <a:cs typeface="Arial MT"/>
              </a:rPr>
              <a:t> </a:t>
            </a:r>
            <a:r>
              <a:rPr kumimoji="0" sz="1800" b="0" i="0" u="none" strike="noStrike" kern="1200" cap="none" spc="-5" normalizeH="0" baseline="0" noProof="0" dirty="0">
                <a:ln>
                  <a:noFill/>
                </a:ln>
                <a:solidFill>
                  <a:prstClr val="black"/>
                </a:solidFill>
                <a:effectLst/>
                <a:uLnTx/>
                <a:uFillTx/>
                <a:latin typeface="Arial MT"/>
                <a:ea typeface="+mn-ea"/>
                <a:cs typeface="Arial MT"/>
              </a:rPr>
              <a:t>incidents.</a:t>
            </a:r>
            <a:endParaRPr kumimoji="0" sz="1800" b="0" i="0" u="none" strike="noStrike" kern="1200" cap="none" spc="0" normalizeH="0" baseline="0" noProof="0">
              <a:ln>
                <a:noFill/>
              </a:ln>
              <a:solidFill>
                <a:prstClr val="black"/>
              </a:solidFill>
              <a:effectLst/>
              <a:uLnTx/>
              <a:uFillTx/>
              <a:latin typeface="Arial MT"/>
              <a:ea typeface="+mn-ea"/>
              <a:cs typeface="Arial M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6750" y="6330789"/>
            <a:ext cx="12179300" cy="227965"/>
            <a:chOff x="6750" y="6330789"/>
            <a:chExt cx="12179300" cy="227965"/>
          </a:xfrm>
        </p:grpSpPr>
        <p:sp>
          <p:nvSpPr>
            <p:cNvPr id="4" name="object 4"/>
            <p:cNvSpPr/>
            <p:nvPr/>
          </p:nvSpPr>
          <p:spPr>
            <a:xfrm>
              <a:off x="6750" y="6330789"/>
              <a:ext cx="12179300" cy="102235"/>
            </a:xfrm>
            <a:custGeom>
              <a:avLst/>
              <a:gdLst/>
              <a:ahLst/>
              <a:cxnLst/>
              <a:rect l="l" t="t" r="r" b="b"/>
              <a:pathLst>
                <a:path w="12179300" h="102235">
                  <a:moveTo>
                    <a:pt x="10097084" y="0"/>
                  </a:moveTo>
                  <a:lnTo>
                    <a:pt x="9991861" y="3679"/>
                  </a:lnTo>
                  <a:lnTo>
                    <a:pt x="9354478" y="49131"/>
                  </a:lnTo>
                  <a:lnTo>
                    <a:pt x="9250952" y="43498"/>
                  </a:lnTo>
                  <a:lnTo>
                    <a:pt x="8791323" y="6812"/>
                  </a:lnTo>
                  <a:lnTo>
                    <a:pt x="8683944" y="1222"/>
                  </a:lnTo>
                  <a:lnTo>
                    <a:pt x="8581038" y="131"/>
                  </a:lnTo>
                  <a:lnTo>
                    <a:pt x="8478635" y="3748"/>
                  </a:lnTo>
                  <a:lnTo>
                    <a:pt x="8019394" y="40831"/>
                  </a:lnTo>
                  <a:lnTo>
                    <a:pt x="7915847" y="45376"/>
                  </a:lnTo>
                  <a:lnTo>
                    <a:pt x="7761038" y="46391"/>
                  </a:lnTo>
                  <a:lnTo>
                    <a:pt x="7206465" y="23318"/>
                  </a:lnTo>
                  <a:lnTo>
                    <a:pt x="7111639" y="22901"/>
                  </a:lnTo>
                  <a:lnTo>
                    <a:pt x="7016780" y="26086"/>
                  </a:lnTo>
                  <a:lnTo>
                    <a:pt x="6856045" y="38910"/>
                  </a:lnTo>
                  <a:lnTo>
                    <a:pt x="6646421" y="61340"/>
                  </a:lnTo>
                  <a:lnTo>
                    <a:pt x="6596705" y="63935"/>
                  </a:lnTo>
                  <a:lnTo>
                    <a:pt x="6497093" y="64081"/>
                  </a:lnTo>
                  <a:lnTo>
                    <a:pt x="6120379" y="41370"/>
                  </a:lnTo>
                  <a:lnTo>
                    <a:pt x="6032168" y="42165"/>
                  </a:lnTo>
                  <a:lnTo>
                    <a:pt x="5731148" y="62212"/>
                  </a:lnTo>
                  <a:lnTo>
                    <a:pt x="5631407" y="64752"/>
                  </a:lnTo>
                  <a:lnTo>
                    <a:pt x="5581638" y="63935"/>
                  </a:lnTo>
                  <a:lnTo>
                    <a:pt x="5531932" y="61340"/>
                  </a:lnTo>
                  <a:lnTo>
                    <a:pt x="5268849" y="33859"/>
                  </a:lnTo>
                  <a:lnTo>
                    <a:pt x="5161671" y="26086"/>
                  </a:lnTo>
                  <a:lnTo>
                    <a:pt x="5066763" y="22901"/>
                  </a:lnTo>
                  <a:lnTo>
                    <a:pt x="4924523" y="24632"/>
                  </a:lnTo>
                  <a:lnTo>
                    <a:pt x="4520441" y="44020"/>
                  </a:lnTo>
                  <a:lnTo>
                    <a:pt x="4365933" y="46713"/>
                  </a:lnTo>
                  <a:lnTo>
                    <a:pt x="4211012" y="43538"/>
                  </a:lnTo>
                  <a:lnTo>
                    <a:pt x="4056823" y="33288"/>
                  </a:lnTo>
                  <a:lnTo>
                    <a:pt x="3750844" y="6864"/>
                  </a:lnTo>
                  <a:lnTo>
                    <a:pt x="3648569" y="1429"/>
                  </a:lnTo>
                  <a:lnTo>
                    <a:pt x="3545813" y="0"/>
                  </a:lnTo>
                  <a:lnTo>
                    <a:pt x="3440490" y="3679"/>
                  </a:lnTo>
                  <a:lnTo>
                    <a:pt x="2803422" y="49131"/>
                  </a:lnTo>
                  <a:lnTo>
                    <a:pt x="2699902" y="43498"/>
                  </a:lnTo>
                  <a:lnTo>
                    <a:pt x="2240501" y="6812"/>
                  </a:lnTo>
                  <a:lnTo>
                    <a:pt x="2133211" y="1222"/>
                  </a:lnTo>
                  <a:lnTo>
                    <a:pt x="2030115" y="131"/>
                  </a:lnTo>
                  <a:lnTo>
                    <a:pt x="1927627" y="3748"/>
                  </a:lnTo>
                  <a:lnTo>
                    <a:pt x="1468185" y="40831"/>
                  </a:lnTo>
                  <a:lnTo>
                    <a:pt x="1364700" y="45376"/>
                  </a:lnTo>
                  <a:lnTo>
                    <a:pt x="1209951" y="46391"/>
                  </a:lnTo>
                  <a:lnTo>
                    <a:pt x="655524" y="23260"/>
                  </a:lnTo>
                  <a:lnTo>
                    <a:pt x="560707" y="22853"/>
                  </a:lnTo>
                  <a:lnTo>
                    <a:pt x="465825" y="26086"/>
                  </a:lnTo>
                  <a:lnTo>
                    <a:pt x="305113" y="38910"/>
                  </a:lnTo>
                  <a:lnTo>
                    <a:pt x="108938" y="60396"/>
                  </a:lnTo>
                  <a:lnTo>
                    <a:pt x="36359" y="65014"/>
                  </a:lnTo>
                  <a:lnTo>
                    <a:pt x="0" y="66087"/>
                  </a:lnTo>
                  <a:lnTo>
                    <a:pt x="0" y="101728"/>
                  </a:lnTo>
                  <a:lnTo>
                    <a:pt x="108595" y="97990"/>
                  </a:lnTo>
                  <a:lnTo>
                    <a:pt x="216833" y="88747"/>
                  </a:lnTo>
                  <a:lnTo>
                    <a:pt x="373974" y="72822"/>
                  </a:lnTo>
                  <a:lnTo>
                    <a:pt x="479246" y="65564"/>
                  </a:lnTo>
                  <a:lnTo>
                    <a:pt x="579906" y="62597"/>
                  </a:lnTo>
                  <a:lnTo>
                    <a:pt x="723401" y="65536"/>
                  </a:lnTo>
                  <a:lnTo>
                    <a:pt x="1070262" y="83521"/>
                  </a:lnTo>
                  <a:lnTo>
                    <a:pt x="1222862" y="86869"/>
                  </a:lnTo>
                  <a:lnTo>
                    <a:pt x="1375505" y="85074"/>
                  </a:lnTo>
                  <a:lnTo>
                    <a:pt x="1477343" y="80376"/>
                  </a:lnTo>
                  <a:lnTo>
                    <a:pt x="1853909" y="47341"/>
                  </a:lnTo>
                  <a:lnTo>
                    <a:pt x="1949612" y="41934"/>
                  </a:lnTo>
                  <a:lnTo>
                    <a:pt x="2045276" y="40100"/>
                  </a:lnTo>
                  <a:lnTo>
                    <a:pt x="2141057" y="41838"/>
                  </a:lnTo>
                  <a:lnTo>
                    <a:pt x="2751924" y="87523"/>
                  </a:lnTo>
                  <a:lnTo>
                    <a:pt x="2891860" y="86640"/>
                  </a:lnTo>
                  <a:lnTo>
                    <a:pt x="3383610" y="47370"/>
                  </a:lnTo>
                  <a:lnTo>
                    <a:pt x="3486290" y="41838"/>
                  </a:lnTo>
                  <a:lnTo>
                    <a:pt x="3582085" y="40100"/>
                  </a:lnTo>
                  <a:lnTo>
                    <a:pt x="3677752" y="41934"/>
                  </a:lnTo>
                  <a:lnTo>
                    <a:pt x="3773491" y="47341"/>
                  </a:lnTo>
                  <a:lnTo>
                    <a:pt x="4099105" y="76833"/>
                  </a:lnTo>
                  <a:lnTo>
                    <a:pt x="4251853" y="85074"/>
                  </a:lnTo>
                  <a:lnTo>
                    <a:pt x="4404479" y="86869"/>
                  </a:lnTo>
                  <a:lnTo>
                    <a:pt x="4607972" y="81486"/>
                  </a:lnTo>
                  <a:lnTo>
                    <a:pt x="4951759" y="63811"/>
                  </a:lnTo>
                  <a:lnTo>
                    <a:pt x="5047422" y="62597"/>
                  </a:lnTo>
                  <a:lnTo>
                    <a:pt x="5148091" y="65564"/>
                  </a:lnTo>
                  <a:lnTo>
                    <a:pt x="5305833" y="77618"/>
                  </a:lnTo>
                  <a:lnTo>
                    <a:pt x="5464406" y="93542"/>
                  </a:lnTo>
                  <a:lnTo>
                    <a:pt x="5521827" y="96347"/>
                  </a:lnTo>
                  <a:lnTo>
                    <a:pt x="5643111" y="97111"/>
                  </a:lnTo>
                  <a:lnTo>
                    <a:pt x="5825537" y="90376"/>
                  </a:lnTo>
                  <a:lnTo>
                    <a:pt x="6061551" y="76927"/>
                  </a:lnTo>
                  <a:lnTo>
                    <a:pt x="6122528" y="77251"/>
                  </a:lnTo>
                  <a:lnTo>
                    <a:pt x="6422310" y="93863"/>
                  </a:lnTo>
                  <a:lnTo>
                    <a:pt x="6540968" y="97435"/>
                  </a:lnTo>
                  <a:lnTo>
                    <a:pt x="6658288" y="96445"/>
                  </a:lnTo>
                  <a:lnTo>
                    <a:pt x="6714441" y="93569"/>
                  </a:lnTo>
                  <a:lnTo>
                    <a:pt x="6924988" y="72822"/>
                  </a:lnTo>
                  <a:lnTo>
                    <a:pt x="7030274" y="65564"/>
                  </a:lnTo>
                  <a:lnTo>
                    <a:pt x="7130928" y="62597"/>
                  </a:lnTo>
                  <a:lnTo>
                    <a:pt x="7274414" y="65536"/>
                  </a:lnTo>
                  <a:lnTo>
                    <a:pt x="7621295" y="83521"/>
                  </a:lnTo>
                  <a:lnTo>
                    <a:pt x="7773954" y="86869"/>
                  </a:lnTo>
                  <a:lnTo>
                    <a:pt x="7926698" y="85074"/>
                  </a:lnTo>
                  <a:lnTo>
                    <a:pt x="8028642" y="80376"/>
                  </a:lnTo>
                  <a:lnTo>
                    <a:pt x="8404801" y="47341"/>
                  </a:lnTo>
                  <a:lnTo>
                    <a:pt x="8500504" y="41934"/>
                  </a:lnTo>
                  <a:lnTo>
                    <a:pt x="8596152" y="40100"/>
                  </a:lnTo>
                  <a:lnTo>
                    <a:pt x="8692077" y="41838"/>
                  </a:lnTo>
                  <a:lnTo>
                    <a:pt x="9303291" y="87523"/>
                  </a:lnTo>
                  <a:lnTo>
                    <a:pt x="9443061" y="86640"/>
                  </a:lnTo>
                  <a:lnTo>
                    <a:pt x="9934538" y="47370"/>
                  </a:lnTo>
                  <a:lnTo>
                    <a:pt x="10037174" y="41838"/>
                  </a:lnTo>
                  <a:lnTo>
                    <a:pt x="10133016" y="40100"/>
                  </a:lnTo>
                  <a:lnTo>
                    <a:pt x="10228858" y="41934"/>
                  </a:lnTo>
                  <a:lnTo>
                    <a:pt x="10324700" y="47341"/>
                  </a:lnTo>
                  <a:lnTo>
                    <a:pt x="10649838" y="76833"/>
                  </a:lnTo>
                  <a:lnTo>
                    <a:pt x="10802798" y="85074"/>
                  </a:lnTo>
                  <a:lnTo>
                    <a:pt x="10955485" y="86869"/>
                  </a:lnTo>
                  <a:lnTo>
                    <a:pt x="11159048" y="81486"/>
                  </a:lnTo>
                  <a:lnTo>
                    <a:pt x="11502962" y="63811"/>
                  </a:lnTo>
                  <a:lnTo>
                    <a:pt x="11598744" y="62597"/>
                  </a:lnTo>
                  <a:lnTo>
                    <a:pt x="11699336" y="65564"/>
                  </a:lnTo>
                  <a:lnTo>
                    <a:pt x="11856783" y="77618"/>
                  </a:lnTo>
                  <a:lnTo>
                    <a:pt x="12015627" y="94111"/>
                  </a:lnTo>
                  <a:lnTo>
                    <a:pt x="12124196" y="100494"/>
                  </a:lnTo>
                  <a:lnTo>
                    <a:pt x="12178778" y="101728"/>
                  </a:lnTo>
                  <a:lnTo>
                    <a:pt x="12178778" y="66087"/>
                  </a:lnTo>
                  <a:lnTo>
                    <a:pt x="12105622" y="63146"/>
                  </a:lnTo>
                  <a:lnTo>
                    <a:pt x="12033656" y="56675"/>
                  </a:lnTo>
                  <a:lnTo>
                    <a:pt x="11819893" y="33859"/>
                  </a:lnTo>
                  <a:lnTo>
                    <a:pt x="11712483" y="26086"/>
                  </a:lnTo>
                  <a:lnTo>
                    <a:pt x="11617843" y="22901"/>
                  </a:lnTo>
                  <a:lnTo>
                    <a:pt x="11475641" y="24632"/>
                  </a:lnTo>
                  <a:lnTo>
                    <a:pt x="11071312" y="44020"/>
                  </a:lnTo>
                  <a:lnTo>
                    <a:pt x="10916731" y="46713"/>
                  </a:lnTo>
                  <a:lnTo>
                    <a:pt x="10761857" y="43538"/>
                  </a:lnTo>
                  <a:lnTo>
                    <a:pt x="10607821" y="33288"/>
                  </a:lnTo>
                  <a:lnTo>
                    <a:pt x="10301933" y="6864"/>
                  </a:lnTo>
                  <a:lnTo>
                    <a:pt x="10199716" y="1429"/>
                  </a:lnTo>
                  <a:lnTo>
                    <a:pt x="10097084" y="0"/>
                  </a:lnTo>
                  <a:close/>
                </a:path>
              </a:pathLst>
            </a:custGeom>
            <a:solidFill>
              <a:srgbClr val="E76E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7701" y="6429989"/>
              <a:ext cx="12178030" cy="128270"/>
            </a:xfrm>
            <a:custGeom>
              <a:avLst/>
              <a:gdLst/>
              <a:ahLst/>
              <a:cxnLst/>
              <a:rect l="l" t="t" r="r" b="b"/>
              <a:pathLst>
                <a:path w="12178030" h="128270">
                  <a:moveTo>
                    <a:pt x="10094294" y="0"/>
                  </a:moveTo>
                  <a:lnTo>
                    <a:pt x="9943775" y="6359"/>
                  </a:lnTo>
                  <a:lnTo>
                    <a:pt x="9347542" y="49298"/>
                  </a:lnTo>
                  <a:lnTo>
                    <a:pt x="9251587" y="43463"/>
                  </a:lnTo>
                  <a:lnTo>
                    <a:pt x="8784616" y="6359"/>
                  </a:lnTo>
                  <a:lnTo>
                    <a:pt x="8684578" y="1210"/>
                  </a:lnTo>
                  <a:lnTo>
                    <a:pt x="8583661" y="91"/>
                  </a:lnTo>
                  <a:lnTo>
                    <a:pt x="8483110" y="3486"/>
                  </a:lnTo>
                  <a:lnTo>
                    <a:pt x="8017649" y="40828"/>
                  </a:lnTo>
                  <a:lnTo>
                    <a:pt x="7915890" y="45291"/>
                  </a:lnTo>
                  <a:lnTo>
                    <a:pt x="7763007" y="46324"/>
                  </a:lnTo>
                  <a:lnTo>
                    <a:pt x="7242774" y="24249"/>
                  </a:lnTo>
                  <a:lnTo>
                    <a:pt x="7101152" y="23006"/>
                  </a:lnTo>
                  <a:lnTo>
                    <a:pt x="7015591" y="26058"/>
                  </a:lnTo>
                  <a:lnTo>
                    <a:pt x="6858444" y="38573"/>
                  </a:lnTo>
                  <a:lnTo>
                    <a:pt x="6645262" y="61325"/>
                  </a:lnTo>
                  <a:lnTo>
                    <a:pt x="6596225" y="63890"/>
                  </a:lnTo>
                  <a:lnTo>
                    <a:pt x="6497712" y="64079"/>
                  </a:lnTo>
                  <a:lnTo>
                    <a:pt x="6152310" y="42710"/>
                  </a:lnTo>
                  <a:lnTo>
                    <a:pt x="6054174" y="41810"/>
                  </a:lnTo>
                  <a:lnTo>
                    <a:pt x="5729367" y="62240"/>
                  </a:lnTo>
                  <a:lnTo>
                    <a:pt x="5630661" y="64698"/>
                  </a:lnTo>
                  <a:lnTo>
                    <a:pt x="5581477" y="63882"/>
                  </a:lnTo>
                  <a:lnTo>
                    <a:pt x="5532456" y="61323"/>
                  </a:lnTo>
                  <a:lnTo>
                    <a:pt x="5266555" y="33635"/>
                  </a:lnTo>
                  <a:lnTo>
                    <a:pt x="5162147" y="26058"/>
                  </a:lnTo>
                  <a:lnTo>
                    <a:pt x="5076550" y="23006"/>
                  </a:lnTo>
                  <a:lnTo>
                    <a:pt x="4934949" y="24249"/>
                  </a:lnTo>
                  <a:lnTo>
                    <a:pt x="4516456" y="44037"/>
                  </a:lnTo>
                  <a:lnTo>
                    <a:pt x="4363665" y="46620"/>
                  </a:lnTo>
                  <a:lnTo>
                    <a:pt x="4210684" y="43483"/>
                  </a:lnTo>
                  <a:lnTo>
                    <a:pt x="4050364" y="32705"/>
                  </a:lnTo>
                  <a:lnTo>
                    <a:pt x="3744699" y="6420"/>
                  </a:lnTo>
                  <a:lnTo>
                    <a:pt x="3644564" y="1287"/>
                  </a:lnTo>
                  <a:lnTo>
                    <a:pt x="3543865" y="0"/>
                  </a:lnTo>
                  <a:lnTo>
                    <a:pt x="3393215" y="6359"/>
                  </a:lnTo>
                  <a:lnTo>
                    <a:pt x="2796968" y="49298"/>
                  </a:lnTo>
                  <a:lnTo>
                    <a:pt x="2700933" y="43463"/>
                  </a:lnTo>
                  <a:lnTo>
                    <a:pt x="2233833" y="6359"/>
                  </a:lnTo>
                  <a:lnTo>
                    <a:pt x="2133687" y="1210"/>
                  </a:lnTo>
                  <a:lnTo>
                    <a:pt x="2032817" y="91"/>
                  </a:lnTo>
                  <a:lnTo>
                    <a:pt x="1932363" y="3486"/>
                  </a:lnTo>
                  <a:lnTo>
                    <a:pt x="1467313" y="40828"/>
                  </a:lnTo>
                  <a:lnTo>
                    <a:pt x="1365429" y="45291"/>
                  </a:lnTo>
                  <a:lnTo>
                    <a:pt x="1212431" y="46324"/>
                  </a:lnTo>
                  <a:lnTo>
                    <a:pt x="692132" y="24249"/>
                  </a:lnTo>
                  <a:lnTo>
                    <a:pt x="550529" y="23006"/>
                  </a:lnTo>
                  <a:lnTo>
                    <a:pt x="464969" y="26058"/>
                  </a:lnTo>
                  <a:lnTo>
                    <a:pt x="307789" y="38573"/>
                  </a:lnTo>
                  <a:lnTo>
                    <a:pt x="107787" y="60415"/>
                  </a:lnTo>
                  <a:lnTo>
                    <a:pt x="36012" y="65059"/>
                  </a:lnTo>
                  <a:lnTo>
                    <a:pt x="0" y="66146"/>
                  </a:lnTo>
                  <a:lnTo>
                    <a:pt x="0" y="128251"/>
                  </a:lnTo>
                  <a:lnTo>
                    <a:pt x="109189" y="124499"/>
                  </a:lnTo>
                  <a:lnTo>
                    <a:pt x="218451" y="115176"/>
                  </a:lnTo>
                  <a:lnTo>
                    <a:pt x="370893" y="99563"/>
                  </a:lnTo>
                  <a:lnTo>
                    <a:pt x="477324" y="92153"/>
                  </a:lnTo>
                  <a:lnTo>
                    <a:pt x="531471" y="89951"/>
                  </a:lnTo>
                  <a:lnTo>
                    <a:pt x="625590" y="89276"/>
                  </a:lnTo>
                  <a:lnTo>
                    <a:pt x="816402" y="96896"/>
                  </a:lnTo>
                  <a:lnTo>
                    <a:pt x="1054543" y="109576"/>
                  </a:lnTo>
                  <a:lnTo>
                    <a:pt x="1207088" y="113324"/>
                  </a:lnTo>
                  <a:lnTo>
                    <a:pt x="1365808" y="111880"/>
                  </a:lnTo>
                  <a:lnTo>
                    <a:pt x="1473902" y="107081"/>
                  </a:lnTo>
                  <a:lnTo>
                    <a:pt x="1853910" y="73864"/>
                  </a:lnTo>
                  <a:lnTo>
                    <a:pt x="1948968" y="68519"/>
                  </a:lnTo>
                  <a:lnTo>
                    <a:pt x="2044377" y="66690"/>
                  </a:lnTo>
                  <a:lnTo>
                    <a:pt x="2139746" y="68391"/>
                  </a:lnTo>
                  <a:lnTo>
                    <a:pt x="2542202" y="97947"/>
                  </a:lnTo>
                  <a:lnTo>
                    <a:pt x="2682311" y="109903"/>
                  </a:lnTo>
                  <a:lnTo>
                    <a:pt x="2741853" y="113764"/>
                  </a:lnTo>
                  <a:lnTo>
                    <a:pt x="2851654" y="114558"/>
                  </a:lnTo>
                  <a:lnTo>
                    <a:pt x="2883803" y="113764"/>
                  </a:lnTo>
                  <a:lnTo>
                    <a:pt x="3387789" y="73619"/>
                  </a:lnTo>
                  <a:lnTo>
                    <a:pt x="3485885" y="68391"/>
                  </a:lnTo>
                  <a:lnTo>
                    <a:pt x="3581246" y="66690"/>
                  </a:lnTo>
                  <a:lnTo>
                    <a:pt x="3676674" y="68519"/>
                  </a:lnTo>
                  <a:lnTo>
                    <a:pt x="3813962" y="77263"/>
                  </a:lnTo>
                  <a:lnTo>
                    <a:pt x="4097281" y="103316"/>
                  </a:lnTo>
                  <a:lnTo>
                    <a:pt x="4205972" y="109912"/>
                  </a:lnTo>
                  <a:lnTo>
                    <a:pt x="4366233" y="113515"/>
                  </a:lnTo>
                  <a:lnTo>
                    <a:pt x="4571114" y="109576"/>
                  </a:lnTo>
                  <a:lnTo>
                    <a:pt x="4952713" y="90344"/>
                  </a:lnTo>
                  <a:lnTo>
                    <a:pt x="5047207" y="89155"/>
                  </a:lnTo>
                  <a:lnTo>
                    <a:pt x="5148336" y="92153"/>
                  </a:lnTo>
                  <a:lnTo>
                    <a:pt x="5254910" y="99563"/>
                  </a:lnTo>
                  <a:lnTo>
                    <a:pt x="5459001" y="119774"/>
                  </a:lnTo>
                  <a:lnTo>
                    <a:pt x="5512757" y="122556"/>
                  </a:lnTo>
                  <a:lnTo>
                    <a:pt x="5625738" y="123627"/>
                  </a:lnTo>
                  <a:lnTo>
                    <a:pt x="5796820" y="117573"/>
                  </a:lnTo>
                  <a:lnTo>
                    <a:pt x="6065159" y="101477"/>
                  </a:lnTo>
                  <a:lnTo>
                    <a:pt x="6126763" y="101981"/>
                  </a:lnTo>
                  <a:lnTo>
                    <a:pt x="6426049" y="119846"/>
                  </a:lnTo>
                  <a:lnTo>
                    <a:pt x="6542354" y="123779"/>
                  </a:lnTo>
                  <a:lnTo>
                    <a:pt x="6658282" y="122968"/>
                  </a:lnTo>
                  <a:lnTo>
                    <a:pt x="6714483" y="120085"/>
                  </a:lnTo>
                  <a:lnTo>
                    <a:pt x="6921935" y="99528"/>
                  </a:lnTo>
                  <a:lnTo>
                    <a:pt x="7028483" y="92120"/>
                  </a:lnTo>
                  <a:lnTo>
                    <a:pt x="7129579" y="89121"/>
                  </a:lnTo>
                  <a:lnTo>
                    <a:pt x="7271638" y="91973"/>
                  </a:lnTo>
                  <a:lnTo>
                    <a:pt x="7605656" y="109576"/>
                  </a:lnTo>
                  <a:lnTo>
                    <a:pt x="7758185" y="113324"/>
                  </a:lnTo>
                  <a:lnTo>
                    <a:pt x="7916905" y="111880"/>
                  </a:lnTo>
                  <a:lnTo>
                    <a:pt x="8025016" y="107081"/>
                  </a:lnTo>
                  <a:lnTo>
                    <a:pt x="8404643" y="73864"/>
                  </a:lnTo>
                  <a:lnTo>
                    <a:pt x="8499962" y="68519"/>
                  </a:lnTo>
                  <a:lnTo>
                    <a:pt x="8595448" y="66690"/>
                  </a:lnTo>
                  <a:lnTo>
                    <a:pt x="8690878" y="68391"/>
                  </a:lnTo>
                  <a:lnTo>
                    <a:pt x="9093429" y="97947"/>
                  </a:lnTo>
                  <a:lnTo>
                    <a:pt x="9233298" y="109903"/>
                  </a:lnTo>
                  <a:lnTo>
                    <a:pt x="9292824" y="113764"/>
                  </a:lnTo>
                  <a:lnTo>
                    <a:pt x="9402558" y="114558"/>
                  </a:lnTo>
                  <a:lnTo>
                    <a:pt x="9434774" y="113764"/>
                  </a:lnTo>
                  <a:lnTo>
                    <a:pt x="9938995" y="73619"/>
                  </a:lnTo>
                  <a:lnTo>
                    <a:pt x="10037260" y="68391"/>
                  </a:lnTo>
                  <a:lnTo>
                    <a:pt x="10132548" y="66690"/>
                  </a:lnTo>
                  <a:lnTo>
                    <a:pt x="10228001" y="68519"/>
                  </a:lnTo>
                  <a:lnTo>
                    <a:pt x="10365171" y="77263"/>
                  </a:lnTo>
                  <a:lnTo>
                    <a:pt x="10648093" y="103316"/>
                  </a:lnTo>
                  <a:lnTo>
                    <a:pt x="10757023" y="109912"/>
                  </a:lnTo>
                  <a:lnTo>
                    <a:pt x="10917461" y="113515"/>
                  </a:lnTo>
                  <a:lnTo>
                    <a:pt x="11122314" y="109576"/>
                  </a:lnTo>
                  <a:lnTo>
                    <a:pt x="11503922" y="90344"/>
                  </a:lnTo>
                  <a:lnTo>
                    <a:pt x="11598211" y="89155"/>
                  </a:lnTo>
                  <a:lnTo>
                    <a:pt x="11699350" y="92153"/>
                  </a:lnTo>
                  <a:lnTo>
                    <a:pt x="11806099" y="99563"/>
                  </a:lnTo>
                  <a:lnTo>
                    <a:pt x="12013672" y="120577"/>
                  </a:lnTo>
                  <a:lnTo>
                    <a:pt x="12123108" y="126974"/>
                  </a:lnTo>
                  <a:lnTo>
                    <a:pt x="12177827" y="128251"/>
                  </a:lnTo>
                  <a:lnTo>
                    <a:pt x="12177827" y="66146"/>
                  </a:lnTo>
                  <a:lnTo>
                    <a:pt x="12105761" y="63170"/>
                  </a:lnTo>
                  <a:lnTo>
                    <a:pt x="12034290" y="56734"/>
                  </a:lnTo>
                  <a:lnTo>
                    <a:pt x="11817179" y="33635"/>
                  </a:lnTo>
                  <a:lnTo>
                    <a:pt x="11713118" y="26058"/>
                  </a:lnTo>
                  <a:lnTo>
                    <a:pt x="11627509" y="23006"/>
                  </a:lnTo>
                  <a:lnTo>
                    <a:pt x="11485743" y="24249"/>
                  </a:lnTo>
                  <a:lnTo>
                    <a:pt x="11067328" y="44037"/>
                  </a:lnTo>
                  <a:lnTo>
                    <a:pt x="10914618" y="46620"/>
                  </a:lnTo>
                  <a:lnTo>
                    <a:pt x="10761654" y="43483"/>
                  </a:lnTo>
                  <a:lnTo>
                    <a:pt x="10601107" y="32705"/>
                  </a:lnTo>
                  <a:lnTo>
                    <a:pt x="10295305" y="6420"/>
                  </a:lnTo>
                  <a:lnTo>
                    <a:pt x="10195074" y="1287"/>
                  </a:lnTo>
                  <a:lnTo>
                    <a:pt x="10094294" y="0"/>
                  </a:lnTo>
                  <a:close/>
                </a:path>
              </a:pathLst>
            </a:custGeom>
            <a:solidFill>
              <a:srgbClr val="E9C3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object 6"/>
          <p:cNvPicPr/>
          <p:nvPr/>
        </p:nvPicPr>
        <p:blipFill>
          <a:blip r:embed="rId2" cstate="print"/>
          <a:stretch>
            <a:fillRect/>
          </a:stretch>
        </p:blipFill>
        <p:spPr>
          <a:xfrm>
            <a:off x="6750" y="6652150"/>
            <a:ext cx="12181157" cy="206377"/>
          </a:xfrm>
          <a:prstGeom prst="rect">
            <a:avLst/>
          </a:prstGeom>
        </p:spPr>
      </p:pic>
      <p:sp>
        <p:nvSpPr>
          <p:cNvPr id="7" name="object 7"/>
          <p:cNvSpPr txBox="1">
            <a:spLocks noGrp="1"/>
          </p:cNvSpPr>
          <p:nvPr>
            <p:ph type="title"/>
          </p:nvPr>
        </p:nvSpPr>
        <p:spPr>
          <a:prstGeom prst="rect">
            <a:avLst/>
          </a:prstGeom>
        </p:spPr>
        <p:txBody>
          <a:bodyPr vert="horz" wrap="square" lIns="0" tIns="12065" rIns="0" bIns="0" rtlCol="0">
            <a:spAutoFit/>
          </a:bodyPr>
          <a:lstStyle/>
          <a:p>
            <a:pPr marL="20320">
              <a:lnSpc>
                <a:spcPct val="100000"/>
              </a:lnSpc>
              <a:spcBef>
                <a:spcPts val="95"/>
              </a:spcBef>
            </a:pPr>
            <a:r>
              <a:rPr spc="-45" dirty="0"/>
              <a:t>THANK</a:t>
            </a:r>
            <a:r>
              <a:rPr spc="-155" dirty="0"/>
              <a:t> </a:t>
            </a:r>
            <a:r>
              <a:rPr spc="-70" dirty="0"/>
              <a:t>YOU</a:t>
            </a:r>
          </a:p>
        </p:txBody>
      </p:sp>
      <p:sp>
        <p:nvSpPr>
          <p:cNvPr id="8" name="object 8"/>
          <p:cNvSpPr txBox="1"/>
          <p:nvPr/>
        </p:nvSpPr>
        <p:spPr>
          <a:xfrm>
            <a:off x="4300220" y="2945130"/>
            <a:ext cx="3590925" cy="1649095"/>
          </a:xfrm>
          <a:prstGeom prst="rect">
            <a:avLst/>
          </a:prstGeom>
        </p:spPr>
        <p:txBody>
          <a:bodyPr vert="horz" wrap="square" lIns="0" tIns="13335" rIns="0" bIns="0" rtlCol="0">
            <a:spAutoFit/>
          </a:bodyPr>
          <a:lstStyle/>
          <a:p>
            <a:pPr marL="815975" marR="0" lvl="0" indent="0" algn="l" defTabSz="914400" rtl="0" eaLnBrk="1" fontAlgn="auto" latinLnBrk="0" hangingPunct="1">
              <a:lnSpc>
                <a:spcPts val="2280"/>
              </a:lnSpc>
              <a:spcBef>
                <a:spcPts val="105"/>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Segoe UI"/>
                <a:ea typeface="+mn-ea"/>
                <a:cs typeface="Segoe UI"/>
              </a:rPr>
              <a:t>Esther</a:t>
            </a:r>
            <a:r>
              <a:rPr kumimoji="0" sz="2000" b="1" i="0" u="none" strike="noStrike" kern="1200" cap="none" spc="-50"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Nyapendi</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5080" lvl="0" indent="375920" algn="l" defTabSz="914400" rtl="0" eaLnBrk="1" fontAlgn="auto" latinLnBrk="0" hangingPunct="1">
              <a:lnSpc>
                <a:spcPts val="2160"/>
              </a:lnSpc>
              <a:spcBef>
                <a:spcPts val="150"/>
              </a:spcBef>
              <a:spcAft>
                <a:spcPts val="0"/>
              </a:spcAft>
              <a:buClrTx/>
              <a:buSzTx/>
              <a:buFontTx/>
              <a:buNone/>
              <a:tabLst/>
              <a:defRPr/>
            </a:pPr>
            <a:r>
              <a:rPr kumimoji="0" sz="2000" b="0" i="0" u="none" strike="noStrike" kern="1200" cap="none" spc="-25" normalizeH="0" baseline="0" noProof="0" dirty="0">
                <a:ln>
                  <a:noFill/>
                </a:ln>
                <a:solidFill>
                  <a:prstClr val="black"/>
                </a:solidFill>
                <a:effectLst/>
                <a:uLnTx/>
                <a:uFillTx/>
                <a:latin typeface="Segoe UI"/>
                <a:ea typeface="+mn-ea"/>
                <a:cs typeface="Segoe UI"/>
              </a:rPr>
              <a:t>Technical </a:t>
            </a:r>
            <a:r>
              <a:rPr kumimoji="0" sz="2000" b="0" i="0" u="none" strike="noStrike" kern="1200" cap="none" spc="10" normalizeH="0" baseline="0" noProof="0" dirty="0">
                <a:ln>
                  <a:noFill/>
                </a:ln>
                <a:solidFill>
                  <a:prstClr val="black"/>
                </a:solidFill>
                <a:effectLst/>
                <a:uLnTx/>
                <a:uFillTx/>
                <a:latin typeface="Segoe UI"/>
                <a:ea typeface="+mn-ea"/>
                <a:cs typeface="Segoe UI"/>
              </a:rPr>
              <a:t>Support </a:t>
            </a:r>
            <a:r>
              <a:rPr kumimoji="0" sz="2000" b="0" i="0" u="none" strike="noStrike" kern="1200" cap="none" spc="0" normalizeH="0" baseline="0" noProof="0" dirty="0">
                <a:ln>
                  <a:noFill/>
                </a:ln>
                <a:solidFill>
                  <a:prstClr val="black"/>
                </a:solidFill>
                <a:effectLst/>
                <a:uLnTx/>
                <a:uFillTx/>
                <a:latin typeface="Segoe UI"/>
                <a:ea typeface="+mn-ea"/>
                <a:cs typeface="Segoe UI"/>
              </a:rPr>
              <a:t>Officer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heavy" strike="noStrike" kern="1200" cap="none" spc="-5" normalizeH="0" baseline="0" noProof="0" dirty="0">
                <a:ln>
                  <a:noFill/>
                </a:ln>
                <a:solidFill>
                  <a:srgbClr val="8E57B6"/>
                </a:solidFill>
                <a:effectLst/>
                <a:uLnTx/>
                <a:uFill>
                  <a:solidFill>
                    <a:srgbClr val="8E57B6"/>
                  </a:solidFill>
                </a:uFill>
                <a:latin typeface="Segoe UI"/>
                <a:ea typeface="+mn-ea"/>
                <a:cs typeface="Segoe UI"/>
                <a:hlinkClick r:id="rId3"/>
              </a:rPr>
              <a:t>Email:</a:t>
            </a:r>
            <a:r>
              <a:rPr kumimoji="0" sz="2000" b="0" i="0" u="heavy" strike="noStrike" kern="1200" cap="none" spc="0" normalizeH="0" baseline="0" noProof="0" dirty="0">
                <a:ln>
                  <a:noFill/>
                </a:ln>
                <a:solidFill>
                  <a:srgbClr val="8E57B6"/>
                </a:solidFill>
                <a:effectLst/>
                <a:uLnTx/>
                <a:uFill>
                  <a:solidFill>
                    <a:srgbClr val="8E57B6"/>
                  </a:solidFill>
                </a:uFill>
                <a:latin typeface="Segoe UI"/>
                <a:ea typeface="+mn-ea"/>
                <a:cs typeface="Segoe UI"/>
                <a:hlinkClick r:id="rId3"/>
              </a:rPr>
              <a:t> </a:t>
            </a:r>
            <a:r>
              <a:rPr kumimoji="0" sz="2000" b="0" i="0" u="heavy" strike="noStrike" kern="1200" cap="none" spc="-5" normalizeH="0" baseline="0" noProof="0" dirty="0">
                <a:ln>
                  <a:noFill/>
                </a:ln>
                <a:solidFill>
                  <a:srgbClr val="8E57B6"/>
                </a:solidFill>
                <a:effectLst/>
                <a:uLnTx/>
                <a:uFill>
                  <a:solidFill>
                    <a:srgbClr val="8E57B6"/>
                  </a:solidFill>
                </a:uFill>
                <a:latin typeface="Segoe UI"/>
                <a:ea typeface="+mn-ea"/>
                <a:cs typeface="Segoe UI"/>
                <a:hlinkClick r:id="rId3"/>
              </a:rPr>
              <a:t>enyapendi@wougnet.org</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342900" marR="0" lvl="0" indent="0" algn="l" defTabSz="914400" rtl="0" eaLnBrk="1" fontAlgn="auto" latinLnBrk="0" hangingPunct="1">
              <a:lnSpc>
                <a:spcPts val="213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Twitter:</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@NyapendiEsther</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887094" marR="0" lvl="0" indent="0" algn="l" defTabSz="914400" rtl="0" eaLnBrk="1" fontAlgn="auto" latinLnBrk="0" hangingPunct="1">
              <a:lnSpc>
                <a:spcPct val="100000"/>
              </a:lnSpc>
              <a:spcBef>
                <a:spcPts val="1735"/>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Segoe UI"/>
                <a:ea typeface="+mn-ea"/>
                <a:cs typeface="Segoe UI"/>
                <a:hlinkClick r:id="rId4"/>
              </a:rPr>
              <a:t>www.wougnet.org</a:t>
            </a:r>
            <a:endParaRPr kumimoji="0" sz="1800" b="0" i="0" u="none" strike="noStrike" kern="1200" cap="none" spc="0" normalizeH="0" baseline="0" noProof="0">
              <a:ln>
                <a:noFill/>
              </a:ln>
              <a:solidFill>
                <a:prstClr val="black"/>
              </a:solidFill>
              <a:effectLst/>
              <a:uLnTx/>
              <a:uFillTx/>
              <a:latin typeface="Segoe UI"/>
              <a:ea typeface="+mn-ea"/>
              <a:cs typeface="Segoe UI"/>
            </a:endParaRPr>
          </a:p>
        </p:txBody>
      </p:sp>
      <p:pic>
        <p:nvPicPr>
          <p:cNvPr id="9" name="object 9"/>
          <p:cNvPicPr/>
          <p:nvPr/>
        </p:nvPicPr>
        <p:blipFill>
          <a:blip r:embed="rId5" cstate="print"/>
          <a:stretch>
            <a:fillRect/>
          </a:stretch>
        </p:blipFill>
        <p:spPr>
          <a:xfrm>
            <a:off x="9809988" y="112776"/>
            <a:ext cx="2382011" cy="499872"/>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284250" y="1291078"/>
            <a:ext cx="9666845" cy="3739728"/>
          </a:xfrm>
        </p:spPr>
        <p:txBody>
          <a:bodyPr/>
          <a:lstStyle/>
          <a:p>
            <a:pPr algn="l">
              <a:lnSpc>
                <a:spcPct val="80000"/>
              </a:lnSpc>
            </a:pPr>
            <a:r>
              <a:rPr lang="en-US" sz="6600" b="0" dirty="0" err="1">
                <a:latin typeface="Tw Cen MT Condensed" panose="020B0606020104020203" pitchFamily="34" charset="0"/>
              </a:rPr>
              <a:t>Feven</a:t>
            </a:r>
            <a:r>
              <a:rPr lang="en-US" sz="6600" b="0" dirty="0">
                <a:latin typeface="Tw Cen MT Condensed" panose="020B0606020104020203" pitchFamily="34" charset="0"/>
              </a:rPr>
              <a:t> </a:t>
            </a:r>
            <a:r>
              <a:rPr lang="en-US" sz="6600" b="0" dirty="0" err="1">
                <a:latin typeface="Tw Cen MT Condensed" panose="020B0606020104020203" pitchFamily="34" charset="0"/>
              </a:rPr>
              <a:t>Dejene</a:t>
            </a:r>
            <a:br>
              <a:rPr lang="en-US" sz="6600" b="0" dirty="0">
                <a:latin typeface="Tw Cen MT Condensed" panose="020B0606020104020203" pitchFamily="34" charset="0"/>
              </a:rPr>
            </a:br>
            <a:r>
              <a:rPr lang="en-US" sz="6600" b="0" dirty="0">
                <a:latin typeface="Tw Cen MT Condensed" panose="020B0606020104020203" pitchFamily="34" charset="0"/>
              </a:rPr>
              <a:t>Dr. </a:t>
            </a:r>
            <a:r>
              <a:rPr lang="en-US" sz="6600" b="0" dirty="0" err="1">
                <a:latin typeface="Tw Cen MT Condensed" panose="020B0606020104020203" pitchFamily="34" charset="0"/>
              </a:rPr>
              <a:t>Mirgissa</a:t>
            </a:r>
            <a:r>
              <a:rPr lang="en-US" sz="6600" b="0" dirty="0">
                <a:latin typeface="Tw Cen MT Condensed" panose="020B0606020104020203" pitchFamily="34" charset="0"/>
              </a:rPr>
              <a:t> </a:t>
            </a:r>
            <a:r>
              <a:rPr lang="en-US" sz="6600" b="0" dirty="0" err="1">
                <a:latin typeface="Tw Cen MT Condensed" panose="020B0606020104020203" pitchFamily="34" charset="0"/>
              </a:rPr>
              <a:t>Kaba</a:t>
            </a:r>
            <a:r>
              <a:rPr lang="en-US" sz="6600" b="0" dirty="0">
                <a:latin typeface="Tw Cen MT Condensed" panose="020B0606020104020203" pitchFamily="34" charset="0"/>
              </a:rPr>
              <a:t>  </a:t>
            </a:r>
            <a:br>
              <a:rPr lang="en-US" sz="6600" b="0" dirty="0">
                <a:latin typeface="Tw Cen MT Condensed" panose="020B0606020104020203" pitchFamily="34" charset="0"/>
              </a:rPr>
            </a:br>
            <a:r>
              <a:rPr lang="en-US" sz="6600" b="0" dirty="0">
                <a:latin typeface="Tw Cen MT Condensed" panose="020B0606020104020203" pitchFamily="34" charset="0"/>
              </a:rPr>
              <a:t>Dr. </a:t>
            </a:r>
            <a:r>
              <a:rPr lang="en-US" sz="6600" b="0" dirty="0" err="1">
                <a:latin typeface="Tw Cen MT Condensed" panose="020B0606020104020203" pitchFamily="34" charset="0"/>
              </a:rPr>
              <a:t>Maereg</a:t>
            </a:r>
            <a:r>
              <a:rPr lang="en-US" sz="6600" b="0" dirty="0">
                <a:latin typeface="Tw Cen MT Condensed" panose="020B0606020104020203" pitchFamily="34" charset="0"/>
              </a:rPr>
              <a:t> </a:t>
            </a:r>
            <a:r>
              <a:rPr lang="en-US" sz="6600" b="0" dirty="0" err="1">
                <a:latin typeface="Tw Cen MT Condensed" panose="020B0606020104020203" pitchFamily="34" charset="0"/>
              </a:rPr>
              <a:t>Wagnew</a:t>
            </a:r>
            <a:br>
              <a:rPr lang="en-US" sz="6600" b="0" dirty="0">
                <a:latin typeface="Tw Cen MT Condensed" panose="020B0606020104020203" pitchFamily="34" charset="0"/>
              </a:rPr>
            </a:br>
            <a:r>
              <a:rPr lang="en-US" sz="6600" b="0" dirty="0">
                <a:latin typeface="Tw Cen MT Condensed" panose="020B0606020104020203" pitchFamily="34" charset="0"/>
              </a:rPr>
              <a:t>Dr. Ann Nolan</a:t>
            </a:r>
            <a:br>
              <a:rPr lang="en-US" sz="6600" b="0" dirty="0">
                <a:latin typeface="Tw Cen MT Condensed" panose="020B0606020104020203" pitchFamily="34" charset="0"/>
              </a:rPr>
            </a:br>
            <a:r>
              <a:rPr lang="en-US" sz="6600" b="0" dirty="0">
                <a:latin typeface="Tw Cen MT Condensed" panose="020B0606020104020203" pitchFamily="34" charset="0"/>
              </a:rPr>
              <a:t>Dr. </a:t>
            </a:r>
            <a:r>
              <a:rPr lang="en-US" sz="6600" b="0" dirty="0" err="1">
                <a:latin typeface="Tw Cen MT Condensed" panose="020B0606020104020203" pitchFamily="34" charset="0"/>
              </a:rPr>
              <a:t>Kristien</a:t>
            </a:r>
            <a:r>
              <a:rPr lang="en-US" sz="6600" b="0" dirty="0">
                <a:latin typeface="Tw Cen MT Condensed" panose="020B0606020104020203" pitchFamily="34" charset="0"/>
              </a:rPr>
              <a:t> </a:t>
            </a:r>
            <a:r>
              <a:rPr lang="en-US" sz="6600" b="0" dirty="0" err="1">
                <a:latin typeface="Tw Cen MT Condensed" panose="020B0606020104020203" pitchFamily="34" charset="0"/>
              </a:rPr>
              <a:t>Hadefiled</a:t>
            </a:r>
            <a:br>
              <a:rPr lang="en-US" sz="6600" b="0" dirty="0">
                <a:latin typeface="Tw Cen MT Condensed" panose="020B0606020104020203" pitchFamily="34" charset="0"/>
              </a:rPr>
            </a:br>
            <a:r>
              <a:rPr lang="en-US" sz="6600" b="0" dirty="0">
                <a:latin typeface="Tw Cen MT Condensed" panose="020B0606020104020203" pitchFamily="34" charset="0"/>
              </a:rPr>
              <a:t>Dr. </a:t>
            </a:r>
            <a:r>
              <a:rPr lang="en-US" sz="6600" b="0" dirty="0" err="1">
                <a:latin typeface="Tw Cen MT Condensed" panose="020B0606020104020203" pitchFamily="34" charset="0"/>
              </a:rPr>
              <a:t>Mulugeta</a:t>
            </a:r>
            <a:r>
              <a:rPr lang="en-US" sz="6600" b="0" dirty="0">
                <a:latin typeface="Tw Cen MT Condensed" panose="020B0606020104020203" pitchFamily="34" charset="0"/>
              </a:rPr>
              <a:t> </a:t>
            </a:r>
            <a:r>
              <a:rPr lang="en-US" sz="6600" b="0" dirty="0" err="1">
                <a:latin typeface="Tw Cen MT Condensed" panose="020B0606020104020203" pitchFamily="34" charset="0"/>
              </a:rPr>
              <a:t>Tamire</a:t>
            </a:r>
            <a:br>
              <a:rPr lang="en-US" sz="6600" b="0" dirty="0">
                <a:latin typeface="Tw Cen MT Condensed" panose="020B0606020104020203" pitchFamily="34" charset="0"/>
              </a:rPr>
            </a:br>
            <a:endParaRPr lang="en-US" sz="6600" b="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64588" y="-3478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134218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86000"/>
            <a:ext cx="7772400" cy="1524000"/>
          </a:xfrm>
        </p:spPr>
        <p:txBody>
          <a:bodyPr>
            <a:noAutofit/>
          </a:bodyPr>
          <a:lstStyle/>
          <a:p>
            <a:r>
              <a:rPr lang="en-US" sz="3200" dirty="0">
                <a:latin typeface="Times New Roman" pitchFamily="18" charset="0"/>
                <a:cs typeface="Times New Roman" pitchFamily="18" charset="0"/>
              </a:rPr>
              <a:t>Exploring social norms affecting adolescents’ SRH intervention and girls’ decision making</a:t>
            </a:r>
          </a:p>
        </p:txBody>
      </p:sp>
      <p:sp>
        <p:nvSpPr>
          <p:cNvPr id="3" name="Subtitle 2"/>
          <p:cNvSpPr>
            <a:spLocks noGrp="1"/>
          </p:cNvSpPr>
          <p:nvPr>
            <p:ph type="subTitle" idx="1"/>
          </p:nvPr>
        </p:nvSpPr>
        <p:spPr>
          <a:xfrm>
            <a:off x="5867400" y="4114800"/>
            <a:ext cx="4114800" cy="2590800"/>
          </a:xfrm>
        </p:spPr>
        <p:txBody>
          <a:bodyPr>
            <a:normAutofit fontScale="25000" lnSpcReduction="20000"/>
          </a:bodyPr>
          <a:lstStyle/>
          <a:p>
            <a:endParaRPr lang="en-US" dirty="0">
              <a:solidFill>
                <a:schemeClr val="tx1"/>
              </a:solidFill>
            </a:endParaRPr>
          </a:p>
          <a:p>
            <a:r>
              <a:rPr lang="en-US" sz="7200" dirty="0">
                <a:solidFill>
                  <a:schemeClr val="tx1"/>
                </a:solidFill>
                <a:latin typeface="Times New Roman" pitchFamily="18" charset="0"/>
                <a:cs typeface="Times New Roman" pitchFamily="18" charset="0"/>
              </a:rPr>
              <a:t>By: </a:t>
            </a:r>
            <a:r>
              <a:rPr lang="en-US" sz="7200" dirty="0" err="1">
                <a:solidFill>
                  <a:schemeClr val="tx1"/>
                </a:solidFill>
                <a:latin typeface="Times New Roman" pitchFamily="18" charset="0"/>
                <a:cs typeface="Times New Roman" pitchFamily="18" charset="0"/>
              </a:rPr>
              <a:t>Feven</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Dejene</a:t>
            </a:r>
            <a:endParaRPr lang="en-US" sz="7200" dirty="0">
              <a:solidFill>
                <a:schemeClr val="tx1"/>
              </a:solidFill>
              <a:latin typeface="Times New Roman" pitchFamily="18" charset="0"/>
              <a:cs typeface="Times New Roman" pitchFamily="18" charset="0"/>
            </a:endParaRPr>
          </a:p>
          <a:p>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Dr</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Mirgissa</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Kaba</a:t>
            </a:r>
            <a:endParaRPr lang="en-US" sz="7200" dirty="0">
              <a:solidFill>
                <a:schemeClr val="tx1"/>
              </a:solidFill>
              <a:latin typeface="Times New Roman" pitchFamily="18" charset="0"/>
              <a:cs typeface="Times New Roman" pitchFamily="18" charset="0"/>
            </a:endParaRPr>
          </a:p>
          <a:p>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Dr</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Maereg</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Wagnew</a:t>
            </a:r>
            <a:endParaRPr lang="en-US" sz="7200" dirty="0">
              <a:solidFill>
                <a:schemeClr val="tx1"/>
              </a:solidFill>
              <a:latin typeface="Times New Roman" pitchFamily="18" charset="0"/>
              <a:cs typeface="Times New Roman" pitchFamily="18" charset="0"/>
            </a:endParaRPr>
          </a:p>
          <a:p>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Dr</a:t>
            </a:r>
            <a:r>
              <a:rPr lang="en-US" sz="7200" dirty="0">
                <a:solidFill>
                  <a:schemeClr val="tx1"/>
                </a:solidFill>
                <a:latin typeface="Times New Roman" pitchFamily="18" charset="0"/>
                <a:cs typeface="Times New Roman" pitchFamily="18" charset="0"/>
              </a:rPr>
              <a:t>, Ann Nolan</a:t>
            </a:r>
          </a:p>
          <a:p>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Dr</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Kristien</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Hadefiled</a:t>
            </a:r>
            <a:endParaRPr lang="en-US" sz="7200" dirty="0">
              <a:solidFill>
                <a:schemeClr val="tx1"/>
              </a:solidFill>
              <a:latin typeface="Times New Roman" pitchFamily="18" charset="0"/>
              <a:cs typeface="Times New Roman" pitchFamily="18" charset="0"/>
            </a:endParaRPr>
          </a:p>
          <a:p>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Dr</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Mulugeta</a:t>
            </a:r>
            <a:r>
              <a:rPr lang="en-US" sz="7200" dirty="0">
                <a:solidFill>
                  <a:schemeClr val="tx1"/>
                </a:solidFill>
                <a:latin typeface="Times New Roman" pitchFamily="18" charset="0"/>
                <a:cs typeface="Times New Roman" pitchFamily="18" charset="0"/>
              </a:rPr>
              <a:t> </a:t>
            </a:r>
            <a:r>
              <a:rPr lang="en-US" sz="7200" dirty="0" err="1">
                <a:solidFill>
                  <a:schemeClr val="tx1"/>
                </a:solidFill>
                <a:latin typeface="Times New Roman" pitchFamily="18" charset="0"/>
                <a:cs typeface="Times New Roman" pitchFamily="18" charset="0"/>
              </a:rPr>
              <a:t>Tamire</a:t>
            </a:r>
            <a:endParaRPr lang="en-US" sz="7200" dirty="0">
              <a:solidFill>
                <a:schemeClr val="tx1"/>
              </a:solidFill>
              <a:latin typeface="Times New Roman" pitchFamily="18" charset="0"/>
              <a:cs typeface="Times New Roman" pitchFamily="18" charset="0"/>
            </a:endParaRPr>
          </a:p>
          <a:p>
            <a:endParaRPr lang="en-US" sz="7200" dirty="0">
              <a:solidFill>
                <a:schemeClr val="tx1"/>
              </a:solidFill>
              <a:latin typeface="Times New Roman" pitchFamily="18" charset="0"/>
              <a:cs typeface="Times New Roman" pitchFamily="18" charset="0"/>
            </a:endParaRPr>
          </a:p>
          <a:p>
            <a:r>
              <a:rPr lang="en-US" sz="7200" dirty="0">
                <a:solidFill>
                  <a:schemeClr val="tx1"/>
                </a:solidFill>
                <a:latin typeface="Times New Roman" pitchFamily="18" charset="0"/>
                <a:cs typeface="Times New Roman" pitchFamily="18" charset="0"/>
              </a:rPr>
              <a:t>Kampala, Uganda</a:t>
            </a:r>
          </a:p>
          <a:p>
            <a:r>
              <a:rPr lang="en-US" sz="7200" dirty="0">
                <a:solidFill>
                  <a:schemeClr val="tx1"/>
                </a:solidFill>
                <a:latin typeface="Times New Roman" pitchFamily="18" charset="0"/>
                <a:cs typeface="Times New Roman" pitchFamily="18" charset="0"/>
              </a:rPr>
              <a:t>June 15,2023</a:t>
            </a:r>
          </a:p>
        </p:txBody>
      </p:sp>
      <p:pic>
        <p:nvPicPr>
          <p:cNvPr id="4" name="Picture 3" descr="Addis Ababa University - Wikipedia">
            <a:extLst>
              <a:ext uri="{FF2B5EF4-FFF2-40B4-BE49-F238E27FC236}">
                <a16:creationId xmlns:a16="http://schemas.microsoft.com/office/drawing/2014/main" id="{A5531DD6-8E0A-5C39-8A07-7A512976F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1376516" cy="1386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inity College Dublin | Publons">
            <a:extLst>
              <a:ext uri="{FF2B5EF4-FFF2-40B4-BE49-F238E27FC236}">
                <a16:creationId xmlns:a16="http://schemas.microsoft.com/office/drawing/2014/main" id="{D7A2BB05-40C7-8F44-CCFC-810D55C10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180" y="518806"/>
            <a:ext cx="1248697" cy="1267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35C721F">
            <a:extLst>
              <a:ext uri="{FF2B5EF4-FFF2-40B4-BE49-F238E27FC236}">
                <a16:creationId xmlns:a16="http://schemas.microsoft.com/office/drawing/2014/main" id="{7B0B7FB6-03B9-F677-D945-F8C671774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18806"/>
            <a:ext cx="1435508" cy="1267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3104FAD">
            <a:extLst>
              <a:ext uri="{FF2B5EF4-FFF2-40B4-BE49-F238E27FC236}">
                <a16:creationId xmlns:a16="http://schemas.microsoft.com/office/drawing/2014/main" id="{C3107B0A-64C5-FAF9-1D7E-83F0B965CC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1" y="440759"/>
            <a:ext cx="1484671" cy="1267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8733FB7-E255-298A-F976-FE45B6250D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3000" y="518805"/>
            <a:ext cx="1445342" cy="132416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9638209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Outline </a:t>
            </a:r>
          </a:p>
        </p:txBody>
      </p:sp>
      <p:sp>
        <p:nvSpPr>
          <p:cNvPr id="3" name="Content Placeholder 2"/>
          <p:cNvSpPr>
            <a:spLocks noGrp="1"/>
          </p:cNvSpPr>
          <p:nvPr>
            <p:ph idx="1"/>
          </p:nvPr>
        </p:nvSpPr>
        <p:spPr/>
        <p:txBody>
          <a:bodyPr/>
          <a:lstStyle/>
          <a:p>
            <a:pPr>
              <a:lnSpc>
                <a:spcPct val="150000"/>
              </a:lnSpc>
            </a:pPr>
            <a:r>
              <a:rPr lang="en-US" dirty="0">
                <a:solidFill>
                  <a:schemeClr val="tx1"/>
                </a:solidFill>
                <a:latin typeface="Times New Roman" pitchFamily="18" charset="0"/>
                <a:cs typeface="Times New Roman" pitchFamily="18" charset="0"/>
              </a:rPr>
              <a:t>Background</a:t>
            </a:r>
          </a:p>
          <a:p>
            <a:pPr>
              <a:lnSpc>
                <a:spcPct val="150000"/>
              </a:lnSpc>
            </a:pPr>
            <a:r>
              <a:rPr lang="en-US" dirty="0">
                <a:solidFill>
                  <a:schemeClr val="tx1"/>
                </a:solidFill>
                <a:latin typeface="Times New Roman" pitchFamily="18" charset="0"/>
                <a:cs typeface="Times New Roman" pitchFamily="18" charset="0"/>
              </a:rPr>
              <a:t>Objective</a:t>
            </a:r>
          </a:p>
          <a:p>
            <a:pPr>
              <a:lnSpc>
                <a:spcPct val="150000"/>
              </a:lnSpc>
            </a:pPr>
            <a:r>
              <a:rPr lang="en-US" dirty="0">
                <a:solidFill>
                  <a:schemeClr val="tx1"/>
                </a:solidFill>
                <a:latin typeface="Times New Roman" pitchFamily="18" charset="0"/>
                <a:cs typeface="Times New Roman" pitchFamily="18" charset="0"/>
              </a:rPr>
              <a:t>Method</a:t>
            </a:r>
          </a:p>
          <a:p>
            <a:pPr>
              <a:lnSpc>
                <a:spcPct val="150000"/>
              </a:lnSpc>
            </a:pPr>
            <a:r>
              <a:rPr lang="en-US" dirty="0">
                <a:solidFill>
                  <a:schemeClr val="tx1"/>
                </a:solidFill>
                <a:latin typeface="Times New Roman" pitchFamily="18" charset="0"/>
                <a:cs typeface="Times New Roman" pitchFamily="18" charset="0"/>
              </a:rPr>
              <a:t>Finding</a:t>
            </a:r>
          </a:p>
          <a:p>
            <a:pPr>
              <a:lnSpc>
                <a:spcPct val="150000"/>
              </a:lnSpc>
            </a:pPr>
            <a:r>
              <a:rPr lang="en-US" dirty="0">
                <a:solidFill>
                  <a:schemeClr val="tx1"/>
                </a:solidFill>
                <a:latin typeface="Times New Roman" pitchFamily="18" charset="0"/>
                <a:cs typeface="Times New Roman" pitchFamily="18" charset="0"/>
              </a:rPr>
              <a:t>Discussion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786068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latin typeface="Times New Roman" pitchFamily="18" charset="0"/>
                <a:cs typeface="Times New Roman" pitchFamily="18" charset="0"/>
              </a:rPr>
              <a:t>Background </a:t>
            </a:r>
          </a:p>
        </p:txBody>
      </p:sp>
      <p:sp>
        <p:nvSpPr>
          <p:cNvPr id="3" name="Content Placeholder 2"/>
          <p:cNvSpPr>
            <a:spLocks noGrp="1"/>
          </p:cNvSpPr>
          <p:nvPr>
            <p:ph idx="1"/>
          </p:nvPr>
        </p:nvSpPr>
        <p:spPr>
          <a:xfrm>
            <a:off x="1981200" y="1447801"/>
            <a:ext cx="8229600" cy="4678363"/>
          </a:xfrm>
        </p:spPr>
        <p:txBody>
          <a:bodyPr/>
          <a:lstStyle/>
          <a:p>
            <a:pPr>
              <a:lnSpc>
                <a:spcPct val="150000"/>
              </a:lnSpc>
            </a:pPr>
            <a:r>
              <a:rPr lang="en-US" sz="1800" dirty="0">
                <a:solidFill>
                  <a:prstClr val="black"/>
                </a:solidFill>
                <a:latin typeface="Times New Roman" pitchFamily="18" charset="0"/>
                <a:cs typeface="Times New Roman" pitchFamily="18" charset="0"/>
              </a:rPr>
              <a:t>Over the last few decades, Ethiopia has made significant progress in improving Adolescents’ SRH problems, where</a:t>
            </a:r>
          </a:p>
          <a:p>
            <a:pPr lvl="1">
              <a:lnSpc>
                <a:spcPct val="150000"/>
              </a:lnSpc>
              <a:buFont typeface="Wingdings" pitchFamily="2" charset="2"/>
              <a:buChar char="ü"/>
            </a:pPr>
            <a:r>
              <a:rPr lang="en-US" dirty="0">
                <a:solidFill>
                  <a:schemeClr val="tx1"/>
                </a:solidFill>
                <a:latin typeface="Times New Roman" pitchFamily="18" charset="0"/>
                <a:cs typeface="Times New Roman" pitchFamily="18" charset="0"/>
              </a:rPr>
              <a:t>proportion of </a:t>
            </a:r>
            <a:r>
              <a:rPr lang="en-US" b="1" dirty="0">
                <a:solidFill>
                  <a:schemeClr val="tx1"/>
                </a:solidFill>
                <a:latin typeface="Times New Roman" pitchFamily="18" charset="0"/>
                <a:cs typeface="Times New Roman" pitchFamily="18" charset="0"/>
              </a:rPr>
              <a:t>FGM/C</a:t>
            </a:r>
            <a:r>
              <a:rPr lang="en-US" dirty="0">
                <a:solidFill>
                  <a:schemeClr val="tx1"/>
                </a:solidFill>
                <a:latin typeface="Times New Roman" pitchFamily="18" charset="0"/>
                <a:cs typeface="Times New Roman" pitchFamily="18" charset="0"/>
              </a:rPr>
              <a:t> has sharply decreased by 24 percentage points (from 71 to 47%) and </a:t>
            </a:r>
            <a:r>
              <a:rPr lang="en-US" b="1" dirty="0">
                <a:solidFill>
                  <a:schemeClr val="tx1"/>
                </a:solidFill>
                <a:latin typeface="Times New Roman" pitchFamily="18" charset="0"/>
                <a:cs typeface="Times New Roman" pitchFamily="18" charset="0"/>
              </a:rPr>
              <a:t>early marriage </a:t>
            </a:r>
            <a:r>
              <a:rPr lang="en-US" dirty="0">
                <a:solidFill>
                  <a:schemeClr val="tx1"/>
                </a:solidFill>
                <a:latin typeface="Times New Roman" pitchFamily="18" charset="0"/>
                <a:cs typeface="Times New Roman" pitchFamily="18" charset="0"/>
              </a:rPr>
              <a:t>has declined</a:t>
            </a:r>
            <a:r>
              <a:rPr lang="en-US" b="1" dirty="0">
                <a:solidFill>
                  <a:schemeClr val="tx1"/>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by 31.4 percentage point in </a:t>
            </a:r>
            <a:r>
              <a:rPr lang="en-US" dirty="0" err="1">
                <a:solidFill>
                  <a:schemeClr val="tx1"/>
                </a:solidFill>
                <a:latin typeface="Times New Roman" pitchFamily="18" charset="0"/>
                <a:cs typeface="Times New Roman" pitchFamily="18" charset="0"/>
              </a:rPr>
              <a:t>Amhara</a:t>
            </a:r>
            <a:r>
              <a:rPr lang="en-US" dirty="0">
                <a:solidFill>
                  <a:schemeClr val="tx1"/>
                </a:solidFill>
                <a:latin typeface="Times New Roman" pitchFamily="18" charset="0"/>
                <a:cs typeface="Times New Roman" pitchFamily="18" charset="0"/>
              </a:rPr>
              <a:t> region between 2000 and 2016 while prevalence of child marriage is still quite high at 40.3% in 2016 (Ethiopia demographic and health survey 2016).</a:t>
            </a:r>
          </a:p>
          <a:p>
            <a:pPr marL="457200" lvl="1" indent="0">
              <a:lnSpc>
                <a:spcPct val="150000"/>
              </a:lnSpc>
              <a:buNone/>
            </a:pPr>
            <a:endParaRPr lang="en-US" dirty="0">
              <a:latin typeface="Times New Roman" pitchFamily="18" charset="0"/>
              <a:cs typeface="Times New Roman" pitchFamily="18" charset="0"/>
            </a:endParaRPr>
          </a:p>
          <a:p>
            <a:pPr lvl="1">
              <a:lnSpc>
                <a:spcPct val="150000"/>
              </a:lnSpc>
              <a:buFont typeface="Wingdings" pitchFamily="2" charset="2"/>
              <a:buChar char="Ø"/>
            </a:pPr>
            <a:r>
              <a:rPr lang="en-US" b="1" dirty="0">
                <a:solidFill>
                  <a:prstClr val="black"/>
                </a:solidFill>
                <a:latin typeface="Times New Roman" pitchFamily="18" charset="0"/>
                <a:cs typeface="Times New Roman" pitchFamily="18" charset="0"/>
              </a:rPr>
              <a:t>Improving Service delivery (</a:t>
            </a:r>
            <a:r>
              <a:rPr lang="en-US" dirty="0">
                <a:solidFill>
                  <a:prstClr val="black"/>
                </a:solidFill>
                <a:latin typeface="Times New Roman" pitchFamily="18" charset="0"/>
                <a:cs typeface="Times New Roman" pitchFamily="18" charset="0"/>
              </a:rPr>
              <a:t>Youth friendly services )</a:t>
            </a:r>
          </a:p>
          <a:p>
            <a:pPr lvl="1">
              <a:lnSpc>
                <a:spcPct val="150000"/>
              </a:lnSpc>
              <a:buFont typeface="Wingdings" pitchFamily="2" charset="2"/>
              <a:buChar char="ü"/>
            </a:pPr>
            <a:r>
              <a:rPr lang="en-US" dirty="0">
                <a:solidFill>
                  <a:prstClr val="black"/>
                </a:solidFill>
                <a:latin typeface="Times New Roman" pitchFamily="18" charset="0"/>
                <a:cs typeface="Times New Roman" pitchFamily="18" charset="0"/>
              </a:rPr>
              <a:t>But still low SRH service utilization specially within unmarried adolescents because of different level of barriers </a:t>
            </a:r>
            <a:r>
              <a:rPr lang="en-US" dirty="0">
                <a:solidFill>
                  <a:schemeClr val="tx1"/>
                </a:solidFill>
                <a:latin typeface="Times New Roman" pitchFamily="18" charset="0"/>
                <a:cs typeface="Times New Roman" pitchFamily="18" charset="0"/>
              </a:rPr>
              <a:t>(</a:t>
            </a:r>
            <a:r>
              <a:rPr lang="en-US" dirty="0" err="1">
                <a:solidFill>
                  <a:schemeClr val="tx1"/>
                </a:solidFill>
                <a:latin typeface="Times New Roman" pitchFamily="18" charset="0"/>
                <a:cs typeface="Times New Roman" pitchFamily="18" charset="0"/>
              </a:rPr>
              <a:t>Wakjira</a:t>
            </a:r>
            <a:r>
              <a:rPr lang="en-US" dirty="0">
                <a:solidFill>
                  <a:schemeClr val="tx1"/>
                </a:solidFill>
                <a:latin typeface="Times New Roman" pitchFamily="18" charset="0"/>
                <a:cs typeface="Times New Roman" pitchFamily="18" charset="0"/>
              </a:rPr>
              <a:t> DB and </a:t>
            </a:r>
            <a:r>
              <a:rPr lang="en-US" dirty="0" err="1">
                <a:solidFill>
                  <a:schemeClr val="tx1"/>
                </a:solidFill>
                <a:latin typeface="Times New Roman" pitchFamily="18" charset="0"/>
                <a:cs typeface="Times New Roman" pitchFamily="18" charset="0"/>
              </a:rPr>
              <a:t>Habedi</a:t>
            </a:r>
            <a:r>
              <a:rPr lang="en-US" dirty="0">
                <a:solidFill>
                  <a:schemeClr val="tx1"/>
                </a:solidFill>
                <a:latin typeface="Times New Roman" pitchFamily="18" charset="0"/>
                <a:cs typeface="Times New Roman" pitchFamily="18" charset="0"/>
              </a:rPr>
              <a:t> D, 2022).</a:t>
            </a:r>
          </a:p>
          <a:p>
            <a:pPr marL="457200" lvl="1"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1204980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en-US" sz="4000" dirty="0">
                <a:latin typeface="Times New Roman" pitchFamily="18" charset="0"/>
                <a:cs typeface="Times New Roman" pitchFamily="18" charset="0"/>
              </a:rPr>
              <a:t>Cont.…</a:t>
            </a:r>
          </a:p>
        </p:txBody>
      </p:sp>
      <p:sp>
        <p:nvSpPr>
          <p:cNvPr id="3" name="Content Placeholder 2"/>
          <p:cNvSpPr>
            <a:spLocks noGrp="1"/>
          </p:cNvSpPr>
          <p:nvPr>
            <p:ph idx="1"/>
          </p:nvPr>
        </p:nvSpPr>
        <p:spPr>
          <a:xfrm>
            <a:off x="1981200" y="1143000"/>
            <a:ext cx="8229600" cy="5410200"/>
          </a:xfrm>
        </p:spPr>
        <p:txBody>
          <a:bodyPr>
            <a:noAutofit/>
          </a:bodyPr>
          <a:lstStyle/>
          <a:p>
            <a:pPr lvl="0">
              <a:lnSpc>
                <a:spcPct val="150000"/>
              </a:lnSpc>
              <a:buFont typeface="Wingdings" pitchFamily="2" charset="2"/>
              <a:buChar char="Ø"/>
            </a:pPr>
            <a:r>
              <a:rPr lang="en-US" sz="1800" dirty="0">
                <a:solidFill>
                  <a:prstClr val="black"/>
                </a:solidFill>
                <a:latin typeface="Times New Roman" pitchFamily="18" charset="0"/>
                <a:cs typeface="Times New Roman" pitchFamily="18" charset="0"/>
              </a:rPr>
              <a:t> </a:t>
            </a:r>
            <a:r>
              <a:rPr lang="en-US" sz="1800" dirty="0">
                <a:solidFill>
                  <a:schemeClr val="tx1"/>
                </a:solidFill>
                <a:latin typeface="Times New Roman" pitchFamily="18" charset="0"/>
                <a:cs typeface="Times New Roman" pitchFamily="18" charset="0"/>
              </a:rPr>
              <a:t>Yet,  adolescents’ SRH problems remain a public problem including child  marriage,  teenage pregnancy, unplanned pregnancy, HIV and STIs, and unmet needs for family planning and contraceptive, risky sexual practice, among others, are major concerns (</a:t>
            </a:r>
            <a:r>
              <a:rPr lang="en-US" sz="1800" dirty="0" err="1">
                <a:solidFill>
                  <a:schemeClr val="tx1"/>
                </a:solidFill>
                <a:latin typeface="Times New Roman" pitchFamily="18" charset="0"/>
                <a:cs typeface="Times New Roman" pitchFamily="18" charset="0"/>
              </a:rPr>
              <a:t>Admassu</a:t>
            </a:r>
            <a:r>
              <a:rPr lang="en-US" sz="1800" dirty="0">
                <a:solidFill>
                  <a:schemeClr val="tx1"/>
                </a:solidFill>
                <a:latin typeface="Times New Roman" pitchFamily="18" charset="0"/>
                <a:cs typeface="Times New Roman" pitchFamily="18" charset="0"/>
              </a:rPr>
              <a:t>, TW., </a:t>
            </a:r>
            <a:r>
              <a:rPr lang="en-US" sz="1800" dirty="0" err="1">
                <a:solidFill>
                  <a:schemeClr val="tx1"/>
                </a:solidFill>
                <a:latin typeface="Times New Roman" pitchFamily="18" charset="0"/>
                <a:cs typeface="Times New Roman" pitchFamily="18" charset="0"/>
              </a:rPr>
              <a:t>Wolde</a:t>
            </a:r>
            <a:r>
              <a:rPr lang="en-US" sz="1800" dirty="0">
                <a:solidFill>
                  <a:schemeClr val="tx1"/>
                </a:solidFill>
                <a:latin typeface="Times New Roman" pitchFamily="18" charset="0"/>
                <a:cs typeface="Times New Roman" pitchFamily="18" charset="0"/>
              </a:rPr>
              <a:t>, YT &amp; </a:t>
            </a:r>
            <a:r>
              <a:rPr lang="en-US" sz="1800" dirty="0" err="1">
                <a:solidFill>
                  <a:schemeClr val="tx1"/>
                </a:solidFill>
                <a:latin typeface="Times New Roman" pitchFamily="18" charset="0"/>
                <a:cs typeface="Times New Roman" pitchFamily="18" charset="0"/>
              </a:rPr>
              <a:t>Kaba</a:t>
            </a:r>
            <a:r>
              <a:rPr lang="en-US" sz="1800" dirty="0">
                <a:solidFill>
                  <a:schemeClr val="tx1"/>
                </a:solidFill>
                <a:latin typeface="Times New Roman" pitchFamily="18" charset="0"/>
                <a:cs typeface="Times New Roman" pitchFamily="18" charset="0"/>
              </a:rPr>
              <a:t>, M, 2022)</a:t>
            </a:r>
          </a:p>
          <a:p>
            <a:pPr marL="0" indent="0">
              <a:lnSpc>
                <a:spcPct val="150000"/>
              </a:lnSpc>
              <a:buNone/>
            </a:pPr>
            <a:endParaRPr lang="en-US" sz="1800" dirty="0">
              <a:solidFill>
                <a:schemeClr val="tx1"/>
              </a:solidFill>
              <a:latin typeface="Times New Roman" pitchFamily="18" charset="0"/>
              <a:cs typeface="Times New Roman" pitchFamily="18" charset="0"/>
            </a:endParaRPr>
          </a:p>
          <a:p>
            <a:pPr lvl="0">
              <a:lnSpc>
                <a:spcPct val="150000"/>
              </a:lnSpc>
              <a:buFont typeface="Wingdings" pitchFamily="2" charset="2"/>
              <a:buChar char="Ø"/>
            </a:pPr>
            <a:r>
              <a:rPr lang="en-US" sz="1800" dirty="0">
                <a:solidFill>
                  <a:schemeClr val="tx1"/>
                </a:solidFill>
                <a:latin typeface="Times New Roman" pitchFamily="18" charset="0"/>
                <a:cs typeface="Times New Roman" pitchFamily="18" charset="0"/>
              </a:rPr>
              <a:t>Under the influence of the challenges of gender inequality such as child marriage, female circumcision, unintended pregnancy, abortion sexual violence and less decision making power girls are more vulnerable to social harms than boys (ILO &amp; UNICEF, 2018).</a:t>
            </a:r>
          </a:p>
          <a:p>
            <a:pPr marL="0" indent="0">
              <a:lnSpc>
                <a:spcPct val="150000"/>
              </a:lnSpc>
              <a:buNone/>
            </a:pPr>
            <a:endParaRPr lang="en-US" sz="1800" dirty="0">
              <a:solidFill>
                <a:schemeClr val="tx1"/>
              </a:solidFill>
              <a:latin typeface="Times New Roman" pitchFamily="18" charset="0"/>
              <a:ea typeface="Calibri"/>
              <a:cs typeface="Times New Roman" pitchFamily="18" charset="0"/>
            </a:endParaRPr>
          </a:p>
          <a:p>
            <a:pPr lvl="0">
              <a:lnSpc>
                <a:spcPct val="150000"/>
              </a:lnSpc>
              <a:buFont typeface="Wingdings" pitchFamily="2" charset="2"/>
              <a:buChar char="Ø"/>
            </a:pPr>
            <a:r>
              <a:rPr lang="en-US" sz="1800" dirty="0">
                <a:solidFill>
                  <a:schemeClr val="tx1"/>
                </a:solidFill>
                <a:latin typeface="Times New Roman" pitchFamily="18" charset="0"/>
                <a:cs typeface="Times New Roman" pitchFamily="18" charset="0"/>
              </a:rPr>
              <a:t>As different literatures justified rural areas have less contraceptive use and SRH problems are prevailed than urban areas because of different reasons.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4226759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Objective </a:t>
            </a:r>
          </a:p>
        </p:txBody>
      </p:sp>
      <p:sp>
        <p:nvSpPr>
          <p:cNvPr id="3" name="Content Placeholder 2"/>
          <p:cNvSpPr>
            <a:spLocks noGrp="1"/>
          </p:cNvSpPr>
          <p:nvPr>
            <p:ph idx="1"/>
          </p:nvPr>
        </p:nvSpPr>
        <p:spPr/>
        <p:txBody>
          <a:bodyPr/>
          <a:lstStyle/>
          <a:p>
            <a:pPr lvl="0">
              <a:lnSpc>
                <a:spcPct val="150000"/>
              </a:lnSpc>
            </a:pPr>
            <a:r>
              <a:rPr lang="en-US" dirty="0">
                <a:solidFill>
                  <a:prstClr val="black"/>
                </a:solidFill>
                <a:latin typeface="Times New Roman" pitchFamily="18" charset="0"/>
                <a:cs typeface="Times New Roman" pitchFamily="18" charset="0"/>
              </a:rPr>
              <a:t>Explore social norms that affect SRH intervention </a:t>
            </a:r>
          </a:p>
          <a:p>
            <a:pPr lvl="0">
              <a:lnSpc>
                <a:spcPct val="150000"/>
              </a:lnSpc>
            </a:pPr>
            <a:r>
              <a:rPr lang="en-US" dirty="0">
                <a:solidFill>
                  <a:prstClr val="black"/>
                </a:solidFill>
                <a:latin typeface="Times New Roman" pitchFamily="18" charset="0"/>
                <a:cs typeface="Times New Roman" pitchFamily="18" charset="0"/>
              </a:rPr>
              <a:t>Explore  social norms that affect girls’ decision making on SRH service use.</a:t>
            </a:r>
          </a:p>
          <a:p>
            <a:pPr lvl="0">
              <a:lnSpc>
                <a:spcPct val="150000"/>
              </a:lnSpc>
            </a:pPr>
            <a:r>
              <a:rPr lang="en-US" dirty="0">
                <a:solidFill>
                  <a:prstClr val="black"/>
                </a:solidFill>
                <a:latin typeface="Times New Roman" pitchFamily="18" charset="0"/>
                <a:cs typeface="Times New Roman" pitchFamily="18" charset="0"/>
              </a:rPr>
              <a:t>Identify entry point for adolescent girls’</a:t>
            </a:r>
            <a:r>
              <a:rPr lang="en-US" dirty="0">
                <a:solidFill>
                  <a:srgbClr val="FF0000"/>
                </a:solidFill>
                <a:latin typeface="Times New Roman" pitchFamily="18" charset="0"/>
                <a:cs typeface="Times New Roman" pitchFamily="18" charset="0"/>
              </a:rPr>
              <a:t> </a:t>
            </a:r>
            <a:r>
              <a:rPr lang="en-US" dirty="0">
                <a:solidFill>
                  <a:prstClr val="black"/>
                </a:solidFill>
                <a:latin typeface="Times New Roman" pitchFamily="18" charset="0"/>
                <a:cs typeface="Times New Roman" pitchFamily="18" charset="0"/>
              </a:rPr>
              <a:t>engagement in</a:t>
            </a:r>
            <a:r>
              <a:rPr lang="en-US" dirty="0">
                <a:solidFill>
                  <a:srgbClr val="FF0000"/>
                </a:solidFill>
                <a:latin typeface="Times New Roman" pitchFamily="18" charset="0"/>
                <a:cs typeface="Times New Roman" pitchFamily="18" charset="0"/>
              </a:rPr>
              <a:t> </a:t>
            </a:r>
            <a:r>
              <a:rPr lang="en-US" dirty="0">
                <a:solidFill>
                  <a:prstClr val="black"/>
                </a:solidFill>
                <a:latin typeface="Times New Roman" pitchFamily="18" charset="0"/>
                <a:cs typeface="Times New Roman" pitchFamily="18" charset="0"/>
              </a:rPr>
              <a:t>SRH decision making </a:t>
            </a: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97041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4088"/>
            <a:ext cx="12192000" cy="1144800"/>
          </a:xfrm>
        </p:spPr>
        <p:txBody>
          <a:bodyPr>
            <a:normAutofit/>
          </a:bodyPr>
          <a:lstStyle/>
          <a:p>
            <a:pPr algn="ctr"/>
            <a:r>
              <a:rPr lang="en-US" sz="4800" b="1" dirty="0">
                <a:latin typeface="Calibri" panose="020F0502020204030204" pitchFamily="34" charset="0"/>
                <a:cs typeface="Calibri" panose="020F0502020204030204" pitchFamily="34" charset="0"/>
              </a:rPr>
              <a:t>Social Norms </a:t>
            </a:r>
            <a:r>
              <a:rPr lang="en-US" sz="4800" b="1" dirty="0">
                <a:solidFill>
                  <a:srgbClr val="7F64A2"/>
                </a:solidFill>
                <a:latin typeface="Calibri" panose="020F0502020204030204" pitchFamily="34" charset="0"/>
                <a:cs typeface="Calibri" panose="020F0502020204030204" pitchFamily="34" charset="0"/>
              </a:rPr>
              <a:t>defined</a:t>
            </a:r>
          </a:p>
        </p:txBody>
      </p:sp>
      <p:sp>
        <p:nvSpPr>
          <p:cNvPr id="3" name="Content Placeholder 2"/>
          <p:cNvSpPr>
            <a:spLocks noGrp="1"/>
          </p:cNvSpPr>
          <p:nvPr>
            <p:ph idx="1"/>
          </p:nvPr>
        </p:nvSpPr>
        <p:spPr>
          <a:xfrm>
            <a:off x="685800" y="3101731"/>
            <a:ext cx="4615070" cy="3232807"/>
          </a:xfrm>
        </p:spPr>
        <p:txBody>
          <a:bodyPr>
            <a:noAutofit/>
          </a:bodyPr>
          <a:lstStyle/>
          <a:p>
            <a:pPr marL="0" indent="0" algn="ctr">
              <a:buNone/>
            </a:pPr>
            <a:r>
              <a:rPr lang="en-US" sz="3000" b="1" dirty="0"/>
              <a:t>Unwritten rules about what is acceptable </a:t>
            </a:r>
            <a:r>
              <a:rPr lang="en-US" sz="3000" dirty="0"/>
              <a:t>in a given society or group of people (“reference group”)</a:t>
            </a:r>
          </a:p>
        </p:txBody>
      </p:sp>
      <p:sp>
        <p:nvSpPr>
          <p:cNvPr id="5" name="Content Placeholder 2">
            <a:extLst>
              <a:ext uri="{FF2B5EF4-FFF2-40B4-BE49-F238E27FC236}">
                <a16:creationId xmlns:a16="http://schemas.microsoft.com/office/drawing/2014/main" id="{A60C6800-CF09-BB40-8319-68E5838DB941}"/>
              </a:ext>
            </a:extLst>
          </p:cNvPr>
          <p:cNvSpPr txBox="1">
            <a:spLocks/>
          </p:cNvSpPr>
          <p:nvPr/>
        </p:nvSpPr>
        <p:spPr>
          <a:xfrm>
            <a:off x="6559826" y="3101731"/>
            <a:ext cx="4931134" cy="2305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Often maintained by positive and negative social sanctions</a:t>
            </a:r>
          </a:p>
        </p:txBody>
      </p:sp>
      <p:sp>
        <p:nvSpPr>
          <p:cNvPr id="7" name="Oval 6">
            <a:extLst>
              <a:ext uri="{FF2B5EF4-FFF2-40B4-BE49-F238E27FC236}">
                <a16:creationId xmlns:a16="http://schemas.microsoft.com/office/drawing/2014/main" id="{CF95452C-7C46-D34E-BFD7-886251F37709}"/>
              </a:ext>
            </a:extLst>
          </p:cNvPr>
          <p:cNvSpPr/>
          <p:nvPr/>
        </p:nvSpPr>
        <p:spPr>
          <a:xfrm>
            <a:off x="1736752" y="2094727"/>
            <a:ext cx="833891" cy="833891"/>
          </a:xfrm>
          <a:prstGeom prst="ellipse">
            <a:avLst/>
          </a:prstGeom>
          <a:solidFill>
            <a:srgbClr val="7F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2700EC1A-2400-F446-B8E8-FCD51035E7C9}"/>
              </a:ext>
            </a:extLst>
          </p:cNvPr>
          <p:cNvSpPr/>
          <p:nvPr/>
        </p:nvSpPr>
        <p:spPr>
          <a:xfrm>
            <a:off x="9728036" y="2093364"/>
            <a:ext cx="833891" cy="833891"/>
          </a:xfrm>
          <a:prstGeom prst="ellipse">
            <a:avLst/>
          </a:prstGeom>
          <a:solidFill>
            <a:srgbClr val="7F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Graphic 18" descr="Checklist">
            <a:extLst>
              <a:ext uri="{FF2B5EF4-FFF2-40B4-BE49-F238E27FC236}">
                <a16:creationId xmlns:a16="http://schemas.microsoft.com/office/drawing/2014/main" id="{24FB0CEC-49EC-FC4C-808A-9B6D6D1904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7623" y="2202572"/>
            <a:ext cx="621257" cy="621257"/>
          </a:xfrm>
          <a:prstGeom prst="rect">
            <a:avLst/>
          </a:prstGeom>
        </p:spPr>
      </p:pic>
    </p:spTree>
    <p:extLst>
      <p:ext uri="{BB962C8B-B14F-4D97-AF65-F5344CB8AC3E}">
        <p14:creationId xmlns:p14="http://schemas.microsoft.com/office/powerpoint/2010/main" val="145522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sz="4000" dirty="0">
                <a:latin typeface="Times New Roman" pitchFamily="18" charset="0"/>
                <a:cs typeface="Times New Roman" pitchFamily="18" charset="0"/>
              </a:rPr>
              <a:t>Method</a:t>
            </a:r>
            <a:r>
              <a:rPr lang="en-US" dirty="0"/>
              <a:t> </a:t>
            </a:r>
          </a:p>
        </p:txBody>
      </p:sp>
      <p:sp>
        <p:nvSpPr>
          <p:cNvPr id="3" name="Content Placeholder 2"/>
          <p:cNvSpPr>
            <a:spLocks noGrp="1"/>
          </p:cNvSpPr>
          <p:nvPr>
            <p:ph idx="1"/>
          </p:nvPr>
        </p:nvSpPr>
        <p:spPr>
          <a:xfrm>
            <a:off x="1981200" y="914400"/>
            <a:ext cx="8458200" cy="5715000"/>
          </a:xfrm>
        </p:spPr>
        <p:txBody>
          <a:bodyPr>
            <a:normAutofit/>
          </a:bodyPr>
          <a:lstStyle/>
          <a:p>
            <a:r>
              <a:rPr lang="en-US" dirty="0">
                <a:solidFill>
                  <a:schemeClr val="tx1"/>
                </a:solidFill>
                <a:latin typeface="Times New Roman" pitchFamily="18" charset="0"/>
                <a:cs typeface="Times New Roman" pitchFamily="18" charset="0"/>
              </a:rPr>
              <a:t>Study setting</a:t>
            </a:r>
          </a:p>
          <a:p>
            <a:pPr marL="0" indent="0">
              <a:buNone/>
            </a:pPr>
            <a:endParaRPr lang="en-US" dirty="0"/>
          </a:p>
          <a:p>
            <a:pPr marL="0" indent="0">
              <a:buNone/>
            </a:pPr>
            <a:endParaRPr lang="en-US" dirty="0"/>
          </a:p>
          <a:p>
            <a:pPr marL="0" indent="0">
              <a:buNone/>
            </a:pPr>
            <a:endParaRPr lang="en-US" dirty="0"/>
          </a:p>
          <a:p>
            <a:pPr marL="0" indent="0">
              <a:buNone/>
            </a:pPr>
            <a:endParaRPr lang="en-US" sz="2000" dirty="0"/>
          </a:p>
          <a:p>
            <a:pPr marL="0" indent="0">
              <a:buNone/>
            </a:pPr>
            <a:endParaRPr lang="en-US" sz="2000" dirty="0"/>
          </a:p>
          <a:p>
            <a:pPr>
              <a:buFont typeface="Wingdings" pitchFamily="2" charset="2"/>
              <a:buChar char="ü"/>
            </a:pPr>
            <a:endParaRPr lang="en-US" sz="1300" dirty="0"/>
          </a:p>
          <a:p>
            <a:pPr>
              <a:buFont typeface="Wingdings" pitchFamily="2" charset="2"/>
              <a:buChar char="ü"/>
            </a:pPr>
            <a:endParaRPr lang="en-US" sz="1300" dirty="0"/>
          </a:p>
          <a:p>
            <a:pPr>
              <a:buFont typeface="Wingdings" pitchFamily="2" charset="2"/>
              <a:buChar char="ü"/>
            </a:pPr>
            <a:endParaRPr lang="en-US" sz="1300" dirty="0"/>
          </a:p>
          <a:p>
            <a:pPr marL="0" indent="0">
              <a:buNone/>
            </a:pPr>
            <a:endParaRPr lang="en-US" sz="1300" dirty="0"/>
          </a:p>
          <a:p>
            <a:pPr>
              <a:buFont typeface="Wingdings" pitchFamily="2" charset="2"/>
              <a:buChar char="ü"/>
            </a:pPr>
            <a:endParaRPr lang="en-US" sz="1300" dirty="0"/>
          </a:p>
          <a:p>
            <a:pPr marL="0" indent="0">
              <a:buNone/>
            </a:pPr>
            <a:endParaRPr lang="en-US" sz="1300" dirty="0"/>
          </a:p>
          <a:p>
            <a:pPr>
              <a:buFont typeface="Wingdings" pitchFamily="2" charset="2"/>
              <a:buChar char="ü"/>
            </a:pPr>
            <a:endParaRPr lang="en-US" sz="1300" dirty="0"/>
          </a:p>
          <a:p>
            <a:pPr marL="0" indent="0">
              <a:buNone/>
            </a:pPr>
            <a:endParaRPr lang="en-US" sz="1300" dirty="0"/>
          </a:p>
          <a:p>
            <a:pPr>
              <a:lnSpc>
                <a:spcPct val="150000"/>
              </a:lnSpc>
              <a:buFont typeface="Wingdings" pitchFamily="2" charset="2"/>
              <a:buChar char="ü"/>
            </a:pPr>
            <a:r>
              <a:rPr lang="en-US" sz="1400" dirty="0">
                <a:solidFill>
                  <a:schemeClr val="tx1"/>
                </a:solidFill>
                <a:latin typeface="Times New Roman" pitchFamily="18" charset="0"/>
                <a:cs typeface="Times New Roman" pitchFamily="18" charset="0"/>
              </a:rPr>
              <a:t>Urban (</a:t>
            </a:r>
            <a:r>
              <a:rPr lang="en-US" sz="1400" b="1" dirty="0" err="1">
                <a:solidFill>
                  <a:schemeClr val="tx1"/>
                </a:solidFill>
                <a:latin typeface="Times New Roman" pitchFamily="18" charset="0"/>
                <a:cs typeface="Times New Roman" pitchFamily="18" charset="0"/>
              </a:rPr>
              <a:t>Shewarobit</a:t>
            </a:r>
            <a:r>
              <a:rPr lang="en-US" sz="1400" b="1" dirty="0">
                <a:solidFill>
                  <a:schemeClr val="tx1"/>
                </a:solidFill>
                <a:latin typeface="Times New Roman" pitchFamily="18" charset="0"/>
                <a:cs typeface="Times New Roman" pitchFamily="18" charset="0"/>
              </a:rPr>
              <a:t> town</a:t>
            </a:r>
            <a:r>
              <a:rPr lang="en-US" sz="1400" dirty="0">
                <a:solidFill>
                  <a:schemeClr val="tx1"/>
                </a:solidFill>
                <a:latin typeface="Times New Roman" pitchFamily="18" charset="0"/>
                <a:cs typeface="Times New Roman" pitchFamily="18" charset="0"/>
              </a:rPr>
              <a:t>), rural (</a:t>
            </a:r>
            <a:r>
              <a:rPr lang="en-US" sz="1400" b="1" dirty="0" err="1">
                <a:solidFill>
                  <a:schemeClr val="tx1"/>
                </a:solidFill>
                <a:latin typeface="Times New Roman" pitchFamily="18" charset="0"/>
                <a:cs typeface="Times New Roman" pitchFamily="18" charset="0"/>
              </a:rPr>
              <a:t>Yelen</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kebele</a:t>
            </a:r>
            <a:r>
              <a:rPr lang="en-US" sz="1400" dirty="0">
                <a:solidFill>
                  <a:schemeClr val="tx1"/>
                </a:solidFill>
                <a:latin typeface="Times New Roman" pitchFamily="18" charset="0"/>
                <a:cs typeface="Times New Roman" pitchFamily="18" charset="0"/>
              </a:rPr>
              <a:t>) and pastoral features </a:t>
            </a:r>
            <a:r>
              <a:rPr lang="en-US" sz="1400" b="1" dirty="0" err="1">
                <a:solidFill>
                  <a:schemeClr val="tx1"/>
                </a:solidFill>
                <a:latin typeface="Times New Roman" pitchFamily="18" charset="0"/>
                <a:cs typeface="Times New Roman" pitchFamily="18" charset="0"/>
              </a:rPr>
              <a:t>Abiy</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Atir</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kebele</a:t>
            </a:r>
            <a:r>
              <a:rPr lang="en-US" sz="1400" dirty="0">
                <a:solidFill>
                  <a:schemeClr val="tx1"/>
                </a:solidFill>
                <a:latin typeface="Times New Roman" pitchFamily="18" charset="0"/>
                <a:cs typeface="Times New Roman" pitchFamily="18" charset="0"/>
              </a:rPr>
              <a:t>. </a:t>
            </a:r>
          </a:p>
          <a:p>
            <a:pPr>
              <a:lnSpc>
                <a:spcPct val="150000"/>
              </a:lnSpc>
              <a:buFont typeface="Wingdings" pitchFamily="2" charset="2"/>
              <a:buChar char="ü"/>
            </a:pPr>
            <a:r>
              <a:rPr lang="en-US" sz="1400" dirty="0">
                <a:solidFill>
                  <a:schemeClr val="tx1"/>
                </a:solidFill>
                <a:latin typeface="Times New Roman" pitchFamily="18" charset="0"/>
                <a:cs typeface="Times New Roman" pitchFamily="18" charset="0"/>
              </a:rPr>
              <a:t>The major ethnic groups of the North </a:t>
            </a:r>
            <a:r>
              <a:rPr lang="en-US" sz="1400" dirty="0" err="1">
                <a:solidFill>
                  <a:schemeClr val="tx1"/>
                </a:solidFill>
                <a:latin typeface="Times New Roman" pitchFamily="18" charset="0"/>
                <a:cs typeface="Times New Roman" pitchFamily="18" charset="0"/>
              </a:rPr>
              <a:t>Shoa</a:t>
            </a:r>
            <a:r>
              <a:rPr lang="en-US" sz="1400" dirty="0">
                <a:solidFill>
                  <a:schemeClr val="tx1"/>
                </a:solidFill>
                <a:latin typeface="Times New Roman" pitchFamily="18" charset="0"/>
                <a:cs typeface="Times New Roman" pitchFamily="18" charset="0"/>
              </a:rPr>
              <a:t> zone people are </a:t>
            </a:r>
            <a:r>
              <a:rPr lang="en-US" sz="1400" dirty="0" err="1">
                <a:solidFill>
                  <a:schemeClr val="tx1"/>
                </a:solidFill>
                <a:latin typeface="Times New Roman" pitchFamily="18" charset="0"/>
                <a:cs typeface="Times New Roman" pitchFamily="18" charset="0"/>
              </a:rPr>
              <a:t>Amhara</a:t>
            </a:r>
            <a:r>
              <a:rPr lang="en-US" sz="1400" dirty="0">
                <a:solidFill>
                  <a:schemeClr val="tx1"/>
                </a:solidFill>
                <a:latin typeface="Times New Roman" pitchFamily="18" charset="0"/>
                <a:cs typeface="Times New Roman" pitchFamily="18" charset="0"/>
              </a:rPr>
              <a:t> with predominantly </a:t>
            </a:r>
            <a:r>
              <a:rPr lang="en-US" sz="1400" b="1" dirty="0">
                <a:solidFill>
                  <a:schemeClr val="tx1"/>
                </a:solidFill>
                <a:latin typeface="Times New Roman" pitchFamily="18" charset="0"/>
                <a:cs typeface="Times New Roman" pitchFamily="18" charset="0"/>
              </a:rPr>
              <a:t>Orthodox-Christian</a:t>
            </a:r>
            <a:r>
              <a:rPr lang="en-US" sz="1400" dirty="0">
                <a:solidFill>
                  <a:schemeClr val="tx1"/>
                </a:solidFill>
                <a:latin typeface="Times New Roman" pitchFamily="18" charset="0"/>
                <a:cs typeface="Times New Roman" pitchFamily="18" charset="0"/>
              </a:rPr>
              <a:t> by religion </a:t>
            </a:r>
            <a:r>
              <a:rPr lang="en-US" sz="1400" b="1" dirty="0">
                <a:solidFill>
                  <a:schemeClr val="tx1"/>
                </a:solidFill>
                <a:latin typeface="Times New Roman" pitchFamily="18" charset="0"/>
                <a:cs typeface="Times New Roman" pitchFamily="18" charset="0"/>
              </a:rPr>
              <a:t>followed by Muslim</a:t>
            </a:r>
            <a:r>
              <a:rPr lang="en-US" sz="1400" dirty="0">
                <a:solidFill>
                  <a:schemeClr val="tx1"/>
                </a:solidFill>
                <a:latin typeface="Times New Roman" pitchFamily="18" charset="0"/>
                <a:cs typeface="Times New Roman" pitchFamily="18" charset="0"/>
              </a:rPr>
              <a:t>.</a:t>
            </a:r>
          </a:p>
          <a:p>
            <a:pPr>
              <a:buFont typeface="Wingdings" pitchFamily="2" charset="2"/>
              <a:buChar char="ü"/>
            </a:pPr>
            <a:endParaRPr lang="en-US" sz="1300" dirty="0"/>
          </a:p>
          <a:p>
            <a:pPr marL="0" indent="0">
              <a:buNone/>
            </a:pPr>
            <a:endParaRPr lang="en-US" dirty="0"/>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4038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H="1" flipV="1">
            <a:off x="5943600" y="2352398"/>
            <a:ext cx="647700" cy="35270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91300" y="2514601"/>
            <a:ext cx="1181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Palatino Linotype"/>
                <a:ea typeface="+mn-ea"/>
                <a:cs typeface="+mn-cs"/>
              </a:rPr>
              <a:t>Shewarobit</a:t>
            </a: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 city</a:t>
            </a:r>
          </a:p>
        </p:txBody>
      </p:sp>
      <p:cxnSp>
        <p:nvCxnSpPr>
          <p:cNvPr id="15" name="Straight Connector 14"/>
          <p:cNvCxnSpPr/>
          <p:nvPr/>
        </p:nvCxnSpPr>
        <p:spPr>
          <a:xfrm>
            <a:off x="5867400" y="2274150"/>
            <a:ext cx="914400" cy="60251"/>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81800" y="2213899"/>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Palatino Linotype"/>
                <a:ea typeface="+mn-ea"/>
                <a:cs typeface="+mn-cs"/>
              </a:rPr>
              <a:t>Kewote</a:t>
            </a: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 </a:t>
            </a:r>
          </a:p>
        </p:txBody>
      </p:sp>
      <p:graphicFrame>
        <p:nvGraphicFramePr>
          <p:cNvPr id="25" name="Table 24"/>
          <p:cNvGraphicFramePr>
            <a:graphicFrameLocks noGrp="1"/>
          </p:cNvGraphicFramePr>
          <p:nvPr/>
        </p:nvGraphicFramePr>
        <p:xfrm>
          <a:off x="2667000" y="3962401"/>
          <a:ext cx="6096000" cy="12801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48343">
                <a:tc>
                  <a:txBody>
                    <a:bodyPr/>
                    <a:lstStyle/>
                    <a:p>
                      <a:r>
                        <a:rPr lang="en-US" dirty="0"/>
                        <a:t>Site </a:t>
                      </a:r>
                    </a:p>
                  </a:txBody>
                  <a:tcPr/>
                </a:tc>
                <a:tc>
                  <a:txBody>
                    <a:bodyPr/>
                    <a:lstStyle/>
                    <a:p>
                      <a:r>
                        <a:rPr lang="en-US" dirty="0" err="1"/>
                        <a:t>Kewet</a:t>
                      </a:r>
                      <a:r>
                        <a:rPr lang="en-US" dirty="0"/>
                        <a:t> </a:t>
                      </a:r>
                      <a:r>
                        <a:rPr lang="en-US" dirty="0" err="1"/>
                        <a:t>woreda</a:t>
                      </a:r>
                      <a:endParaRPr lang="en-US" dirty="0"/>
                    </a:p>
                  </a:txBody>
                  <a:tcPr/>
                </a:tc>
                <a:tc>
                  <a:txBody>
                    <a:bodyPr/>
                    <a:lstStyle/>
                    <a:p>
                      <a:r>
                        <a:rPr lang="en-US" dirty="0" err="1"/>
                        <a:t>Shewarobit</a:t>
                      </a:r>
                      <a:r>
                        <a:rPr lang="en-US" dirty="0"/>
                        <a:t> </a:t>
                      </a:r>
                    </a:p>
                  </a:txBody>
                  <a:tcPr/>
                </a:tc>
                <a:extLst>
                  <a:ext uri="{0D108BD9-81ED-4DB2-BD59-A6C34878D82A}">
                    <a16:rowId xmlns:a16="http://schemas.microsoft.com/office/drawing/2014/main" val="10000"/>
                  </a:ext>
                </a:extLst>
              </a:tr>
              <a:tr h="290285">
                <a:tc>
                  <a:txBody>
                    <a:bodyPr/>
                    <a:lstStyle/>
                    <a:p>
                      <a:r>
                        <a:rPr lang="en-US" sz="1400" b="1" dirty="0"/>
                        <a:t>Population size</a:t>
                      </a:r>
                    </a:p>
                  </a:txBody>
                  <a:tcPr/>
                </a:tc>
                <a:tc>
                  <a:txBody>
                    <a:bodyPr/>
                    <a:lstStyle/>
                    <a:p>
                      <a:r>
                        <a:rPr lang="en-US" sz="1400" dirty="0"/>
                        <a:t>93,329</a:t>
                      </a:r>
                    </a:p>
                  </a:txBody>
                  <a:tcPr/>
                </a:tc>
                <a:tc>
                  <a:txBody>
                    <a:bodyPr/>
                    <a:lstStyle/>
                    <a:p>
                      <a:r>
                        <a:rPr lang="en-US" sz="1400" dirty="0"/>
                        <a:t>62,352 </a:t>
                      </a:r>
                    </a:p>
                  </a:txBody>
                  <a:tcPr/>
                </a:tc>
                <a:extLst>
                  <a:ext uri="{0D108BD9-81ED-4DB2-BD59-A6C34878D82A}">
                    <a16:rowId xmlns:a16="http://schemas.microsoft.com/office/drawing/2014/main" val="10001"/>
                  </a:ext>
                </a:extLst>
              </a:tr>
              <a:tr h="290285">
                <a:tc>
                  <a:txBody>
                    <a:bodyPr/>
                    <a:lstStyle/>
                    <a:p>
                      <a:r>
                        <a:rPr lang="en-US" sz="1400" b="1" dirty="0"/>
                        <a:t>Population (10-14)</a:t>
                      </a:r>
                    </a:p>
                  </a:txBody>
                  <a:tcPr/>
                </a:tc>
                <a:tc>
                  <a:txBody>
                    <a:bodyPr/>
                    <a:lstStyle/>
                    <a:p>
                      <a:r>
                        <a:rPr lang="en-US" sz="1400" dirty="0"/>
                        <a:t>14,192</a:t>
                      </a:r>
                    </a:p>
                  </a:txBody>
                  <a:tcPr/>
                </a:tc>
                <a:tc>
                  <a:txBody>
                    <a:bodyPr/>
                    <a:lstStyle/>
                    <a:p>
                      <a:r>
                        <a:rPr lang="en-US" sz="1400" dirty="0"/>
                        <a:t>8,119 </a:t>
                      </a:r>
                    </a:p>
                  </a:txBody>
                  <a:tcPr/>
                </a:tc>
                <a:extLst>
                  <a:ext uri="{0D108BD9-81ED-4DB2-BD59-A6C34878D82A}">
                    <a16:rowId xmlns:a16="http://schemas.microsoft.com/office/drawing/2014/main" val="10002"/>
                  </a:ext>
                </a:extLst>
              </a:tr>
              <a:tr h="290285">
                <a:tc>
                  <a:txBody>
                    <a:bodyPr/>
                    <a:lstStyle/>
                    <a:p>
                      <a:r>
                        <a:rPr lang="en-US" sz="1400" b="1" dirty="0"/>
                        <a:t>Population (15-19)</a:t>
                      </a:r>
                    </a:p>
                  </a:txBody>
                  <a:tcPr/>
                </a:tc>
                <a:tc>
                  <a:txBody>
                    <a:bodyPr/>
                    <a:lstStyle/>
                    <a:p>
                      <a:r>
                        <a:rPr lang="en-US" sz="1400" dirty="0"/>
                        <a:t>10,070</a:t>
                      </a:r>
                    </a:p>
                  </a:txBody>
                  <a:tcPr/>
                </a:tc>
                <a:tc>
                  <a:txBody>
                    <a:bodyPr/>
                    <a:lstStyle/>
                    <a:p>
                      <a:r>
                        <a:rPr lang="en-US" sz="1400" dirty="0"/>
                        <a:t>7,977 </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4788783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fontScale="90000"/>
          </a:bodyPr>
          <a:lstStyle/>
          <a:p>
            <a:r>
              <a:rPr lang="en-US" dirty="0">
                <a:latin typeface="Times New Roman" pitchFamily="18" charset="0"/>
                <a:cs typeface="Times New Roman" pitchFamily="18" charset="0"/>
              </a:rPr>
              <a:t>Cont.….</a:t>
            </a:r>
          </a:p>
        </p:txBody>
      </p:sp>
      <p:sp>
        <p:nvSpPr>
          <p:cNvPr id="3" name="Content Placeholder 2"/>
          <p:cNvSpPr>
            <a:spLocks noGrp="1"/>
          </p:cNvSpPr>
          <p:nvPr>
            <p:ph idx="1"/>
          </p:nvPr>
        </p:nvSpPr>
        <p:spPr>
          <a:xfrm>
            <a:off x="1981200" y="1066800"/>
            <a:ext cx="8229600" cy="5334000"/>
          </a:xfrm>
        </p:spPr>
        <p:txBody>
          <a:bodyPr>
            <a:normAutofit fontScale="92500" lnSpcReduction="20000"/>
          </a:bodyPr>
          <a:lstStyle/>
          <a:p>
            <a:r>
              <a:rPr lang="en-US" dirty="0">
                <a:solidFill>
                  <a:schemeClr val="tx1"/>
                </a:solidFill>
                <a:latin typeface="Times New Roman" pitchFamily="18" charset="0"/>
                <a:cs typeface="Times New Roman" pitchFamily="18" charset="0"/>
              </a:rPr>
              <a:t>Study design</a:t>
            </a:r>
          </a:p>
          <a:p>
            <a:pPr lvl="1">
              <a:buFont typeface="Wingdings" pitchFamily="2" charset="2"/>
              <a:buChar char="ü"/>
            </a:pPr>
            <a:r>
              <a:rPr lang="en-US" sz="2200" dirty="0">
                <a:solidFill>
                  <a:schemeClr val="tx1"/>
                </a:solidFill>
                <a:latin typeface="Times New Roman" pitchFamily="18" charset="0"/>
                <a:cs typeface="Times New Roman" pitchFamily="18" charset="0"/>
              </a:rPr>
              <a:t>Qualitative participatory action research </a:t>
            </a:r>
          </a:p>
          <a:p>
            <a:pPr marL="457200" lvl="1" indent="0">
              <a:buNone/>
            </a:pPr>
            <a:endParaRPr lang="en-US" sz="2200" dirty="0">
              <a:solidFill>
                <a:schemeClr val="tx1"/>
              </a:solidFill>
              <a:latin typeface="Times New Roman" pitchFamily="18" charset="0"/>
              <a:cs typeface="Times New Roman" pitchFamily="18" charset="0"/>
            </a:endParaRPr>
          </a:p>
          <a:p>
            <a:r>
              <a:rPr lang="en-US" dirty="0">
                <a:solidFill>
                  <a:schemeClr val="tx1"/>
                </a:solidFill>
                <a:latin typeface="Times New Roman" pitchFamily="18" charset="0"/>
                <a:cs typeface="Times New Roman" pitchFamily="18" charset="0"/>
              </a:rPr>
              <a:t>Methods of data collection</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Data was collected after informed consent using semi-structured, open-ended guiding questions.</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9 session of  FGDs with adolescents that were selected following rigorous process </a:t>
            </a:r>
          </a:p>
          <a:p>
            <a:pPr lvl="2">
              <a:lnSpc>
                <a:spcPct val="150000"/>
              </a:lnSpc>
            </a:pPr>
            <a:r>
              <a:rPr lang="en-US" dirty="0">
                <a:solidFill>
                  <a:schemeClr val="tx1"/>
                </a:solidFill>
                <a:latin typeface="Times New Roman" pitchFamily="18" charset="0"/>
                <a:cs typeface="Times New Roman" pitchFamily="18" charset="0"/>
              </a:rPr>
              <a:t>(10-14 and 15-19)  age groups </a:t>
            </a:r>
          </a:p>
          <a:p>
            <a:pPr lvl="2">
              <a:lnSpc>
                <a:spcPct val="150000"/>
              </a:lnSpc>
            </a:pPr>
            <a:r>
              <a:rPr lang="en-US" dirty="0">
                <a:solidFill>
                  <a:schemeClr val="tx1"/>
                </a:solidFill>
                <a:latin typeface="Times New Roman" pitchFamily="18" charset="0"/>
                <a:cs typeface="Times New Roman" pitchFamily="18" charset="0"/>
              </a:rPr>
              <a:t>SRH club member and none</a:t>
            </a:r>
          </a:p>
          <a:p>
            <a:pPr lvl="2">
              <a:lnSpc>
                <a:spcPct val="150000"/>
              </a:lnSpc>
            </a:pPr>
            <a:r>
              <a:rPr lang="en-US" dirty="0">
                <a:solidFill>
                  <a:schemeClr val="tx1"/>
                </a:solidFill>
                <a:latin typeface="Times New Roman" pitchFamily="18" charset="0"/>
                <a:cs typeface="Times New Roman" pitchFamily="18" charset="0"/>
              </a:rPr>
              <a:t>In school and out of school </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21 KIIs (parents, community leaders, religious leaders, health providers, teachers) </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Purposive sampling ( using maximum variation) </a:t>
            </a:r>
          </a:p>
          <a:p>
            <a:pPr marL="914400" lvl="2" indent="0">
              <a:lnSpc>
                <a:spcPct val="150000"/>
              </a:lnSpc>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1557196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a:latin typeface="Times New Roman" pitchFamily="18" charset="0"/>
                <a:cs typeface="Times New Roman" pitchFamily="18" charset="0"/>
              </a:rPr>
              <a:t>Cont.….</a:t>
            </a:r>
          </a:p>
        </p:txBody>
      </p:sp>
      <p:sp>
        <p:nvSpPr>
          <p:cNvPr id="3" name="Content Placeholder 2"/>
          <p:cNvSpPr>
            <a:spLocks noGrp="1"/>
          </p:cNvSpPr>
          <p:nvPr>
            <p:ph idx="1"/>
          </p:nvPr>
        </p:nvSpPr>
        <p:spPr>
          <a:xfrm>
            <a:off x="1981200" y="1295401"/>
            <a:ext cx="8229600" cy="4830763"/>
          </a:xfrm>
        </p:spPr>
        <p:txBody>
          <a:bodyPr/>
          <a:lstStyle/>
          <a:p>
            <a:r>
              <a:rPr lang="en-US" dirty="0">
                <a:solidFill>
                  <a:schemeClr val="tx1"/>
                </a:solidFill>
                <a:latin typeface="Times New Roman" pitchFamily="18" charset="0"/>
                <a:cs typeface="Times New Roman" pitchFamily="18" charset="0"/>
              </a:rPr>
              <a:t>Method of data analysis</a:t>
            </a:r>
          </a:p>
          <a:p>
            <a:pPr marL="0" indent="0">
              <a:buNone/>
            </a:pPr>
            <a:endParaRPr lang="en-US" dirty="0">
              <a:solidFill>
                <a:schemeClr val="tx1"/>
              </a:solidFill>
              <a:latin typeface="Times New Roman" pitchFamily="18" charset="0"/>
              <a:cs typeface="Times New Roman" pitchFamily="18" charset="0"/>
            </a:endParaRP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Recorded audio was transcribed verbatim in Amharic and then translated to English.</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Transferred to Atlas </a:t>
            </a:r>
            <a:r>
              <a:rPr lang="en-US" sz="2000" dirty="0" err="1">
                <a:solidFill>
                  <a:schemeClr val="tx1"/>
                </a:solidFill>
                <a:latin typeface="Times New Roman" pitchFamily="18" charset="0"/>
                <a:cs typeface="Times New Roman" pitchFamily="18" charset="0"/>
              </a:rPr>
              <a:t>ti</a:t>
            </a:r>
            <a:r>
              <a:rPr lang="en-US" sz="2000" dirty="0">
                <a:solidFill>
                  <a:schemeClr val="tx1"/>
                </a:solidFill>
                <a:latin typeface="Times New Roman" pitchFamily="18" charset="0"/>
                <a:cs typeface="Times New Roman" pitchFamily="18" charset="0"/>
              </a:rPr>
              <a:t> version 9 software and coded</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Based on the objectives and data patterns, a code book was developed.</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Thematically analyzed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106692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90600"/>
          </a:xfrm>
        </p:spPr>
        <p:txBody>
          <a:bodyPr/>
          <a:lstStyle/>
          <a:p>
            <a:r>
              <a:rPr lang="en-US" sz="2500" dirty="0">
                <a:solidFill>
                  <a:prstClr val="black"/>
                </a:solidFill>
                <a:latin typeface="Times New Roman" pitchFamily="18" charset="0"/>
                <a:cs typeface="Times New Roman" pitchFamily="18" charset="0"/>
              </a:rPr>
              <a:t>Finding I - social norms that affect SRH intervention </a:t>
            </a:r>
            <a:endParaRPr lang="en-US" dirty="0"/>
          </a:p>
        </p:txBody>
      </p:sp>
      <p:graphicFrame>
        <p:nvGraphicFramePr>
          <p:cNvPr id="5" name="Content Placeholder 4"/>
          <p:cNvGraphicFramePr>
            <a:graphicFrameLocks noGrp="1"/>
          </p:cNvGraphicFramePr>
          <p:nvPr>
            <p:ph idx="1"/>
          </p:nvPr>
        </p:nvGraphicFramePr>
        <p:xfrm>
          <a:off x="1600200" y="1219200"/>
          <a:ext cx="8991600" cy="5394960"/>
        </p:xfrm>
        <a:graphic>
          <a:graphicData uri="http://schemas.openxmlformats.org/drawingml/2006/table">
            <a:tbl>
              <a:tblPr firstRow="1" bandRow="1">
                <a:tableStyleId>{5C22544A-7EE6-4342-B048-85BDC9FD1C3A}</a:tableStyleId>
              </a:tblPr>
              <a:tblGrid>
                <a:gridCol w="1743688">
                  <a:extLst>
                    <a:ext uri="{9D8B030D-6E8A-4147-A177-3AD203B41FA5}">
                      <a16:colId xmlns:a16="http://schemas.microsoft.com/office/drawing/2014/main" val="20000"/>
                    </a:ext>
                  </a:extLst>
                </a:gridCol>
                <a:gridCol w="2274376">
                  <a:extLst>
                    <a:ext uri="{9D8B030D-6E8A-4147-A177-3AD203B41FA5}">
                      <a16:colId xmlns:a16="http://schemas.microsoft.com/office/drawing/2014/main" val="20001"/>
                    </a:ext>
                  </a:extLst>
                </a:gridCol>
                <a:gridCol w="2501814">
                  <a:extLst>
                    <a:ext uri="{9D8B030D-6E8A-4147-A177-3AD203B41FA5}">
                      <a16:colId xmlns:a16="http://schemas.microsoft.com/office/drawing/2014/main" val="20002"/>
                    </a:ext>
                  </a:extLst>
                </a:gridCol>
                <a:gridCol w="2471722">
                  <a:extLst>
                    <a:ext uri="{9D8B030D-6E8A-4147-A177-3AD203B41FA5}">
                      <a16:colId xmlns:a16="http://schemas.microsoft.com/office/drawing/2014/main" val="20003"/>
                    </a:ext>
                  </a:extLst>
                </a:gridCol>
              </a:tblGrid>
              <a:tr h="370840">
                <a:tc>
                  <a:txBody>
                    <a:bodyPr/>
                    <a:lstStyle/>
                    <a:p>
                      <a:r>
                        <a:rPr lang="en-US" dirty="0"/>
                        <a:t>SRH problem</a:t>
                      </a:r>
                    </a:p>
                  </a:txBody>
                  <a:tcPr/>
                </a:tc>
                <a:tc>
                  <a:txBody>
                    <a:bodyPr/>
                    <a:lstStyle/>
                    <a:p>
                      <a:r>
                        <a:rPr lang="en-US" dirty="0"/>
                        <a:t>Norm about child marriage</a:t>
                      </a:r>
                    </a:p>
                  </a:txBody>
                  <a:tcPr/>
                </a:tc>
                <a:tc>
                  <a:txBody>
                    <a:bodyPr/>
                    <a:lstStyle/>
                    <a:p>
                      <a:r>
                        <a:rPr lang="en-US" dirty="0"/>
                        <a:t>Norms influencing child marriage</a:t>
                      </a:r>
                    </a:p>
                  </a:txBody>
                  <a:tcPr/>
                </a:tc>
                <a:tc>
                  <a:txBody>
                    <a:bodyPr/>
                    <a:lstStyle/>
                    <a:p>
                      <a:r>
                        <a:rPr lang="en-US" dirty="0"/>
                        <a:t>Believes</a:t>
                      </a:r>
                      <a:r>
                        <a:rPr lang="en-US" baseline="0" dirty="0"/>
                        <a:t> influencing norms</a:t>
                      </a:r>
                      <a:endParaRPr lang="en-US" dirty="0"/>
                    </a:p>
                  </a:txBody>
                  <a:tcPr/>
                </a:tc>
                <a:extLst>
                  <a:ext uri="{0D108BD9-81ED-4DB2-BD59-A6C34878D82A}">
                    <a16:rowId xmlns:a16="http://schemas.microsoft.com/office/drawing/2014/main" val="10000"/>
                  </a:ext>
                </a:extLst>
              </a:tr>
              <a:tr h="370840">
                <a:tc>
                  <a:txBody>
                    <a:bodyPr/>
                    <a:lstStyle/>
                    <a:p>
                      <a:r>
                        <a:rPr lang="en-US" dirty="0"/>
                        <a:t>Child marriage</a:t>
                      </a:r>
                    </a:p>
                  </a:txBody>
                  <a:tcPr/>
                </a:tc>
                <a:tc>
                  <a:txBody>
                    <a:bodyPr/>
                    <a:lstStyle/>
                    <a:p>
                      <a:r>
                        <a:rPr lang="en-US" dirty="0"/>
                        <a:t>A girl should marry young (</a:t>
                      </a:r>
                      <a:r>
                        <a:rPr lang="en-US" sz="1600" dirty="0"/>
                        <a:t>injunctive</a:t>
                      </a:r>
                      <a:r>
                        <a:rPr lang="en-US" sz="1600" baseline="0" dirty="0"/>
                        <a:t> norm)</a:t>
                      </a:r>
                    </a:p>
                    <a:p>
                      <a:endParaRPr lang="en-US" baseline="0" dirty="0"/>
                    </a:p>
                    <a:p>
                      <a:r>
                        <a:rPr lang="en-US" baseline="0" dirty="0"/>
                        <a:t>Girls get married before the age of 18 (</a:t>
                      </a:r>
                      <a:r>
                        <a:rPr lang="en-US" sz="1600" baseline="0" dirty="0"/>
                        <a:t>descriptive norm</a:t>
                      </a:r>
                      <a:r>
                        <a:rPr lang="en-US" baseline="0" dirty="0"/>
                        <a:t>)</a:t>
                      </a:r>
                      <a:endParaRPr lang="en-US" dirty="0"/>
                    </a:p>
                  </a:txBody>
                  <a:tcPr/>
                </a:tc>
                <a:tc>
                  <a:txBody>
                    <a:bodyPr/>
                    <a:lstStyle/>
                    <a:p>
                      <a:r>
                        <a:rPr lang="en-US" dirty="0"/>
                        <a:t>Girls should be</a:t>
                      </a:r>
                      <a:r>
                        <a:rPr lang="en-US" baseline="0" dirty="0"/>
                        <a:t> virgin before marriage</a:t>
                      </a:r>
                    </a:p>
                    <a:p>
                      <a:endParaRPr lang="en-US" baseline="0" dirty="0"/>
                    </a:p>
                    <a:p>
                      <a:r>
                        <a:rPr lang="en-US" dirty="0"/>
                        <a:t>A girl should obey her parents over timing/ choice of marriage partner</a:t>
                      </a:r>
                    </a:p>
                    <a:p>
                      <a:endParaRPr lang="en-US" dirty="0"/>
                    </a:p>
                    <a:p>
                      <a:r>
                        <a:rPr lang="en-US" dirty="0"/>
                        <a:t>Most adolescent girls are sensitive for sanction</a:t>
                      </a:r>
                    </a:p>
                    <a:p>
                      <a:endParaRPr lang="en-US" dirty="0"/>
                    </a:p>
                    <a:p>
                      <a:r>
                        <a:rPr lang="en-US" dirty="0"/>
                        <a:t>A responsible parent should ensure their daughter's virginity and therefore marry her off at an early age.</a:t>
                      </a:r>
                    </a:p>
                  </a:txBody>
                  <a:tcPr/>
                </a:tc>
                <a:tc>
                  <a:txBody>
                    <a:bodyPr/>
                    <a:lstStyle/>
                    <a:p>
                      <a:r>
                        <a:rPr lang="en-US" dirty="0"/>
                        <a:t>Beliefs</a:t>
                      </a:r>
                      <a:r>
                        <a:rPr lang="en-US" baseline="0" dirty="0"/>
                        <a:t> about the importance of female sexual purity</a:t>
                      </a:r>
                    </a:p>
                    <a:p>
                      <a:endParaRPr lang="en-US" baseline="0" dirty="0"/>
                    </a:p>
                    <a:p>
                      <a:r>
                        <a:rPr lang="en-US" baseline="0" dirty="0"/>
                        <a:t>Beliefs about marriage as key route to social and economic protection</a:t>
                      </a:r>
                    </a:p>
                    <a:p>
                      <a:endParaRPr lang="en-US" baseline="0" dirty="0"/>
                    </a:p>
                    <a:p>
                      <a:r>
                        <a:rPr lang="en-US" baseline="0" dirty="0"/>
                        <a:t>Beliefs that parents and elders have prime authority over children’s life</a:t>
                      </a:r>
                      <a:endParaRPr lang="en-US"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9321126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r>
              <a:rPr lang="en-US" dirty="0"/>
              <a:t>Cont.… </a:t>
            </a:r>
          </a:p>
        </p:txBody>
      </p:sp>
      <p:sp>
        <p:nvSpPr>
          <p:cNvPr id="3" name="Content Placeholder 2"/>
          <p:cNvSpPr>
            <a:spLocks noGrp="1"/>
          </p:cNvSpPr>
          <p:nvPr>
            <p:ph idx="1"/>
          </p:nvPr>
        </p:nvSpPr>
        <p:spPr>
          <a:xfrm>
            <a:off x="1981200" y="1219201"/>
            <a:ext cx="8229600" cy="4906963"/>
          </a:xfrm>
        </p:spPr>
        <p:txBody>
          <a:bodyPr/>
          <a:lstStyle/>
          <a:p>
            <a:pPr marL="0" indent="0">
              <a:lnSpc>
                <a:spcPct val="150000"/>
              </a:lnSpc>
              <a:buNone/>
            </a:pPr>
            <a:r>
              <a:rPr lang="en-US" sz="2000" dirty="0">
                <a:solidFill>
                  <a:schemeClr val="tx1"/>
                </a:solidFill>
                <a:latin typeface="Times New Roman" pitchFamily="18" charset="0"/>
                <a:cs typeface="Times New Roman" pitchFamily="18" charset="0"/>
              </a:rPr>
              <a:t>“Parents are concerned that their daughters will become pregnant without their knowledge, marry, and join families with which they do not know or don't want to associate.” </a:t>
            </a:r>
            <a:r>
              <a:rPr lang="en-US" sz="1600" b="1" dirty="0">
                <a:solidFill>
                  <a:schemeClr val="tx1"/>
                </a:solidFill>
                <a:latin typeface="Times New Roman" pitchFamily="18" charset="0"/>
                <a:cs typeface="Times New Roman" pitchFamily="18" charset="0"/>
              </a:rPr>
              <a:t>Mother p130, </a:t>
            </a:r>
            <a:r>
              <a:rPr lang="en-US" sz="1600" b="1" dirty="0" err="1">
                <a:solidFill>
                  <a:schemeClr val="tx1"/>
                </a:solidFill>
                <a:latin typeface="Times New Roman" pitchFamily="18" charset="0"/>
                <a:cs typeface="Times New Roman" pitchFamily="18" charset="0"/>
              </a:rPr>
              <a:t>Abayatir</a:t>
            </a:r>
            <a:endParaRPr lang="en-US" sz="1600" b="1" dirty="0">
              <a:solidFill>
                <a:schemeClr val="tx1"/>
              </a:solidFill>
              <a:latin typeface="Times New Roman" pitchFamily="18" charset="0"/>
              <a:cs typeface="Times New Roman" pitchFamily="18" charset="0"/>
            </a:endParaRPr>
          </a:p>
          <a:p>
            <a:pPr marL="0" indent="0">
              <a:lnSpc>
                <a:spcPct val="150000"/>
              </a:lnSpc>
              <a:buNone/>
            </a:pPr>
            <a:endParaRPr lang="en-US" sz="2000" dirty="0">
              <a:solidFill>
                <a:schemeClr val="tx1"/>
              </a:solidFill>
              <a:latin typeface="Times New Roman" pitchFamily="18" charset="0"/>
              <a:cs typeface="Times New Roman" pitchFamily="18" charset="0"/>
            </a:endParaRPr>
          </a:p>
          <a:p>
            <a:pPr marL="0" indent="0">
              <a:lnSpc>
                <a:spcPct val="150000"/>
              </a:lnSpc>
              <a:buNone/>
            </a:pPr>
            <a:r>
              <a:rPr lang="en-US" sz="2000" dirty="0">
                <a:solidFill>
                  <a:schemeClr val="tx1"/>
                </a:solidFill>
                <a:latin typeface="Times New Roman" pitchFamily="18" charset="0"/>
                <a:cs typeface="Times New Roman" pitchFamily="18" charset="0"/>
              </a:rPr>
              <a:t>“Families believe that if girls do not marry young, they will lose their virginity, hence they urge their children to marry young to preserve their honor.” </a:t>
            </a:r>
            <a:r>
              <a:rPr lang="en-US" sz="1600" b="1" dirty="0">
                <a:solidFill>
                  <a:schemeClr val="tx1"/>
                </a:solidFill>
                <a:latin typeface="Times New Roman" pitchFamily="18" charset="0"/>
                <a:cs typeface="Times New Roman" pitchFamily="18" charset="0"/>
              </a:rPr>
              <a:t>Female p45, </a:t>
            </a:r>
            <a:r>
              <a:rPr lang="en-US" sz="1600" b="1" dirty="0" err="1">
                <a:solidFill>
                  <a:schemeClr val="tx1"/>
                </a:solidFill>
                <a:latin typeface="Times New Roman" pitchFamily="18" charset="0"/>
                <a:cs typeface="Times New Roman" pitchFamily="18" charset="0"/>
              </a:rPr>
              <a:t>Yelen</a:t>
            </a:r>
            <a:endParaRPr lang="en-US" sz="1600" b="1" dirty="0">
              <a:solidFill>
                <a:schemeClr val="tx1"/>
              </a:solidFill>
              <a:latin typeface="Times New Roman" pitchFamily="18" charset="0"/>
              <a:cs typeface="Times New Roman" pitchFamily="18" charset="0"/>
            </a:endParaRPr>
          </a:p>
          <a:p>
            <a:pPr marL="0" indent="0">
              <a:buNone/>
            </a:pPr>
            <a:endParaRPr lang="en-US" sz="1600" b="1"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4795753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lstStyle/>
          <a:p>
            <a:r>
              <a:rPr lang="en-US" dirty="0">
                <a:latin typeface="Times New Roman" pitchFamily="18" charset="0"/>
                <a:cs typeface="Times New Roman" pitchFamily="18" charset="0"/>
              </a:rPr>
              <a:t>Cont.… </a:t>
            </a:r>
            <a:endParaRPr lang="en-US" dirty="0"/>
          </a:p>
        </p:txBody>
      </p:sp>
      <p:graphicFrame>
        <p:nvGraphicFramePr>
          <p:cNvPr id="5" name="Content Placeholder 4"/>
          <p:cNvGraphicFramePr>
            <a:graphicFrameLocks noGrp="1"/>
          </p:cNvGraphicFramePr>
          <p:nvPr>
            <p:ph idx="1"/>
          </p:nvPr>
        </p:nvGraphicFramePr>
        <p:xfrm>
          <a:off x="1676400" y="995377"/>
          <a:ext cx="8991600" cy="5287587"/>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11991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SRH problem</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Norm about female</a:t>
                      </a:r>
                      <a:r>
                        <a:rPr lang="en-US" baseline="0" dirty="0"/>
                        <a:t> genital cutting</a:t>
                      </a:r>
                      <a:endParaRPr lang="en-US"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Norms influencing female</a:t>
                      </a:r>
                      <a:r>
                        <a:rPr lang="en-US" baseline="0" dirty="0"/>
                        <a:t> </a:t>
                      </a:r>
                      <a:r>
                        <a:rPr lang="en-US" dirty="0"/>
                        <a:t>genital</a:t>
                      </a:r>
                      <a:r>
                        <a:rPr lang="en-US" baseline="0" dirty="0"/>
                        <a:t> cutting</a:t>
                      </a:r>
                      <a:endParaRPr lang="en-US"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Believes</a:t>
                      </a:r>
                      <a:r>
                        <a:rPr lang="en-US" baseline="0" dirty="0"/>
                        <a:t> influencing norms</a:t>
                      </a:r>
                      <a:endParaRPr lang="en-US" dirty="0"/>
                    </a:p>
                    <a:p>
                      <a:endParaRPr lang="en-US" dirty="0"/>
                    </a:p>
                  </a:txBody>
                  <a:tcPr/>
                </a:tc>
                <a:extLst>
                  <a:ext uri="{0D108BD9-81ED-4DB2-BD59-A6C34878D82A}">
                    <a16:rowId xmlns:a16="http://schemas.microsoft.com/office/drawing/2014/main" val="10000"/>
                  </a:ext>
                </a:extLst>
              </a:tr>
              <a:tr h="4088403">
                <a:tc>
                  <a:txBody>
                    <a:bodyPr/>
                    <a:lstStyle/>
                    <a:p>
                      <a:r>
                        <a:rPr lang="en-US" dirty="0"/>
                        <a:t>Female genital cutting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baseline="0" dirty="0"/>
                        <a:t> girl</a:t>
                      </a:r>
                      <a:r>
                        <a:rPr lang="en-US" dirty="0"/>
                        <a:t> should</a:t>
                      </a:r>
                      <a:r>
                        <a:rPr lang="en-US" baseline="0" dirty="0"/>
                        <a:t> be circumcise </a:t>
                      </a:r>
                      <a:r>
                        <a:rPr lang="en-US" dirty="0"/>
                        <a:t>(</a:t>
                      </a:r>
                      <a:r>
                        <a:rPr lang="en-US" sz="1600" b="0" dirty="0"/>
                        <a:t>injunctive</a:t>
                      </a:r>
                      <a:r>
                        <a:rPr lang="en-US" sz="1600" b="0" baseline="0" dirty="0"/>
                        <a:t> norm</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Girls are circumcise in secret (</a:t>
                      </a:r>
                      <a:r>
                        <a:rPr lang="en-US" sz="1600" baseline="0" dirty="0"/>
                        <a:t>descriptive norm)</a:t>
                      </a: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Girls should be</a:t>
                      </a:r>
                      <a:r>
                        <a:rPr lang="en-US" baseline="0" dirty="0"/>
                        <a:t> virgin before marriage</a:t>
                      </a:r>
                    </a:p>
                    <a:p>
                      <a:endParaRPr lang="en-US" dirty="0"/>
                    </a:p>
                    <a:p>
                      <a:r>
                        <a:rPr lang="en-US" dirty="0"/>
                        <a:t>Girls should be obedient for her parents/ husband</a:t>
                      </a:r>
                    </a:p>
                    <a:p>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responsible parents should ensure their daughter purity</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Beliefs</a:t>
                      </a:r>
                      <a:r>
                        <a:rPr lang="en-US" baseline="0" dirty="0"/>
                        <a:t> about the importance of female sexual purity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Beliefs that parents have prime authority in their daughter controlling her sexuality to promote premarital virginity and marital fidelity </a:t>
                      </a:r>
                    </a:p>
                    <a:p>
                      <a:endParaRPr lang="en-US" dirty="0"/>
                    </a:p>
                    <a:p>
                      <a:endParaRPr lang="en-US"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1612653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r>
              <a:rPr lang="en-US" dirty="0"/>
              <a:t>Cont.…</a:t>
            </a:r>
          </a:p>
        </p:txBody>
      </p:sp>
      <p:sp>
        <p:nvSpPr>
          <p:cNvPr id="3" name="Content Placeholder 2"/>
          <p:cNvSpPr>
            <a:spLocks noGrp="1"/>
          </p:cNvSpPr>
          <p:nvPr>
            <p:ph idx="1"/>
          </p:nvPr>
        </p:nvSpPr>
        <p:spPr/>
        <p:txBody>
          <a:bodyPr/>
          <a:lstStyle/>
          <a:p>
            <a:pPr marL="0" lvl="1" indent="0">
              <a:lnSpc>
                <a:spcPct val="150000"/>
              </a:lnSpc>
              <a:buNone/>
            </a:pPr>
            <a:r>
              <a:rPr lang="en-US" sz="1800" dirty="0">
                <a:solidFill>
                  <a:schemeClr val="tx1"/>
                </a:solidFill>
                <a:latin typeface="+mn-lt"/>
              </a:rPr>
              <a:t>"The society mutilates the female because they believe that if she is not mutilated, she will have high sexual desire, but if she is mutilated, she will not engage in those sexual activities at an early age, allowing her to retain her virginity." </a:t>
            </a:r>
            <a:r>
              <a:rPr lang="en-US" b="1" dirty="0">
                <a:solidFill>
                  <a:schemeClr val="tx1"/>
                </a:solidFill>
                <a:latin typeface="+mn-lt"/>
              </a:rPr>
              <a:t>FGD female p67 </a:t>
            </a:r>
            <a:r>
              <a:rPr lang="en-US" b="1" dirty="0" err="1">
                <a:solidFill>
                  <a:schemeClr val="tx1"/>
                </a:solidFill>
                <a:latin typeface="+mn-lt"/>
              </a:rPr>
              <a:t>yelen</a:t>
            </a:r>
            <a:endParaRPr lang="en-US" b="1" dirty="0">
              <a:solidFill>
                <a:schemeClr val="tx1"/>
              </a:solidFill>
              <a:latin typeface="+mn-lt"/>
            </a:endParaRPr>
          </a:p>
          <a:p>
            <a:pPr marL="0" lvl="1" indent="0">
              <a:buNone/>
            </a:pPr>
            <a:endParaRPr lang="en-US" b="1" dirty="0"/>
          </a:p>
          <a:p>
            <a:endParaRPr lang="en-US" dirty="0"/>
          </a:p>
          <a:p>
            <a:pPr marL="0" indent="0">
              <a:lnSpc>
                <a:spcPct val="150000"/>
              </a:lnSpc>
              <a:spcBef>
                <a:spcPts val="0"/>
              </a:spcBef>
              <a:buNone/>
            </a:pPr>
            <a:r>
              <a:rPr lang="en-US" sz="1800" dirty="0">
                <a:solidFill>
                  <a:prstClr val="black"/>
                </a:solidFill>
                <a:latin typeface="Palatino Linotype"/>
              </a:rPr>
              <a:t>“My mother used to tell me that if I had done circumcision like them, I would have followed all of my mother's instructions at home.” </a:t>
            </a:r>
            <a:r>
              <a:rPr lang="en-US" sz="1600" b="1" dirty="0">
                <a:solidFill>
                  <a:prstClr val="black"/>
                </a:solidFill>
                <a:latin typeface="Palatino Linotype"/>
              </a:rPr>
              <a:t>FGD female p90 </a:t>
            </a:r>
            <a:r>
              <a:rPr lang="en-US" sz="1600" b="1" dirty="0" err="1">
                <a:solidFill>
                  <a:prstClr val="black"/>
                </a:solidFill>
                <a:latin typeface="Palatino Linotype"/>
              </a:rPr>
              <a:t>shewarobit</a:t>
            </a:r>
            <a:endParaRPr lang="en-US" sz="1600" b="1" dirty="0">
              <a:solidFill>
                <a:prstClr val="black"/>
              </a:solidFill>
              <a:latin typeface="Palatino Linotype"/>
            </a:endParaRPr>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852914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pPr>
              <a:lnSpc>
                <a:spcPct val="100000"/>
              </a:lnSpc>
            </a:pPr>
            <a:r>
              <a:rPr lang="en-US" sz="2500" dirty="0">
                <a:solidFill>
                  <a:prstClr val="black"/>
                </a:solidFill>
                <a:latin typeface="Times New Roman" pitchFamily="18" charset="0"/>
                <a:cs typeface="Times New Roman" pitchFamily="18" charset="0"/>
              </a:rPr>
              <a:t>Finding II - social norms that affect girls’ decision making on SRH service use</a:t>
            </a:r>
            <a:endParaRPr lang="en-US" dirty="0"/>
          </a:p>
        </p:txBody>
      </p:sp>
      <p:graphicFrame>
        <p:nvGraphicFramePr>
          <p:cNvPr id="5" name="Content Placeholder 4"/>
          <p:cNvGraphicFramePr>
            <a:graphicFrameLocks noGrp="1"/>
          </p:cNvGraphicFramePr>
          <p:nvPr>
            <p:ph idx="1"/>
          </p:nvPr>
        </p:nvGraphicFramePr>
        <p:xfrm>
          <a:off x="1676400" y="1371600"/>
          <a:ext cx="8915400" cy="5130368"/>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9241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Norm about girls’</a:t>
                      </a:r>
                      <a:r>
                        <a:rPr lang="en-US" baseline="0" dirty="0"/>
                        <a:t> SRH service use</a:t>
                      </a:r>
                      <a:endParaRPr lang="en-US" dirty="0"/>
                    </a:p>
                    <a:p>
                      <a:endParaRPr lang="en-US" dirty="0"/>
                    </a:p>
                  </a:txBody>
                  <a:tcPr/>
                </a:tc>
                <a:tc>
                  <a:txBody>
                    <a:bodyPr/>
                    <a:lstStyle/>
                    <a:p>
                      <a:r>
                        <a:rPr lang="en-US" dirty="0"/>
                        <a:t>Norms influencing girls’ decision making on SRH</a:t>
                      </a:r>
                      <a:r>
                        <a:rPr lang="en-US" baseline="0" dirty="0"/>
                        <a:t> service use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Believes</a:t>
                      </a:r>
                      <a:r>
                        <a:rPr lang="en-US" baseline="0" dirty="0"/>
                        <a:t> influencing norms</a:t>
                      </a:r>
                      <a:endParaRPr lang="en-US" dirty="0"/>
                    </a:p>
                    <a:p>
                      <a:endParaRPr lang="en-US" dirty="0"/>
                    </a:p>
                  </a:txBody>
                  <a:tcPr/>
                </a:tc>
                <a:extLst>
                  <a:ext uri="{0D108BD9-81ED-4DB2-BD59-A6C34878D82A}">
                    <a16:rowId xmlns:a16="http://schemas.microsoft.com/office/drawing/2014/main" val="10000"/>
                  </a:ext>
                </a:extLst>
              </a:tr>
              <a:tr h="3419272">
                <a:tc>
                  <a:txBody>
                    <a:bodyPr/>
                    <a:lstStyle/>
                    <a:p>
                      <a:r>
                        <a:rPr lang="en-US" baseline="0" dirty="0"/>
                        <a:t>Unmarried girls should not use contraceptive </a:t>
                      </a:r>
                      <a:r>
                        <a:rPr lang="en-US" sz="1600" baseline="0" dirty="0"/>
                        <a:t>(injunctive norm</a:t>
                      </a:r>
                      <a:r>
                        <a:rPr lang="en-US" baseline="0" dirty="0"/>
                        <a:t>)</a:t>
                      </a:r>
                    </a:p>
                    <a:p>
                      <a:endParaRPr lang="en-US" baseline="0" dirty="0"/>
                    </a:p>
                    <a:p>
                      <a:r>
                        <a:rPr lang="en-US" baseline="0" dirty="0"/>
                        <a:t>Most unmarried girls get afraid to use contraceptive</a:t>
                      </a:r>
                    </a:p>
                    <a:p>
                      <a:endParaRPr lang="en-US" baseline="0" dirty="0"/>
                    </a:p>
                    <a:p>
                      <a:r>
                        <a:rPr lang="en-US" baseline="0" dirty="0"/>
                        <a:t>Most married girls use contraceptive (</a:t>
                      </a:r>
                      <a:r>
                        <a:rPr lang="en-US" sz="1600" baseline="0" dirty="0"/>
                        <a:t>descriptive norms)</a:t>
                      </a:r>
                    </a:p>
                    <a:p>
                      <a:endParaRPr lang="en-US" baseline="0" dirty="0"/>
                    </a:p>
                    <a:p>
                      <a:endParaRPr lang="en-US" dirty="0"/>
                    </a:p>
                  </a:txBody>
                  <a:tcPr/>
                </a:tc>
                <a:tc>
                  <a:txBody>
                    <a:bodyPr/>
                    <a:lstStyle/>
                    <a:p>
                      <a:r>
                        <a:rPr lang="en-US" dirty="0"/>
                        <a:t>Sexual activity before marriage is inappropriate</a:t>
                      </a:r>
                    </a:p>
                    <a:p>
                      <a:endParaRPr lang="en-US" dirty="0"/>
                    </a:p>
                    <a:p>
                      <a:endParaRPr lang="en-US" dirty="0"/>
                    </a:p>
                    <a:p>
                      <a:r>
                        <a:rPr lang="en-US" dirty="0"/>
                        <a:t>Speaking about sexuality is taboo</a:t>
                      </a:r>
                    </a:p>
                    <a:p>
                      <a:endParaRPr lang="en-US" dirty="0"/>
                    </a:p>
                    <a:p>
                      <a:r>
                        <a:rPr lang="en-US" dirty="0"/>
                        <a:t>Girls should give birth immediately after getting married</a:t>
                      </a:r>
                    </a:p>
                    <a:p>
                      <a:endParaRPr lang="en-US" dirty="0"/>
                    </a:p>
                    <a:p>
                      <a:r>
                        <a:rPr lang="en-US" dirty="0"/>
                        <a:t>Most girls are sensitive for sanction</a:t>
                      </a:r>
                    </a:p>
                    <a:p>
                      <a:endParaRPr lang="en-US" dirty="0"/>
                    </a:p>
                    <a:p>
                      <a:endParaRPr lang="en-US" dirty="0"/>
                    </a:p>
                  </a:txBody>
                  <a:tcPr/>
                </a:tc>
                <a:tc>
                  <a:txBody>
                    <a:bodyPr/>
                    <a:lstStyle/>
                    <a:p>
                      <a:r>
                        <a:rPr lang="en-US" dirty="0"/>
                        <a:t>Beliefs</a:t>
                      </a:r>
                      <a:r>
                        <a:rPr lang="en-US" baseline="0" dirty="0"/>
                        <a:t>  about the importance of sexual purity (virginity before marriage)</a:t>
                      </a:r>
                      <a:endParaRPr lang="en-US" dirty="0"/>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Beliefs</a:t>
                      </a:r>
                      <a:r>
                        <a:rPr lang="en-US" baseline="0" dirty="0"/>
                        <a:t> about speaking sexuality promote adolescents to be engaged in sexual activities </a:t>
                      </a:r>
                    </a:p>
                    <a:p>
                      <a:endParaRPr lang="en-US" baseline="0" dirty="0"/>
                    </a:p>
                    <a:p>
                      <a:r>
                        <a:rPr lang="en-US" baseline="0" dirty="0"/>
                        <a:t>Beliefs about the importance of fertility</a:t>
                      </a:r>
                      <a:endParaRPr lang="en-US"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3162076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dirty="0"/>
              <a:t>Cont.….</a:t>
            </a:r>
          </a:p>
        </p:txBody>
      </p:sp>
      <p:sp>
        <p:nvSpPr>
          <p:cNvPr id="3" name="Content Placeholder 2"/>
          <p:cNvSpPr>
            <a:spLocks noGrp="1"/>
          </p:cNvSpPr>
          <p:nvPr>
            <p:ph idx="1"/>
          </p:nvPr>
        </p:nvSpPr>
        <p:spPr>
          <a:xfrm>
            <a:off x="1752600" y="1143000"/>
            <a:ext cx="8686800" cy="5410200"/>
          </a:xfrm>
        </p:spPr>
        <p:txBody>
          <a:bodyPr>
            <a:normAutofit fontScale="92500"/>
          </a:bodyPr>
          <a:lstStyle/>
          <a:p>
            <a:pPr marL="0" indent="0">
              <a:lnSpc>
                <a:spcPct val="150000"/>
              </a:lnSpc>
              <a:buNone/>
            </a:pPr>
            <a:r>
              <a:rPr lang="en-US" sz="2000" dirty="0">
                <a:solidFill>
                  <a:schemeClr val="tx1"/>
                </a:solidFill>
                <a:latin typeface="Times New Roman" pitchFamily="18" charset="0"/>
                <a:cs typeface="Times New Roman" pitchFamily="18" charset="0"/>
              </a:rPr>
              <a:t>“In society, it is considered impolite for a girl to take contraception before marriage, therefore she will be ashamed. If she is seen coming to the health center for contraception, it will be assumed that she is looking for sex.” </a:t>
            </a:r>
            <a:r>
              <a:rPr lang="en-US" sz="1700" b="1" dirty="0">
                <a:solidFill>
                  <a:schemeClr val="tx1"/>
                </a:solidFill>
                <a:latin typeface="Times New Roman" pitchFamily="18" charset="0"/>
                <a:cs typeface="Times New Roman" pitchFamily="18" charset="0"/>
              </a:rPr>
              <a:t>community leader, </a:t>
            </a:r>
            <a:r>
              <a:rPr lang="en-US" sz="1700" b="1" dirty="0" err="1">
                <a:solidFill>
                  <a:schemeClr val="tx1"/>
                </a:solidFill>
                <a:latin typeface="Times New Roman" pitchFamily="18" charset="0"/>
                <a:cs typeface="Times New Roman" pitchFamily="18" charset="0"/>
              </a:rPr>
              <a:t>Abay</a:t>
            </a:r>
            <a:r>
              <a:rPr lang="en-US" sz="1700" b="1" dirty="0">
                <a:solidFill>
                  <a:schemeClr val="tx1"/>
                </a:solidFill>
                <a:latin typeface="Times New Roman" pitchFamily="18" charset="0"/>
                <a:cs typeface="Times New Roman" pitchFamily="18" charset="0"/>
              </a:rPr>
              <a:t> </a:t>
            </a:r>
            <a:r>
              <a:rPr lang="en-US" sz="1700" b="1" dirty="0" err="1">
                <a:solidFill>
                  <a:schemeClr val="tx1"/>
                </a:solidFill>
                <a:latin typeface="Times New Roman" pitchFamily="18" charset="0"/>
                <a:cs typeface="Times New Roman" pitchFamily="18" charset="0"/>
              </a:rPr>
              <a:t>Atir</a:t>
            </a:r>
            <a:endParaRPr lang="en-US" sz="1700" b="1" dirty="0">
              <a:solidFill>
                <a:schemeClr val="tx1"/>
              </a:solidFill>
              <a:latin typeface="Times New Roman" pitchFamily="18" charset="0"/>
              <a:cs typeface="Times New Roman" pitchFamily="18" charset="0"/>
            </a:endParaRPr>
          </a:p>
          <a:p>
            <a:pPr marL="0" indent="0">
              <a:lnSpc>
                <a:spcPct val="150000"/>
              </a:lnSpc>
              <a:buNone/>
            </a:pPr>
            <a:endParaRPr lang="en-US" sz="2000" dirty="0">
              <a:solidFill>
                <a:schemeClr val="tx1"/>
              </a:solidFill>
              <a:latin typeface="Times New Roman" pitchFamily="18" charset="0"/>
              <a:cs typeface="Times New Roman" pitchFamily="18" charset="0"/>
            </a:endParaRPr>
          </a:p>
          <a:p>
            <a:pPr marL="0" indent="0">
              <a:lnSpc>
                <a:spcPct val="150000"/>
              </a:lnSpc>
              <a:buNone/>
            </a:pPr>
            <a:r>
              <a:rPr lang="en-US" sz="2000" dirty="0">
                <a:solidFill>
                  <a:schemeClr val="tx1"/>
                </a:solidFill>
                <a:latin typeface="Times New Roman" pitchFamily="18" charset="0"/>
                <a:cs typeface="Times New Roman" pitchFamily="18" charset="0"/>
              </a:rPr>
              <a:t>“First of all, if unmarried adolescents go for an injection, they need to convince health providers that they are older than 18 or get married; otherwise, they will not get the services. Girls under the age of 18 only use post pills or condoms</a:t>
            </a:r>
            <a:r>
              <a:rPr lang="en-US" dirty="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FGD female p 96, </a:t>
            </a:r>
            <a:r>
              <a:rPr lang="en-US" sz="1600" b="1" dirty="0" err="1">
                <a:solidFill>
                  <a:schemeClr val="tx1"/>
                </a:solidFill>
                <a:latin typeface="Times New Roman" pitchFamily="18" charset="0"/>
                <a:cs typeface="Times New Roman" pitchFamily="18" charset="0"/>
              </a:rPr>
              <a:t>shewarobit</a:t>
            </a:r>
            <a:endParaRPr lang="en-US" sz="1600" b="1" dirty="0">
              <a:solidFill>
                <a:schemeClr val="tx1"/>
              </a:solidFill>
              <a:latin typeface="Times New Roman" pitchFamily="18" charset="0"/>
              <a:cs typeface="Times New Roman" pitchFamily="18" charset="0"/>
            </a:endParaRPr>
          </a:p>
          <a:p>
            <a:pPr marL="0" indent="0">
              <a:lnSpc>
                <a:spcPct val="150000"/>
              </a:lnSpc>
              <a:buNone/>
            </a:pPr>
            <a:endParaRPr lang="en-US" sz="1800" b="1" dirty="0">
              <a:solidFill>
                <a:schemeClr val="tx1"/>
              </a:solidFill>
              <a:latin typeface="Times New Roman" pitchFamily="18" charset="0"/>
              <a:cs typeface="Times New Roman" pitchFamily="18" charset="0"/>
            </a:endParaRPr>
          </a:p>
          <a:p>
            <a:pPr marL="0" indent="0">
              <a:lnSpc>
                <a:spcPct val="150000"/>
              </a:lnSpc>
              <a:buNone/>
            </a:pPr>
            <a:r>
              <a:rPr lang="en-US" sz="2000" b="1" dirty="0">
                <a:solidFill>
                  <a:schemeClr val="tx1"/>
                </a:solidFill>
                <a:latin typeface="Times New Roman" pitchFamily="18" charset="0"/>
                <a:cs typeface="Times New Roman" pitchFamily="18" charset="0"/>
              </a:rPr>
              <a:t>“</a:t>
            </a:r>
            <a:r>
              <a:rPr lang="en-US" sz="2000" dirty="0">
                <a:solidFill>
                  <a:schemeClr val="tx1"/>
                </a:solidFill>
                <a:latin typeface="Times New Roman" pitchFamily="18" charset="0"/>
                <a:cs typeface="Times New Roman" pitchFamily="18" charset="0"/>
              </a:rPr>
              <a:t>If I tell my mother that I am discussing sexuality in this much detail, she may even prohibit me from going there because it is not our norm.” </a:t>
            </a:r>
            <a:r>
              <a:rPr lang="en-US" sz="1600" b="1" dirty="0">
                <a:solidFill>
                  <a:schemeClr val="tx1"/>
                </a:solidFill>
                <a:latin typeface="Times New Roman" pitchFamily="18" charset="0"/>
                <a:cs typeface="Times New Roman" pitchFamily="18" charset="0"/>
              </a:rPr>
              <a:t>FGD female p 92, </a:t>
            </a:r>
            <a:r>
              <a:rPr lang="en-US" sz="1600" b="1" dirty="0" err="1">
                <a:solidFill>
                  <a:schemeClr val="tx1"/>
                </a:solidFill>
                <a:latin typeface="Times New Roman" pitchFamily="18" charset="0"/>
                <a:cs typeface="Times New Roman" pitchFamily="18" charset="0"/>
              </a:rPr>
              <a:t>shewarobit</a:t>
            </a:r>
            <a:endParaRPr lang="en-US" sz="1600" b="1" dirty="0">
              <a:solidFill>
                <a:schemeClr val="tx1"/>
              </a:solidFill>
              <a:latin typeface="Times New Roman" pitchFamily="18" charset="0"/>
              <a:cs typeface="Times New Roman" pitchFamily="18" charset="0"/>
            </a:endParaRPr>
          </a:p>
          <a:p>
            <a:pPr marL="0" indent="0">
              <a:lnSpc>
                <a:spcPct val="150000"/>
              </a:lnSpc>
              <a:buNone/>
            </a:pPr>
            <a:endParaRPr lang="en-US" sz="18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7650819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Autofit/>
          </a:bodyPr>
          <a:lstStyle/>
          <a:p>
            <a:pPr lvl="0"/>
            <a:br>
              <a:rPr lang="en-US" sz="2800" dirty="0">
                <a:solidFill>
                  <a:prstClr val="black"/>
                </a:solidFill>
                <a:latin typeface="Times New Roman" pitchFamily="18" charset="0"/>
                <a:cs typeface="Times New Roman" pitchFamily="18" charset="0"/>
              </a:rPr>
            </a:br>
            <a:r>
              <a:rPr lang="en-US" sz="2800" dirty="0">
                <a:solidFill>
                  <a:schemeClr val="tx1"/>
                </a:solidFill>
                <a:latin typeface="Times New Roman" pitchFamily="18" charset="0"/>
                <a:cs typeface="Times New Roman" pitchFamily="18" charset="0"/>
              </a:rPr>
              <a:t>Finding III - </a:t>
            </a:r>
            <a:r>
              <a:rPr lang="en-US" sz="2800" dirty="0">
                <a:solidFill>
                  <a:prstClr val="black"/>
                </a:solidFill>
                <a:latin typeface="Times New Roman" pitchFamily="18" charset="0"/>
                <a:cs typeface="Times New Roman" pitchFamily="18" charset="0"/>
              </a:rPr>
              <a:t>Entry point for adolescent girls’</a:t>
            </a:r>
            <a:r>
              <a:rPr lang="en-US" sz="2800" dirty="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engagement in</a:t>
            </a:r>
            <a:r>
              <a:rPr lang="en-US" sz="2800" dirty="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SRH decision making</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1981200" y="1828800"/>
            <a:ext cx="8229600" cy="4572000"/>
          </a:xfrm>
        </p:spPr>
        <p:txBody>
          <a:bodyPr>
            <a:normAutofit/>
          </a:bodyPr>
          <a:lstStyle/>
          <a:p>
            <a:pPr>
              <a:lnSpc>
                <a:spcPct val="150000"/>
              </a:lnSpc>
            </a:pPr>
            <a:r>
              <a:rPr lang="en-US" sz="2000" dirty="0">
                <a:solidFill>
                  <a:schemeClr val="tx1"/>
                </a:solidFill>
                <a:latin typeface="Times New Roman" pitchFamily="18" charset="0"/>
                <a:cs typeface="Times New Roman" pitchFamily="18" charset="0"/>
              </a:rPr>
              <a:t>Adolescents have an interest in and know the importance of engaging in their SRH decision-making process.</a:t>
            </a:r>
          </a:p>
          <a:p>
            <a:pPr marL="0" indent="0">
              <a:lnSpc>
                <a:spcPct val="150000"/>
              </a:lnSpc>
              <a:buNone/>
            </a:pPr>
            <a:endParaRPr lang="en-US" sz="2000" dirty="0">
              <a:solidFill>
                <a:schemeClr val="tx1"/>
              </a:solidFill>
              <a:latin typeface="Times New Roman" pitchFamily="18" charset="0"/>
              <a:cs typeface="Times New Roman" pitchFamily="18" charset="0"/>
            </a:endParaRPr>
          </a:p>
          <a:p>
            <a:pPr>
              <a:lnSpc>
                <a:spcPct val="150000"/>
              </a:lnSpc>
            </a:pPr>
            <a:r>
              <a:rPr lang="en-US" sz="2000" dirty="0">
                <a:solidFill>
                  <a:schemeClr val="tx1"/>
                </a:solidFill>
                <a:latin typeface="Times New Roman" pitchFamily="18" charset="0"/>
                <a:cs typeface="Times New Roman" pitchFamily="18" charset="0"/>
              </a:rPr>
              <a:t>Regardless of age, different NGOs’ attempts and lack of understanding of how to engage adolescents </a:t>
            </a:r>
            <a:r>
              <a:rPr lang="en-US" sz="2000" b="1" dirty="0">
                <a:solidFill>
                  <a:schemeClr val="tx1"/>
                </a:solidFill>
                <a:latin typeface="Times New Roman" pitchFamily="18" charset="0"/>
                <a:cs typeface="Times New Roman" pitchFamily="18" charset="0"/>
              </a:rPr>
              <a:t>social norms </a:t>
            </a:r>
            <a:r>
              <a:rPr lang="en-US" sz="2000" dirty="0">
                <a:solidFill>
                  <a:schemeClr val="tx1"/>
                </a:solidFill>
                <a:latin typeface="Times New Roman" pitchFamily="18" charset="0"/>
                <a:cs typeface="Times New Roman" pitchFamily="18" charset="0"/>
              </a:rPr>
              <a:t>play a major role in hindering adolescents engagement in SRH decision-making.</a:t>
            </a:r>
          </a:p>
          <a:p>
            <a:pPr marL="0" indent="0">
              <a:lnSpc>
                <a:spcPct val="150000"/>
              </a:lnSpc>
              <a:buNone/>
            </a:pPr>
            <a:endParaRPr lang="en-US" sz="2000" dirty="0">
              <a:solidFill>
                <a:schemeClr val="tx1"/>
              </a:solidFill>
              <a:latin typeface="Times New Roman" pitchFamily="18" charset="0"/>
              <a:cs typeface="Times New Roman" pitchFamily="18" charset="0"/>
            </a:endParaRPr>
          </a:p>
          <a:p>
            <a:pPr>
              <a:lnSpc>
                <a:spcPct val="150000"/>
              </a:lnSpc>
            </a:pPr>
            <a:r>
              <a:rPr lang="en-US" sz="2000" dirty="0">
                <a:solidFill>
                  <a:schemeClr val="tx1"/>
                </a:solidFill>
                <a:latin typeface="Times New Roman" pitchFamily="18" charset="0"/>
                <a:cs typeface="Times New Roman" pitchFamily="18" charset="0"/>
              </a:rPr>
              <a:t>Under the influence of gender inequality (gender norms), girls have less power over decision-making in their SRH.</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78699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7F64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3CEC-48FE-495A-93D3-BF394074AFCB}"/>
              </a:ext>
            </a:extLst>
          </p:cNvPr>
          <p:cNvSpPr>
            <a:spLocks noGrp="1"/>
          </p:cNvSpPr>
          <p:nvPr>
            <p:ph type="title"/>
          </p:nvPr>
        </p:nvSpPr>
        <p:spPr>
          <a:xfrm>
            <a:off x="4384547" y="2911446"/>
            <a:ext cx="6842253" cy="1936163"/>
          </a:xfrm>
        </p:spPr>
        <p:txBody>
          <a:bodyPr>
            <a:normAutofit fontScale="90000"/>
          </a:bodyPr>
          <a:lstStyle/>
          <a:p>
            <a:pPr>
              <a:lnSpc>
                <a:spcPct val="80000"/>
              </a:lnSpc>
            </a:pPr>
            <a:r>
              <a:rPr lang="en-US" sz="6000" dirty="0">
                <a:solidFill>
                  <a:schemeClr val="bg1"/>
                </a:solidFill>
                <a:latin typeface="Calibri" panose="020F0502020204030204" pitchFamily="34" charset="0"/>
                <a:cs typeface="Calibri" panose="020F0502020204030204" pitchFamily="34" charset="0"/>
              </a:rPr>
              <a:t>A working definition of </a:t>
            </a:r>
            <a:br>
              <a:rPr lang="en-US" sz="6000" dirty="0">
                <a:solidFill>
                  <a:schemeClr val="bg1"/>
                </a:solidFill>
                <a:latin typeface="Calibri" panose="020F0502020204030204" pitchFamily="34" charset="0"/>
                <a:cs typeface="Calibri" panose="020F0502020204030204" pitchFamily="34" charset="0"/>
              </a:rPr>
            </a:br>
            <a:r>
              <a:rPr lang="en-US" sz="6000" b="1" dirty="0">
                <a:solidFill>
                  <a:schemeClr val="bg1"/>
                </a:solidFill>
                <a:latin typeface="Calibri" panose="020F0502020204030204" pitchFamily="34" charset="0"/>
                <a:cs typeface="Calibri" panose="020F0502020204030204" pitchFamily="34" charset="0"/>
              </a:rPr>
              <a:t>social norms</a:t>
            </a:r>
            <a:endParaRPr lang="en-US" sz="6000" dirty="0">
              <a:solidFill>
                <a:srgbClr val="FCD278"/>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5FB9E89A-37DB-0446-A8E4-818C55CA4B80}"/>
              </a:ext>
            </a:extLst>
          </p:cNvPr>
          <p:cNvGrpSpPr/>
          <p:nvPr/>
        </p:nvGrpSpPr>
        <p:grpSpPr>
          <a:xfrm>
            <a:off x="2720341" y="3032762"/>
            <a:ext cx="1520950" cy="1520950"/>
            <a:chOff x="2720341" y="3032762"/>
            <a:chExt cx="1520950" cy="1520950"/>
          </a:xfrm>
        </p:grpSpPr>
        <p:sp>
          <p:nvSpPr>
            <p:cNvPr id="16" name="Oval 15">
              <a:extLst>
                <a:ext uri="{FF2B5EF4-FFF2-40B4-BE49-F238E27FC236}">
                  <a16:creationId xmlns:a16="http://schemas.microsoft.com/office/drawing/2014/main" id="{49BE9A25-36A7-6745-B3E8-4FD0648D1670}"/>
                </a:ext>
              </a:extLst>
            </p:cNvPr>
            <p:cNvSpPr/>
            <p:nvPr/>
          </p:nvSpPr>
          <p:spPr>
            <a:xfrm>
              <a:off x="2720341" y="3032762"/>
              <a:ext cx="1520950" cy="1520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Thought bubble">
              <a:extLst>
                <a:ext uri="{FF2B5EF4-FFF2-40B4-BE49-F238E27FC236}">
                  <a16:creationId xmlns:a16="http://schemas.microsoft.com/office/drawing/2014/main" id="{68179CE1-6D51-C54D-A1C2-0A2E1426F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6061" y="3239448"/>
              <a:ext cx="1310638" cy="1310638"/>
            </a:xfrm>
            <a:prstGeom prst="rect">
              <a:avLst/>
            </a:prstGeom>
          </p:spPr>
        </p:pic>
      </p:grpSp>
    </p:spTree>
    <p:extLst>
      <p:ext uri="{BB962C8B-B14F-4D97-AF65-F5344CB8AC3E}">
        <p14:creationId xmlns:p14="http://schemas.microsoft.com/office/powerpoint/2010/main" val="179292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990600"/>
          </a:xfrm>
        </p:spPr>
        <p:txBody>
          <a:bodyPr/>
          <a:lstStyle/>
          <a:p>
            <a:r>
              <a:rPr lang="en-US" dirty="0"/>
              <a:t>Cont.…</a:t>
            </a:r>
          </a:p>
        </p:txBody>
      </p:sp>
      <p:sp>
        <p:nvSpPr>
          <p:cNvPr id="3" name="Content Placeholder 2"/>
          <p:cNvSpPr>
            <a:spLocks noGrp="1"/>
          </p:cNvSpPr>
          <p:nvPr>
            <p:ph idx="1"/>
          </p:nvPr>
        </p:nvSpPr>
        <p:spPr>
          <a:xfrm>
            <a:off x="1981200" y="1447801"/>
            <a:ext cx="8229600" cy="4678363"/>
          </a:xfrm>
        </p:spPr>
        <p:txBody>
          <a:bodyPr/>
          <a:lstStyle/>
          <a:p>
            <a:pPr lvl="0">
              <a:lnSpc>
                <a:spcPct val="150000"/>
              </a:lnSpc>
            </a:pPr>
            <a:r>
              <a:rPr lang="en-US" sz="2000" dirty="0">
                <a:solidFill>
                  <a:prstClr val="black"/>
                </a:solidFill>
                <a:latin typeface="Times New Roman" pitchFamily="18" charset="0"/>
                <a:cs typeface="Times New Roman" pitchFamily="18" charset="0"/>
              </a:rPr>
              <a:t>Who are the more influential groups for those norms?</a:t>
            </a:r>
          </a:p>
          <a:p>
            <a:pPr marL="0" indent="0">
              <a:lnSpc>
                <a:spcPct val="150000"/>
              </a:lnSpc>
              <a:buNone/>
            </a:pPr>
            <a:r>
              <a:rPr lang="en-US" sz="2000"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religious leaders – community opinion leaders – family - peers</a:t>
            </a:r>
            <a:endParaRPr lang="en-US" sz="2000" dirty="0">
              <a:solidFill>
                <a:prstClr val="black"/>
              </a:solidFill>
              <a:latin typeface="Times New Roman" pitchFamily="18" charset="0"/>
              <a:cs typeface="Times New Roman" pitchFamily="18" charset="0"/>
            </a:endParaRPr>
          </a:p>
          <a:p>
            <a:pPr marL="0" indent="0">
              <a:lnSpc>
                <a:spcPct val="150000"/>
              </a:lnSpc>
              <a:buNone/>
            </a:pPr>
            <a:r>
              <a:rPr lang="en-US" sz="2000" b="1" dirty="0">
                <a:solidFill>
                  <a:prstClr val="black"/>
                </a:solidFill>
                <a:latin typeface="Times New Roman" pitchFamily="18" charset="0"/>
                <a:cs typeface="Times New Roman" pitchFamily="18" charset="0"/>
              </a:rPr>
              <a:t>	</a:t>
            </a:r>
          </a:p>
          <a:p>
            <a:pPr lvl="0">
              <a:lnSpc>
                <a:spcPct val="150000"/>
              </a:lnSpc>
            </a:pPr>
            <a:r>
              <a:rPr lang="en-US" sz="2000" dirty="0">
                <a:solidFill>
                  <a:schemeClr val="accent3"/>
                </a:solidFill>
                <a:latin typeface="Times New Roman" pitchFamily="18" charset="0"/>
                <a:cs typeface="Times New Roman" pitchFamily="18" charset="0"/>
              </a:rPr>
              <a:t>Who prevents adolescent girls’ from engaging in SRH decision-making?</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0715807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t>Discussion </a:t>
            </a:r>
          </a:p>
        </p:txBody>
      </p:sp>
      <p:sp>
        <p:nvSpPr>
          <p:cNvPr id="3" name="Content Placeholder 2"/>
          <p:cNvSpPr>
            <a:spLocks noGrp="1"/>
          </p:cNvSpPr>
          <p:nvPr>
            <p:ph idx="1"/>
          </p:nvPr>
        </p:nvSpPr>
        <p:spPr>
          <a:xfrm>
            <a:off x="1981200" y="1371600"/>
            <a:ext cx="8229600" cy="4876800"/>
          </a:xfrm>
        </p:spPr>
        <p:txBody>
          <a:bodyPr>
            <a:normAutofit/>
          </a:bodyPr>
          <a:lstStyle/>
          <a:p>
            <a:pPr>
              <a:lnSpc>
                <a:spcPct val="150000"/>
              </a:lnSpc>
            </a:pPr>
            <a:r>
              <a:rPr lang="en-US" sz="2000" dirty="0">
                <a:solidFill>
                  <a:schemeClr val="tx1"/>
                </a:solidFill>
                <a:latin typeface="Times New Roman" pitchFamily="18" charset="0"/>
                <a:cs typeface="Times New Roman" pitchFamily="18" charset="0"/>
              </a:rPr>
              <a:t>The result shows child marriage, female genital cutting, and low SRH service use are still continuing as adolescents’ SRH problems due to persistent social norms.</a:t>
            </a:r>
          </a:p>
          <a:p>
            <a:pPr marL="0" indent="0">
              <a:lnSpc>
                <a:spcPct val="150000"/>
              </a:lnSpc>
              <a:buNone/>
            </a:pPr>
            <a:endParaRPr lang="en-US" sz="2000" dirty="0">
              <a:solidFill>
                <a:schemeClr val="tx1"/>
              </a:solidFill>
              <a:latin typeface="Times New Roman" pitchFamily="18" charset="0"/>
              <a:cs typeface="Times New Roman" pitchFamily="18" charset="0"/>
            </a:endParaRPr>
          </a:p>
          <a:p>
            <a:pPr>
              <a:lnSpc>
                <a:spcPct val="150000"/>
              </a:lnSpc>
            </a:pPr>
            <a:r>
              <a:rPr lang="en-US" sz="2000" dirty="0">
                <a:solidFill>
                  <a:schemeClr val="tx1"/>
                </a:solidFill>
                <a:latin typeface="Times New Roman" pitchFamily="18" charset="0"/>
                <a:cs typeface="Times New Roman" pitchFamily="18" charset="0"/>
              </a:rPr>
              <a:t>Girls and parents conformity to empirical and normative expectations was held in place by anticipated sanctions and high sensitivity to the sanction.</a:t>
            </a:r>
          </a:p>
          <a:p>
            <a:pPr>
              <a:lnSpc>
                <a:spcPct val="150000"/>
              </a:lnSpc>
            </a:pPr>
            <a:endParaRPr lang="en-US" sz="2000" dirty="0">
              <a:solidFill>
                <a:schemeClr val="tx1"/>
              </a:solidFill>
              <a:latin typeface="Times New Roman" pitchFamily="18" charset="0"/>
              <a:cs typeface="Times New Roman" pitchFamily="18" charset="0"/>
            </a:endParaRPr>
          </a:p>
          <a:p>
            <a:pPr>
              <a:lnSpc>
                <a:spcPct val="150000"/>
              </a:lnSpc>
            </a:pPr>
            <a:r>
              <a:rPr lang="en-US" sz="2000" dirty="0">
                <a:solidFill>
                  <a:schemeClr val="tx1"/>
                </a:solidFill>
                <a:latin typeface="Times New Roman" pitchFamily="18" charset="0"/>
                <a:cs typeface="Times New Roman" pitchFamily="18" charset="0"/>
              </a:rPr>
              <a:t>Lack of discussion with the family influences the adolescent's ability to gather information and engage in decision-making on their SRH.</a:t>
            </a:r>
          </a:p>
          <a:p>
            <a:pPr marL="0" indent="0">
              <a:lnSpc>
                <a:spcPct val="150000"/>
              </a:lnSpc>
              <a:buNone/>
            </a:pPr>
            <a:endParaRPr lang="en-US" sz="2000" dirty="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724223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normAutofit/>
          </a:bodyPr>
          <a:lstStyle/>
          <a:p>
            <a:r>
              <a:rPr lang="en-US" dirty="0">
                <a:latin typeface="Times New Roman" pitchFamily="18" charset="0"/>
                <a:cs typeface="Times New Roman" pitchFamily="18" charset="0"/>
              </a:rPr>
              <a:t>Cont.…</a:t>
            </a:r>
          </a:p>
        </p:txBody>
      </p:sp>
      <p:sp>
        <p:nvSpPr>
          <p:cNvPr id="3" name="Content Placeholder 2"/>
          <p:cNvSpPr>
            <a:spLocks noGrp="1"/>
          </p:cNvSpPr>
          <p:nvPr>
            <p:ph idx="1"/>
          </p:nvPr>
        </p:nvSpPr>
        <p:spPr>
          <a:xfrm>
            <a:off x="1981200" y="1371600"/>
            <a:ext cx="8229600" cy="5105400"/>
          </a:xfrm>
        </p:spPr>
        <p:txBody>
          <a:bodyPr>
            <a:normAutofit/>
          </a:bodyPr>
          <a:lstStyle/>
          <a:p>
            <a:pPr>
              <a:lnSpc>
                <a:spcPct val="150000"/>
              </a:lnSpc>
            </a:pPr>
            <a:r>
              <a:rPr lang="en-US" b="1" dirty="0">
                <a:solidFill>
                  <a:schemeClr val="tx1"/>
                </a:solidFill>
                <a:latin typeface="Times New Roman" pitchFamily="18" charset="0"/>
                <a:cs typeface="Times New Roman" pitchFamily="18" charset="0"/>
              </a:rPr>
              <a:t>Triangulated data reveals that social norms operate at different level</a:t>
            </a:r>
          </a:p>
          <a:p>
            <a:pPr lvl="1">
              <a:lnSpc>
                <a:spcPct val="150000"/>
              </a:lnSpc>
            </a:pPr>
            <a:r>
              <a:rPr lang="en-US" sz="2000" dirty="0">
                <a:solidFill>
                  <a:schemeClr val="tx1"/>
                </a:solidFill>
                <a:latin typeface="Times New Roman" pitchFamily="18" charset="0"/>
                <a:cs typeface="Times New Roman" pitchFamily="18" charset="0"/>
              </a:rPr>
              <a:t>Adolescents are under pressure not to be engaged on their SRH decision making process</a:t>
            </a:r>
          </a:p>
          <a:p>
            <a:pPr lvl="2">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They are afraid to refuse their parents will ( fear of being cursed)</a:t>
            </a:r>
          </a:p>
          <a:p>
            <a:pPr lvl="2">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They have fear to use contraceptive before marriage (because using contraceptives before marriage is a sign of indecency, and they will be humiliated as a result.)</a:t>
            </a:r>
          </a:p>
          <a:p>
            <a:pPr lvl="1">
              <a:lnSpc>
                <a:spcPct val="150000"/>
              </a:lnSpc>
            </a:pPr>
            <a:r>
              <a:rPr lang="en-US" sz="2000" dirty="0">
                <a:solidFill>
                  <a:schemeClr val="tx1"/>
                </a:solidFill>
                <a:latin typeface="Times New Roman" pitchFamily="18" charset="0"/>
                <a:cs typeface="Times New Roman" pitchFamily="18" charset="0"/>
              </a:rPr>
              <a:t>Because of these social norms adolescents forced to </a:t>
            </a:r>
            <a:r>
              <a:rPr lang="en-US" sz="2000" b="1" dirty="0">
                <a:solidFill>
                  <a:schemeClr val="tx1"/>
                </a:solidFill>
                <a:latin typeface="Times New Roman" pitchFamily="18" charset="0"/>
                <a:cs typeface="Times New Roman" pitchFamily="18" charset="0"/>
              </a:rPr>
              <a:t>travel far </a:t>
            </a:r>
            <a:r>
              <a:rPr lang="en-US" sz="2000" dirty="0">
                <a:solidFill>
                  <a:schemeClr val="tx1"/>
                </a:solidFill>
                <a:latin typeface="Times New Roman" pitchFamily="18" charset="0"/>
                <a:cs typeface="Times New Roman" pitchFamily="18" charset="0"/>
              </a:rPr>
              <a:t>for SRH services.</a:t>
            </a:r>
          </a:p>
          <a:p>
            <a:pPr marL="457200" lvl="1" indent="0">
              <a:buNone/>
            </a:pP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2493659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38200"/>
          </a:xfrm>
        </p:spPr>
        <p:txBody>
          <a:bodyPr/>
          <a:lstStyle/>
          <a:p>
            <a:r>
              <a:rPr lang="en-US" dirty="0"/>
              <a:t>Cont.…</a:t>
            </a:r>
          </a:p>
        </p:txBody>
      </p:sp>
      <p:sp>
        <p:nvSpPr>
          <p:cNvPr id="3" name="Content Placeholder 2"/>
          <p:cNvSpPr>
            <a:spLocks noGrp="1"/>
          </p:cNvSpPr>
          <p:nvPr>
            <p:ph idx="1"/>
          </p:nvPr>
        </p:nvSpPr>
        <p:spPr>
          <a:xfrm>
            <a:off x="1981200" y="1143001"/>
            <a:ext cx="8229600" cy="4983163"/>
          </a:xfrm>
        </p:spPr>
        <p:txBody>
          <a:bodyPr/>
          <a:lstStyle/>
          <a:p>
            <a:pPr marL="0" indent="0">
              <a:buNone/>
            </a:pPr>
            <a:r>
              <a:rPr lang="en-US" sz="2000" b="1" dirty="0">
                <a:solidFill>
                  <a:schemeClr val="tx1"/>
                </a:solidFill>
                <a:latin typeface="Times New Roman" pitchFamily="18" charset="0"/>
                <a:cs typeface="Times New Roman" pitchFamily="18" charset="0"/>
              </a:rPr>
              <a:t>Community level</a:t>
            </a:r>
          </a:p>
          <a:p>
            <a:pPr lvl="1">
              <a:buFont typeface="Wingdings" pitchFamily="2" charset="2"/>
              <a:buChar char="ü"/>
            </a:pPr>
            <a:endParaRPr lang="en-US" sz="2000" dirty="0">
              <a:solidFill>
                <a:schemeClr val="tx1"/>
              </a:solidFill>
              <a:latin typeface="Times New Roman" pitchFamily="18" charset="0"/>
              <a:cs typeface="Times New Roman" pitchFamily="18" charset="0"/>
            </a:endParaRP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Parents beliefs that they know what is best for their children and do not let their daughter to discuss and decide on their SRH</a:t>
            </a:r>
          </a:p>
          <a:p>
            <a:pPr lvl="1">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To ensure virginity there is </a:t>
            </a:r>
            <a:r>
              <a:rPr lang="en-US" sz="2000" b="1" dirty="0">
                <a:solidFill>
                  <a:schemeClr val="tx1"/>
                </a:solidFill>
                <a:latin typeface="Times New Roman" pitchFamily="18" charset="0"/>
                <a:cs typeface="Times New Roman" pitchFamily="18" charset="0"/>
              </a:rPr>
              <a:t>parental control </a:t>
            </a:r>
            <a:r>
              <a:rPr lang="en-US" sz="2000" dirty="0">
                <a:solidFill>
                  <a:schemeClr val="tx1"/>
                </a:solidFill>
                <a:latin typeface="Times New Roman" pitchFamily="18" charset="0"/>
                <a:cs typeface="Times New Roman" pitchFamily="18" charset="0"/>
              </a:rPr>
              <a:t>and </a:t>
            </a:r>
            <a:r>
              <a:rPr lang="en-US" sz="2000" b="1" dirty="0">
                <a:solidFill>
                  <a:schemeClr val="tx1"/>
                </a:solidFill>
                <a:latin typeface="Times New Roman" pitchFamily="18" charset="0"/>
                <a:cs typeface="Times New Roman" pitchFamily="18" charset="0"/>
              </a:rPr>
              <a:t>no speaking </a:t>
            </a:r>
            <a:r>
              <a:rPr lang="en-US" sz="2000" dirty="0">
                <a:solidFill>
                  <a:schemeClr val="tx1"/>
                </a:solidFill>
                <a:latin typeface="Times New Roman" pitchFamily="18" charset="0"/>
                <a:cs typeface="Times New Roman" pitchFamily="18" charset="0"/>
              </a:rPr>
              <a:t>about sexuality which hiders to access information and engage on decision making.</a:t>
            </a:r>
          </a:p>
          <a:p>
            <a:pPr lvl="1">
              <a:buFont typeface="Wingdings" pitchFamily="2" charset="2"/>
              <a:buChar char="ü"/>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3735890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762000"/>
          </a:xfrm>
        </p:spPr>
        <p:txBody>
          <a:bodyPr/>
          <a:lstStyle/>
          <a:p>
            <a:r>
              <a:rPr lang="en-US" dirty="0"/>
              <a:t>Cont.… </a:t>
            </a:r>
          </a:p>
        </p:txBody>
      </p:sp>
      <p:sp>
        <p:nvSpPr>
          <p:cNvPr id="3" name="Content Placeholder 2"/>
          <p:cNvSpPr>
            <a:spLocks noGrp="1"/>
          </p:cNvSpPr>
          <p:nvPr>
            <p:ph idx="1"/>
          </p:nvPr>
        </p:nvSpPr>
        <p:spPr>
          <a:xfrm>
            <a:off x="1981200" y="1219200"/>
            <a:ext cx="8229600" cy="5105400"/>
          </a:xfrm>
        </p:spPr>
        <p:txBody>
          <a:bodyPr>
            <a:normAutofit lnSpcReduction="10000"/>
          </a:bodyPr>
          <a:lstStyle/>
          <a:p>
            <a:pPr marL="0" lvl="1" indent="0">
              <a:buNone/>
            </a:pPr>
            <a:r>
              <a:rPr lang="en-US" sz="2000" b="1" dirty="0">
                <a:solidFill>
                  <a:schemeClr val="tx1"/>
                </a:solidFill>
                <a:latin typeface="Times New Roman" pitchFamily="18" charset="0"/>
                <a:cs typeface="Times New Roman" pitchFamily="18" charset="0"/>
              </a:rPr>
              <a:t>Institutional level</a:t>
            </a:r>
          </a:p>
          <a:p>
            <a:pPr marL="342900" lvl="1" indent="-342900">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Religious institutions strongly condemn engaging in sexual activity before marriage, and there is sanction (isolation) for those who deviate from this rule.</a:t>
            </a:r>
          </a:p>
          <a:p>
            <a:pPr marL="0" lvl="1" indent="0">
              <a:lnSpc>
                <a:spcPct val="150000"/>
              </a:lnSpc>
              <a:buNone/>
            </a:pPr>
            <a:endParaRPr lang="en-US" sz="2000" dirty="0">
              <a:solidFill>
                <a:schemeClr val="tx1"/>
              </a:solidFill>
              <a:latin typeface="Times New Roman" pitchFamily="18" charset="0"/>
              <a:cs typeface="Times New Roman" pitchFamily="18" charset="0"/>
            </a:endParaRPr>
          </a:p>
          <a:p>
            <a:pPr marL="342900" lvl="1" indent="-342900">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Health service providers are under pressure from social norms and are challenged to provide contraceptive services for unmarried adolescents, especially for early and mid-age adolescents.</a:t>
            </a:r>
          </a:p>
          <a:p>
            <a:pPr marL="0" lvl="1" indent="0">
              <a:lnSpc>
                <a:spcPct val="150000"/>
              </a:lnSpc>
              <a:buNone/>
            </a:pPr>
            <a:endParaRPr lang="en-US" sz="2000" dirty="0">
              <a:solidFill>
                <a:schemeClr val="tx1"/>
              </a:solidFill>
              <a:latin typeface="Times New Roman" pitchFamily="18" charset="0"/>
              <a:cs typeface="Times New Roman" pitchFamily="18" charset="0"/>
            </a:endParaRPr>
          </a:p>
          <a:p>
            <a:pPr marL="342900" lvl="1" indent="-342900">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Teachers are also under pressure (They don’t support comprehensive SRH education for early adolescents).</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8562876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838200"/>
          </a:xfrm>
        </p:spPr>
        <p:txBody>
          <a:bodyPr/>
          <a:lstStyle/>
          <a:p>
            <a:r>
              <a:rPr lang="en-US" dirty="0"/>
              <a:t>Cont.…</a:t>
            </a:r>
          </a:p>
        </p:txBody>
      </p:sp>
      <p:sp>
        <p:nvSpPr>
          <p:cNvPr id="3" name="Content Placeholder 2"/>
          <p:cNvSpPr>
            <a:spLocks noGrp="1"/>
          </p:cNvSpPr>
          <p:nvPr>
            <p:ph idx="1"/>
          </p:nvPr>
        </p:nvSpPr>
        <p:spPr>
          <a:xfrm>
            <a:off x="1981200" y="1219201"/>
            <a:ext cx="8229600" cy="4906963"/>
          </a:xfrm>
        </p:spPr>
        <p:txBody>
          <a:bodyPr/>
          <a:lstStyle/>
          <a:p>
            <a:pPr marL="0" lvl="1" indent="0">
              <a:buNone/>
            </a:pPr>
            <a:r>
              <a:rPr lang="en-US" sz="2000" b="1" dirty="0">
                <a:solidFill>
                  <a:schemeClr val="tx1"/>
                </a:solidFill>
                <a:latin typeface="Times New Roman" pitchFamily="18" charset="0"/>
                <a:cs typeface="Times New Roman" pitchFamily="18" charset="0"/>
              </a:rPr>
              <a:t>Policy</a:t>
            </a:r>
            <a:r>
              <a:rPr lang="en-US" sz="2000" dirty="0">
                <a:solidFill>
                  <a:schemeClr val="tx1"/>
                </a:solidFill>
                <a:latin typeface="Times New Roman" pitchFamily="18" charset="0"/>
                <a:cs typeface="Times New Roman" pitchFamily="18" charset="0"/>
              </a:rPr>
              <a:t> </a:t>
            </a:r>
          </a:p>
          <a:p>
            <a:pPr marL="742950" lvl="2" indent="-342900">
              <a:buFont typeface="Wingdings" pitchFamily="2" charset="2"/>
              <a:buChar char="ü"/>
            </a:pPr>
            <a:endParaRPr lang="en-US" sz="2000" dirty="0">
              <a:solidFill>
                <a:schemeClr val="tx1"/>
              </a:solidFill>
              <a:latin typeface="Times New Roman" pitchFamily="18" charset="0"/>
              <a:cs typeface="Times New Roman" pitchFamily="18" charset="0"/>
            </a:endParaRPr>
          </a:p>
          <a:p>
            <a:pPr marL="742950" lvl="2" indent="-342900">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In the Ethiopian context, marriage before 18 years is legally prohibited (</a:t>
            </a:r>
            <a:r>
              <a:rPr lang="en-US" sz="2000" dirty="0" err="1">
                <a:solidFill>
                  <a:schemeClr val="tx1"/>
                </a:solidFill>
                <a:latin typeface="Times New Roman" pitchFamily="18" charset="0"/>
                <a:cs typeface="Times New Roman" pitchFamily="18" charset="0"/>
              </a:rPr>
              <a:t>Emurugat</a:t>
            </a:r>
            <a:r>
              <a:rPr lang="en-US" sz="2000" dirty="0">
                <a:solidFill>
                  <a:schemeClr val="tx1"/>
                </a:solidFill>
                <a:latin typeface="Times New Roman" pitchFamily="18" charset="0"/>
                <a:cs typeface="Times New Roman" pitchFamily="18" charset="0"/>
              </a:rPr>
              <a:t> CA, 2019). </a:t>
            </a:r>
          </a:p>
          <a:p>
            <a:pPr marL="742950" lvl="2" indent="-342900">
              <a:lnSpc>
                <a:spcPct val="150000"/>
              </a:lnSpc>
              <a:buFont typeface="Wingdings" pitchFamily="2" charset="2"/>
              <a:buChar char="ü"/>
            </a:pPr>
            <a:r>
              <a:rPr lang="en-US" sz="2000" dirty="0">
                <a:solidFill>
                  <a:schemeClr val="tx1"/>
                </a:solidFill>
                <a:latin typeface="Times New Roman" pitchFamily="18" charset="0"/>
                <a:cs typeface="Times New Roman" pitchFamily="18" charset="0"/>
              </a:rPr>
              <a:t>Community leaders and Law enforcement agencies are under pressure of the social norm.</a:t>
            </a:r>
          </a:p>
          <a:p>
            <a:pPr marL="742950" lvl="2" indent="-342900">
              <a:lnSpc>
                <a:spcPct val="150000"/>
              </a:lnSpc>
              <a:buFont typeface="Wingdings" pitchFamily="2" charset="2"/>
              <a:buChar char="v"/>
            </a:pPr>
            <a:r>
              <a:rPr lang="en-US" sz="2000" dirty="0">
                <a:solidFill>
                  <a:schemeClr val="tx1"/>
                </a:solidFill>
                <a:latin typeface="Times New Roman" pitchFamily="18" charset="0"/>
                <a:cs typeface="Times New Roman" pitchFamily="18" charset="0"/>
              </a:rPr>
              <a:t>Different strategies and measures are employed to skip law enforcement that are implementing following child marriage and female genital cutting.</a:t>
            </a:r>
          </a:p>
          <a:p>
            <a:pPr marL="400050" lvl="2" indent="0">
              <a:lnSpc>
                <a:spcPct val="150000"/>
              </a:lnSpc>
              <a:buNone/>
            </a:pPr>
            <a:endParaRPr lang="en-US" sz="2000" dirty="0">
              <a:solidFill>
                <a:schemeClr val="tx1"/>
              </a:solidFill>
              <a:latin typeface="Times New Roman" pitchFamily="18" charset="0"/>
              <a:cs typeface="Times New Roman" pitchFamily="18" charset="0"/>
            </a:endParaRPr>
          </a:p>
          <a:p>
            <a:pPr marL="0" lvl="1" indent="0">
              <a:buNone/>
            </a:pPr>
            <a:endParaRPr lang="en-US" sz="2000" dirty="0">
              <a:solidFill>
                <a:schemeClr val="tx1"/>
              </a:solidFill>
              <a:latin typeface="Times New Roman" pitchFamily="18" charset="0"/>
              <a:cs typeface="Times New Roman" pitchFamily="18" charset="0"/>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1260677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371600"/>
          </a:xfrm>
        </p:spPr>
        <p:txBody>
          <a:bodyPr/>
          <a:lstStyle/>
          <a:p>
            <a:r>
              <a:rPr lang="en-US" dirty="0"/>
              <a:t>Comparison </a:t>
            </a:r>
          </a:p>
        </p:txBody>
      </p:sp>
      <p:sp>
        <p:nvSpPr>
          <p:cNvPr id="3" name="Content Placeholder 2"/>
          <p:cNvSpPr>
            <a:spLocks noGrp="1"/>
          </p:cNvSpPr>
          <p:nvPr>
            <p:ph idx="1"/>
          </p:nvPr>
        </p:nvSpPr>
        <p:spPr>
          <a:xfrm>
            <a:off x="1981200" y="1600201"/>
            <a:ext cx="8305800" cy="4525963"/>
          </a:xfrm>
        </p:spPr>
        <p:txBody>
          <a:bodyPr/>
          <a:lstStyle/>
          <a:p>
            <a:pPr>
              <a:lnSpc>
                <a:spcPct val="150000"/>
              </a:lnSpc>
            </a:pPr>
            <a:r>
              <a:rPr lang="en-US" sz="2000" dirty="0">
                <a:solidFill>
                  <a:schemeClr val="tx1"/>
                </a:solidFill>
                <a:latin typeface="Times New Roman" pitchFamily="18" charset="0"/>
                <a:cs typeface="Times New Roman" pitchFamily="18" charset="0"/>
              </a:rPr>
              <a:t>Child marriage and FGM are less prevalent in urban areas than rural areas, which have better SRH service access, but still, girls in urban areas prefer to use private health facilities for contraceptive use.</a:t>
            </a:r>
          </a:p>
          <a:p>
            <a:pPr>
              <a:lnSpc>
                <a:spcPct val="150000"/>
              </a:lnSpc>
            </a:pPr>
            <a:r>
              <a:rPr lang="en-US" sz="2000" dirty="0">
                <a:solidFill>
                  <a:schemeClr val="tx1"/>
                </a:solidFill>
                <a:latin typeface="Times New Roman" pitchFamily="18" charset="0"/>
                <a:cs typeface="Times New Roman" pitchFamily="18" charset="0"/>
              </a:rPr>
              <a:t>Boys have better freedom to access SRH services and make decisions.</a:t>
            </a:r>
          </a:p>
          <a:p>
            <a:pPr>
              <a:lnSpc>
                <a:spcPct val="150000"/>
              </a:lnSpc>
            </a:pPr>
            <a:endParaRPr lang="en-US" sz="2000" dirty="0">
              <a:solidFill>
                <a:schemeClr val="tx1"/>
              </a:solidFill>
              <a:latin typeface="Times New Roman" pitchFamily="18" charset="0"/>
              <a:cs typeface="Times New Roman" pitchFamily="18" charset="0"/>
            </a:endParaRP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3986570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normAutofit/>
          </a:bodyPr>
          <a:lstStyle/>
          <a:p>
            <a:pPr>
              <a:lnSpc>
                <a:spcPct val="150000"/>
              </a:lnSpc>
            </a:pPr>
            <a:r>
              <a:rPr lang="en-US" sz="2000" dirty="0">
                <a:solidFill>
                  <a:schemeClr val="tx1"/>
                </a:solidFill>
                <a:latin typeface="Times New Roman" pitchFamily="18" charset="0"/>
                <a:cs typeface="Times New Roman" pitchFamily="18" charset="0"/>
              </a:rPr>
              <a:t>Social norms still anchoring SRH interventions from bringing the desired change and gender norms affecting girls from accessing SRH services and engage in decisions making.</a:t>
            </a:r>
          </a:p>
          <a:p>
            <a:pPr>
              <a:lnSpc>
                <a:spcPct val="150000"/>
              </a:lnSpc>
            </a:pPr>
            <a:endParaRPr lang="en-US" sz="2000" dirty="0">
              <a:solidFill>
                <a:schemeClr val="tx1"/>
              </a:solidFill>
              <a:latin typeface="Times New Roman" pitchFamily="18" charset="0"/>
              <a:cs typeface="Times New Roman" pitchFamily="18" charset="0"/>
            </a:endParaRPr>
          </a:p>
          <a:p>
            <a:pPr>
              <a:lnSpc>
                <a:spcPct val="150000"/>
              </a:lnSpc>
            </a:pPr>
            <a:r>
              <a:rPr lang="en-US" sz="2000" dirty="0">
                <a:solidFill>
                  <a:schemeClr val="accent3"/>
                </a:solidFill>
                <a:latin typeface="Times New Roman" pitchFamily="18" charset="0"/>
                <a:cs typeface="Times New Roman" pitchFamily="18" charset="0"/>
              </a:rPr>
              <a:t>Religious leaders, community leaders, and families play the most important roles; so, the intervention should focus on these groups as well and also use them as an entry point for engaging girls in decision-making.</a:t>
            </a:r>
          </a:p>
          <a:p>
            <a:pPr marL="0" indent="0">
              <a:lnSpc>
                <a:spcPct val="150000"/>
              </a:lnSpc>
              <a:buNone/>
            </a:pPr>
            <a:endParaRPr lang="en-US" sz="2000" dirty="0">
              <a:solidFill>
                <a:schemeClr val="tx1"/>
              </a:solidFill>
              <a:latin typeface="Times New Roman" pitchFamily="18" charset="0"/>
              <a:cs typeface="Times New Roman" pitchFamily="18" charset="0"/>
            </a:endParaRPr>
          </a:p>
          <a:p>
            <a:pPr marL="0" indent="0">
              <a:lnSpc>
                <a:spcPct val="150000"/>
              </a:lnSpc>
              <a:buNone/>
            </a:pPr>
            <a:endParaRPr lang="en-US" sz="2000" dirty="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93138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90600"/>
          </a:xfrm>
        </p:spPr>
        <p:txBody>
          <a:bodyPr/>
          <a:lstStyle/>
          <a:p>
            <a:r>
              <a:rPr lang="en-US" dirty="0"/>
              <a:t>Acknowledgment</a:t>
            </a:r>
          </a:p>
        </p:txBody>
      </p:sp>
      <p:sp>
        <p:nvSpPr>
          <p:cNvPr id="3" name="Content Placeholder 2"/>
          <p:cNvSpPr>
            <a:spLocks noGrp="1"/>
          </p:cNvSpPr>
          <p:nvPr>
            <p:ph idx="1"/>
          </p:nvPr>
        </p:nvSpPr>
        <p:spPr>
          <a:xfrm>
            <a:off x="1981200" y="1371601"/>
            <a:ext cx="8229600" cy="4754563"/>
          </a:xfrm>
        </p:spPr>
        <p:txBody>
          <a:bodyPr/>
          <a:lstStyle/>
          <a:p>
            <a:endParaRPr lang="en-US" dirty="0">
              <a:solidFill>
                <a:schemeClr val="tx1"/>
              </a:solidFill>
              <a:latin typeface="Times New Roman" pitchFamily="18" charset="0"/>
              <a:cs typeface="Times New Roman" pitchFamily="18" charset="0"/>
            </a:endParaRPr>
          </a:p>
          <a:p>
            <a:r>
              <a:rPr lang="en-US" dirty="0">
                <a:solidFill>
                  <a:schemeClr val="tx1"/>
                </a:solidFill>
                <a:latin typeface="Times New Roman" pitchFamily="18" charset="0"/>
                <a:cs typeface="Times New Roman" pitchFamily="18" charset="0"/>
              </a:rPr>
              <a:t>I would like to extend my deepest appreciation to Irish Research Council for financing the project</a:t>
            </a:r>
          </a:p>
          <a:p>
            <a:pPr marL="0" indent="0">
              <a:buNone/>
            </a:pPr>
            <a:endParaRPr lang="en-US" dirty="0">
              <a:solidFill>
                <a:schemeClr val="tx1"/>
              </a:solidFill>
              <a:latin typeface="Times New Roman" pitchFamily="18" charset="0"/>
              <a:cs typeface="Times New Roman" pitchFamily="18" charset="0"/>
            </a:endParaRPr>
          </a:p>
          <a:p>
            <a:pPr marL="0" indent="0">
              <a:buNone/>
            </a:pPr>
            <a:endParaRPr lang="en-US" dirty="0">
              <a:solidFill>
                <a:schemeClr val="tx1"/>
              </a:solidFill>
              <a:latin typeface="Times New Roman" pitchFamily="18" charset="0"/>
              <a:cs typeface="Times New Roman" pitchFamily="18" charset="0"/>
            </a:endParaRPr>
          </a:p>
          <a:p>
            <a:r>
              <a:rPr lang="en-US" dirty="0">
                <a:solidFill>
                  <a:schemeClr val="tx1"/>
                </a:solidFill>
                <a:latin typeface="Times New Roman" pitchFamily="18" charset="0"/>
                <a:cs typeface="Times New Roman" pitchFamily="18" charset="0"/>
              </a:rPr>
              <a:t>I would also like to thank</a:t>
            </a:r>
          </a:p>
          <a:p>
            <a:pPr lvl="1">
              <a:buFont typeface="Wingdings" pitchFamily="2" charset="2"/>
              <a:buChar char="Ø"/>
            </a:pPr>
            <a:r>
              <a:rPr lang="en-US" b="1" dirty="0">
                <a:solidFill>
                  <a:schemeClr val="tx1"/>
                </a:solidFill>
                <a:latin typeface="Times New Roman" pitchFamily="18" charset="0"/>
                <a:cs typeface="Times New Roman" pitchFamily="18" charset="0"/>
              </a:rPr>
              <a:t>My supervisors</a:t>
            </a:r>
            <a:r>
              <a:rPr lang="en-US" dirty="0">
                <a:solidFill>
                  <a:schemeClr val="tx1"/>
                </a:solidFill>
                <a:latin typeface="Times New Roman" pitchFamily="18" charset="0"/>
                <a:cs typeface="Times New Roman" pitchFamily="18" charset="0"/>
              </a:rPr>
              <a:t>, Dr. </a:t>
            </a:r>
            <a:r>
              <a:rPr lang="en-US" dirty="0" err="1">
                <a:solidFill>
                  <a:schemeClr val="tx1"/>
                </a:solidFill>
                <a:latin typeface="Times New Roman" pitchFamily="18" charset="0"/>
                <a:cs typeface="Times New Roman" pitchFamily="18" charset="0"/>
              </a:rPr>
              <a:t>Mirgissa</a:t>
            </a:r>
            <a:r>
              <a:rPr lang="en-US" dirty="0">
                <a:solidFill>
                  <a:schemeClr val="tx1"/>
                </a:solidFill>
                <a:latin typeface="Times New Roman" pitchFamily="18" charset="0"/>
                <a:cs typeface="Times New Roman" pitchFamily="18" charset="0"/>
              </a:rPr>
              <a:t>, Dr. </a:t>
            </a:r>
            <a:r>
              <a:rPr lang="en-US" dirty="0" err="1">
                <a:solidFill>
                  <a:schemeClr val="tx1"/>
                </a:solidFill>
                <a:latin typeface="Times New Roman" pitchFamily="18" charset="0"/>
                <a:cs typeface="Times New Roman" pitchFamily="18" charset="0"/>
              </a:rPr>
              <a:t>Maereg</a:t>
            </a:r>
            <a:r>
              <a:rPr lang="en-US" dirty="0">
                <a:solidFill>
                  <a:schemeClr val="tx1"/>
                </a:solidFill>
                <a:latin typeface="Times New Roman" pitchFamily="18" charset="0"/>
                <a:cs typeface="Times New Roman" pitchFamily="18" charset="0"/>
              </a:rPr>
              <a:t>, Dr. </a:t>
            </a:r>
            <a:r>
              <a:rPr lang="en-US" dirty="0" err="1">
                <a:solidFill>
                  <a:schemeClr val="tx1"/>
                </a:solidFill>
                <a:latin typeface="Times New Roman" pitchFamily="18" charset="0"/>
                <a:cs typeface="Times New Roman" pitchFamily="18" charset="0"/>
              </a:rPr>
              <a:t>Mulugeta</a:t>
            </a:r>
            <a:r>
              <a:rPr lang="en-US" dirty="0">
                <a:solidFill>
                  <a:schemeClr val="tx1"/>
                </a:solidFill>
                <a:latin typeface="Times New Roman" pitchFamily="18" charset="0"/>
                <a:cs typeface="Times New Roman" pitchFamily="18" charset="0"/>
              </a:rPr>
              <a:t>, and </a:t>
            </a:r>
            <a:r>
              <a:rPr lang="en-US" dirty="0" err="1">
                <a:solidFill>
                  <a:schemeClr val="tx1"/>
                </a:solidFill>
                <a:latin typeface="Times New Roman" pitchFamily="18" charset="0"/>
                <a:cs typeface="Times New Roman" pitchFamily="18" charset="0"/>
              </a:rPr>
              <a:t>Kalkidan</a:t>
            </a:r>
            <a:r>
              <a:rPr lang="en-US" dirty="0">
                <a:solidFill>
                  <a:schemeClr val="tx1"/>
                </a:solidFill>
                <a:latin typeface="Times New Roman" pitchFamily="18" charset="0"/>
                <a:cs typeface="Times New Roman" pitchFamily="18" charset="0"/>
              </a:rPr>
              <a:t>,</a:t>
            </a:r>
          </a:p>
          <a:p>
            <a:pPr lvl="1">
              <a:buFont typeface="Wingdings" pitchFamily="2" charset="2"/>
              <a:buChar char="Ø"/>
            </a:pPr>
            <a:r>
              <a:rPr lang="en-US" b="1" dirty="0">
                <a:solidFill>
                  <a:schemeClr val="tx1"/>
                </a:solidFill>
                <a:latin typeface="Times New Roman" pitchFamily="18" charset="0"/>
                <a:cs typeface="Times New Roman" pitchFamily="18" charset="0"/>
              </a:rPr>
              <a:t>My fellows </a:t>
            </a:r>
            <a:r>
              <a:rPr lang="en-US" dirty="0" err="1">
                <a:solidFill>
                  <a:schemeClr val="tx1"/>
                </a:solidFill>
                <a:latin typeface="Times New Roman" pitchFamily="18" charset="0"/>
                <a:cs typeface="Times New Roman" pitchFamily="18" charset="0"/>
              </a:rPr>
              <a:t>Meron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Yewudar</a:t>
            </a:r>
            <a:r>
              <a:rPr lang="en-US" dirty="0">
                <a:solidFill>
                  <a:schemeClr val="tx1"/>
                </a:solidFill>
                <a:latin typeface="Times New Roman" pitchFamily="18" charset="0"/>
                <a:cs typeface="Times New Roman" pitchFamily="18" charset="0"/>
              </a:rPr>
              <a:t>, and </a:t>
            </a:r>
            <a:r>
              <a:rPr lang="en-US" dirty="0" err="1">
                <a:solidFill>
                  <a:schemeClr val="tx1"/>
                </a:solidFill>
                <a:latin typeface="Times New Roman" pitchFamily="18" charset="0"/>
                <a:cs typeface="Times New Roman" pitchFamily="18" charset="0"/>
              </a:rPr>
              <a:t>Birkutawit</a:t>
            </a:r>
            <a:r>
              <a:rPr lang="en-US" dirty="0">
                <a:solidFill>
                  <a:schemeClr val="tx1"/>
                </a:solidFill>
                <a:latin typeface="Times New Roman" pitchFamily="18" charset="0"/>
                <a:cs typeface="Times New Roman" pitchFamily="18" charset="0"/>
              </a:rPr>
              <a:t> (data collectors)</a:t>
            </a:r>
          </a:p>
          <a:p>
            <a:pPr lvl="1">
              <a:buFont typeface="Wingdings" pitchFamily="2" charset="2"/>
              <a:buChar char="Ø"/>
            </a:pPr>
            <a:r>
              <a:rPr lang="en-US" dirty="0">
                <a:solidFill>
                  <a:schemeClr val="tx1"/>
                </a:solidFill>
                <a:latin typeface="Times New Roman" pitchFamily="18" charset="0"/>
                <a:cs typeface="Times New Roman" pitchFamily="18" charset="0"/>
              </a:rPr>
              <a:t>Study participants</a:t>
            </a:r>
          </a:p>
          <a:p>
            <a:pPr lvl="1">
              <a:buFont typeface="Wingdings" pitchFamily="2" charset="2"/>
              <a:buChar char="Ø"/>
            </a:pPr>
            <a:endParaRPr lang="en-US" dirty="0">
              <a:solidFill>
                <a:schemeClr val="tx1"/>
              </a:solidFill>
              <a:latin typeface="Times New Roman" pitchFamily="18" charset="0"/>
              <a:cs typeface="Times New Roman" pitchFamily="18" charset="0"/>
            </a:endParaRPr>
          </a:p>
          <a:p>
            <a:pPr lvl="1">
              <a:buFont typeface="Wingdings" pitchFamily="2" charset="2"/>
              <a:buChar char="Ø"/>
            </a:pP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lumMod val="65000"/>
                  <a:lumOff val="35000"/>
                </a:prst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556466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62000"/>
          </a:xfrm>
        </p:spPr>
        <p:txBody>
          <a:bodyPr/>
          <a:lstStyle/>
          <a:p>
            <a:r>
              <a:rPr lang="en-US" sz="3600" dirty="0">
                <a:latin typeface="Times New Roman" pitchFamily="18" charset="0"/>
                <a:cs typeface="Times New Roman" pitchFamily="18" charset="0"/>
              </a:rPr>
              <a:t>Reference</a:t>
            </a:r>
            <a:r>
              <a:rPr lang="en-US" dirty="0"/>
              <a:t> </a:t>
            </a:r>
          </a:p>
        </p:txBody>
      </p:sp>
      <p:sp>
        <p:nvSpPr>
          <p:cNvPr id="3" name="Content Placeholder 2"/>
          <p:cNvSpPr>
            <a:spLocks noGrp="1"/>
          </p:cNvSpPr>
          <p:nvPr>
            <p:ph idx="1"/>
          </p:nvPr>
        </p:nvSpPr>
        <p:spPr>
          <a:xfrm>
            <a:off x="1600200" y="990600"/>
            <a:ext cx="8991600" cy="5486400"/>
          </a:xfrm>
        </p:spPr>
        <p:txBody>
          <a:bodyPr>
            <a:normAutofit/>
          </a:bodyPr>
          <a:lstStyle/>
          <a:p>
            <a:pPr>
              <a:lnSpc>
                <a:spcPct val="150000"/>
              </a:lnSpc>
            </a:pPr>
            <a:r>
              <a:rPr lang="en-US" sz="1600" dirty="0">
                <a:solidFill>
                  <a:schemeClr val="tx1"/>
                </a:solidFill>
                <a:latin typeface="Times New Roman" pitchFamily="18" charset="0"/>
                <a:cs typeface="Times New Roman" pitchFamily="18" charset="0"/>
              </a:rPr>
              <a:t>Central Statistical Agency/CSA/Ethiopia and ICF. Ethiopia demographic and health survey 2016. Addis Ababa: Central Statistical Agency and ICF International, USA; 2016.</a:t>
            </a:r>
          </a:p>
          <a:p>
            <a:pPr>
              <a:lnSpc>
                <a:spcPct val="150000"/>
              </a:lnSpc>
            </a:pPr>
            <a:r>
              <a:rPr lang="en-US" sz="1600" dirty="0" err="1">
                <a:solidFill>
                  <a:schemeClr val="tx1"/>
                </a:solidFill>
                <a:latin typeface="Times New Roman" pitchFamily="18" charset="0"/>
                <a:cs typeface="Times New Roman" pitchFamily="18" charset="0"/>
              </a:rPr>
              <a:t>Wakjira</a:t>
            </a:r>
            <a:r>
              <a:rPr lang="en-US" sz="1600" dirty="0">
                <a:solidFill>
                  <a:schemeClr val="tx1"/>
                </a:solidFill>
                <a:latin typeface="Times New Roman" pitchFamily="18" charset="0"/>
                <a:cs typeface="Times New Roman" pitchFamily="18" charset="0"/>
              </a:rPr>
              <a:t> DB, </a:t>
            </a:r>
            <a:r>
              <a:rPr lang="en-US" sz="1600" dirty="0" err="1">
                <a:solidFill>
                  <a:schemeClr val="tx1"/>
                </a:solidFill>
                <a:latin typeface="Times New Roman" pitchFamily="18" charset="0"/>
                <a:cs typeface="Times New Roman" pitchFamily="18" charset="0"/>
              </a:rPr>
              <a:t>Habedi</a:t>
            </a:r>
            <a:r>
              <a:rPr lang="en-US" sz="1600" dirty="0">
                <a:solidFill>
                  <a:schemeClr val="tx1"/>
                </a:solidFill>
                <a:latin typeface="Times New Roman" pitchFamily="18" charset="0"/>
                <a:cs typeface="Times New Roman" pitchFamily="18" charset="0"/>
              </a:rPr>
              <a:t> D. Barriers to access and </a:t>
            </a:r>
            <a:r>
              <a:rPr lang="en-US" sz="1600" dirty="0" err="1">
                <a:solidFill>
                  <a:schemeClr val="tx1"/>
                </a:solidFill>
                <a:latin typeface="Times New Roman" pitchFamily="18" charset="0"/>
                <a:cs typeface="Times New Roman" pitchFamily="18" charset="0"/>
              </a:rPr>
              <a:t>utilisation</a:t>
            </a:r>
            <a:r>
              <a:rPr lang="en-US" sz="1600" dirty="0">
                <a:solidFill>
                  <a:schemeClr val="tx1"/>
                </a:solidFill>
                <a:latin typeface="Times New Roman" pitchFamily="18" charset="0"/>
                <a:cs typeface="Times New Roman" pitchFamily="18" charset="0"/>
              </a:rPr>
              <a:t> of sexual and reproductive health services among adolescents in Ethiopia: a sequential mixed-methods study. BMJ Open. 2022 Nov 16;12(11):e063294. </a:t>
            </a:r>
            <a:r>
              <a:rPr lang="en-US" sz="1600" dirty="0" err="1">
                <a:solidFill>
                  <a:schemeClr val="tx1"/>
                </a:solidFill>
                <a:latin typeface="Times New Roman" pitchFamily="18" charset="0"/>
                <a:cs typeface="Times New Roman" pitchFamily="18" charset="0"/>
              </a:rPr>
              <a:t>doi</a:t>
            </a:r>
            <a:r>
              <a:rPr lang="en-US" sz="1600" dirty="0">
                <a:solidFill>
                  <a:schemeClr val="tx1"/>
                </a:solidFill>
                <a:latin typeface="Times New Roman" pitchFamily="18" charset="0"/>
                <a:cs typeface="Times New Roman" pitchFamily="18" charset="0"/>
              </a:rPr>
              <a:t>: 10.1136/bmjopen-2022-063294. PMID: 36385042; PMCID: PMC9670917.</a:t>
            </a:r>
          </a:p>
          <a:p>
            <a:pPr>
              <a:lnSpc>
                <a:spcPct val="150000"/>
              </a:lnSpc>
            </a:pPr>
            <a:r>
              <a:rPr lang="en-US" sz="1600" dirty="0" err="1">
                <a:solidFill>
                  <a:schemeClr val="tx1"/>
                </a:solidFill>
                <a:latin typeface="Times New Roman" pitchFamily="18" charset="0"/>
                <a:cs typeface="Times New Roman" pitchFamily="18" charset="0"/>
              </a:rPr>
              <a:t>Admassu</a:t>
            </a:r>
            <a:r>
              <a:rPr lang="en-US" sz="1600" dirty="0">
                <a:solidFill>
                  <a:schemeClr val="tx1"/>
                </a:solidFill>
                <a:latin typeface="Times New Roman" pitchFamily="18" charset="0"/>
                <a:cs typeface="Times New Roman" pitchFamily="18" charset="0"/>
              </a:rPr>
              <a:t>, T.W., </a:t>
            </a:r>
            <a:r>
              <a:rPr lang="en-US" sz="1600" dirty="0" err="1">
                <a:solidFill>
                  <a:schemeClr val="tx1"/>
                </a:solidFill>
                <a:latin typeface="Times New Roman" pitchFamily="18" charset="0"/>
                <a:cs typeface="Times New Roman" pitchFamily="18" charset="0"/>
              </a:rPr>
              <a:t>Wolde</a:t>
            </a:r>
            <a:r>
              <a:rPr lang="en-US" sz="1600" dirty="0">
                <a:solidFill>
                  <a:schemeClr val="tx1"/>
                </a:solidFill>
                <a:latin typeface="Times New Roman" pitchFamily="18" charset="0"/>
                <a:cs typeface="Times New Roman" pitchFamily="18" charset="0"/>
              </a:rPr>
              <a:t>, Y.T. &amp; </a:t>
            </a:r>
            <a:r>
              <a:rPr lang="en-US" sz="1600" dirty="0" err="1">
                <a:solidFill>
                  <a:schemeClr val="tx1"/>
                </a:solidFill>
                <a:latin typeface="Times New Roman" pitchFamily="18" charset="0"/>
                <a:cs typeface="Times New Roman" pitchFamily="18" charset="0"/>
              </a:rPr>
              <a:t>Kaba</a:t>
            </a:r>
            <a:r>
              <a:rPr lang="en-US" sz="1600" dirty="0">
                <a:solidFill>
                  <a:schemeClr val="tx1"/>
                </a:solidFill>
                <a:latin typeface="Times New Roman" pitchFamily="18" charset="0"/>
                <a:cs typeface="Times New Roman" pitchFamily="18" charset="0"/>
              </a:rPr>
              <a:t>, M. Ethiopia has a long way to go meeting adolescent and youth sexual reproductive health needs. </a:t>
            </a:r>
            <a:r>
              <a:rPr lang="en-US" sz="1600" i="1" dirty="0" err="1">
                <a:solidFill>
                  <a:schemeClr val="tx1"/>
                </a:solidFill>
                <a:latin typeface="Times New Roman" pitchFamily="18" charset="0"/>
                <a:cs typeface="Times New Roman" pitchFamily="18" charset="0"/>
              </a:rPr>
              <a:t>Reprod</a:t>
            </a:r>
            <a:r>
              <a:rPr lang="en-US" sz="1600" i="1" dirty="0">
                <a:solidFill>
                  <a:schemeClr val="tx1"/>
                </a:solidFill>
                <a:latin typeface="Times New Roman" pitchFamily="18" charset="0"/>
                <a:cs typeface="Times New Roman" pitchFamily="18" charset="0"/>
              </a:rPr>
              <a:t> Health</a:t>
            </a:r>
            <a:r>
              <a:rPr lang="en-US" sz="1600" dirty="0">
                <a:solidFill>
                  <a:schemeClr val="tx1"/>
                </a:solidFill>
                <a:latin typeface="Times New Roman" pitchFamily="18" charset="0"/>
                <a:cs typeface="Times New Roman" pitchFamily="18" charset="0"/>
              </a:rPr>
              <a:t> </a:t>
            </a:r>
            <a:r>
              <a:rPr lang="en-US" sz="1600" b="1" dirty="0">
                <a:solidFill>
                  <a:schemeClr val="tx1"/>
                </a:solidFill>
                <a:latin typeface="Times New Roman" pitchFamily="18" charset="0"/>
                <a:cs typeface="Times New Roman" pitchFamily="18" charset="0"/>
              </a:rPr>
              <a:t>19</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Suppl</a:t>
            </a:r>
            <a:r>
              <a:rPr lang="en-US" sz="1600" dirty="0">
                <a:solidFill>
                  <a:schemeClr val="tx1"/>
                </a:solidFill>
                <a:latin typeface="Times New Roman" pitchFamily="18" charset="0"/>
                <a:cs typeface="Times New Roman" pitchFamily="18" charset="0"/>
              </a:rPr>
              <a:t> 1), 130 (2022). </a:t>
            </a:r>
            <a:r>
              <a:rPr lang="en-US" sz="1600" dirty="0">
                <a:solidFill>
                  <a:schemeClr val="tx1"/>
                </a:solidFill>
                <a:latin typeface="Times New Roman" pitchFamily="18" charset="0"/>
                <a:cs typeface="Times New Roman" pitchFamily="18" charset="0"/>
                <a:hlinkClick r:id="rId2"/>
              </a:rPr>
              <a:t>https://doi.org/10.1186/s12978-022-01445-3</a:t>
            </a:r>
            <a:endParaRPr lang="en-US" sz="1600" dirty="0">
              <a:solidFill>
                <a:schemeClr val="tx1"/>
              </a:solidFill>
              <a:latin typeface="Times New Roman" pitchFamily="18" charset="0"/>
              <a:cs typeface="Times New Roman" pitchFamily="18" charset="0"/>
            </a:endParaRPr>
          </a:p>
          <a:p>
            <a:pPr>
              <a:lnSpc>
                <a:spcPct val="150000"/>
              </a:lnSpc>
            </a:pPr>
            <a:r>
              <a:rPr lang="en-US" sz="1600" dirty="0">
                <a:solidFill>
                  <a:schemeClr val="tx1"/>
                </a:solidFill>
                <a:latin typeface="Times New Roman" pitchFamily="18" charset="0"/>
                <a:cs typeface="Times New Roman" pitchFamily="18" charset="0"/>
              </a:rPr>
              <a:t>International </a:t>
            </a:r>
            <a:r>
              <a:rPr lang="en-US" sz="1600" dirty="0" err="1">
                <a:solidFill>
                  <a:schemeClr val="tx1"/>
                </a:solidFill>
                <a:latin typeface="Times New Roman" pitchFamily="18" charset="0"/>
                <a:cs typeface="Times New Roman" pitchFamily="18" charset="0"/>
              </a:rPr>
              <a:t>Labour</a:t>
            </a:r>
            <a:r>
              <a:rPr lang="en-US" sz="1600" dirty="0">
                <a:solidFill>
                  <a:schemeClr val="tx1"/>
                </a:solidFill>
                <a:latin typeface="Times New Roman" pitchFamily="18" charset="0"/>
                <a:cs typeface="Times New Roman" pitchFamily="18" charset="0"/>
              </a:rPr>
              <a:t> </a:t>
            </a:r>
            <a:r>
              <a:rPr lang="en-US" sz="1600" dirty="0" err="1">
                <a:solidFill>
                  <a:schemeClr val="tx1"/>
                </a:solidFill>
                <a:latin typeface="Times New Roman" pitchFamily="18" charset="0"/>
                <a:cs typeface="Times New Roman" pitchFamily="18" charset="0"/>
              </a:rPr>
              <a:t>Organisation</a:t>
            </a:r>
            <a:r>
              <a:rPr lang="en-US" sz="1600" dirty="0">
                <a:solidFill>
                  <a:schemeClr val="tx1"/>
                </a:solidFill>
                <a:latin typeface="Times New Roman" pitchFamily="18" charset="0"/>
                <a:cs typeface="Times New Roman" pitchFamily="18" charset="0"/>
              </a:rPr>
              <a:t> (ILO) United Nations Children's Fund (UNICEF). </a:t>
            </a:r>
            <a:r>
              <a:rPr lang="en-US" sz="1600" dirty="0" err="1">
                <a:solidFill>
                  <a:schemeClr val="tx1"/>
                </a:solidFill>
                <a:latin typeface="Times New Roman" pitchFamily="18" charset="0"/>
                <a:cs typeface="Times New Roman" pitchFamily="18" charset="0"/>
              </a:rPr>
              <a:t>GirlForce</a:t>
            </a:r>
            <a:r>
              <a:rPr lang="en-US" sz="1600" dirty="0">
                <a:solidFill>
                  <a:schemeClr val="tx1"/>
                </a:solidFill>
                <a:latin typeface="Times New Roman" pitchFamily="18" charset="0"/>
                <a:cs typeface="Times New Roman" pitchFamily="18" charset="0"/>
              </a:rPr>
              <a:t>: skills, education and training for girls now. 2018. Available from: </a:t>
            </a:r>
            <a:r>
              <a:rPr lang="en-US" sz="1600" dirty="0">
                <a:solidFill>
                  <a:schemeClr val="tx1"/>
                </a:solidFill>
                <a:latin typeface="Times New Roman" pitchFamily="18" charset="0"/>
                <a:cs typeface="Times New Roman" pitchFamily="18" charset="0"/>
                <a:hlinkClick r:id="rId3"/>
              </a:rPr>
              <a:t>https://www.unicef.org/sites/default/files/2018 -10/Unicef_DayoftheGirl_Brochure_R7.pdf</a:t>
            </a:r>
            <a:endParaRPr lang="en-US" sz="1600" dirty="0">
              <a:solidFill>
                <a:schemeClr val="tx1"/>
              </a:solidFill>
              <a:latin typeface="Times New Roman" pitchFamily="18" charset="0"/>
              <a:cs typeface="Times New Roman" pitchFamily="18" charset="0"/>
            </a:endParaRPr>
          </a:p>
          <a:p>
            <a:pPr>
              <a:lnSpc>
                <a:spcPct val="150000"/>
              </a:lnSpc>
            </a:pPr>
            <a:r>
              <a:rPr lang="en-US" sz="1600" dirty="0" err="1">
                <a:solidFill>
                  <a:schemeClr val="tx1"/>
                </a:solidFill>
                <a:latin typeface="Times New Roman" pitchFamily="18" charset="0"/>
                <a:cs typeface="Times New Roman" pitchFamily="18" charset="0"/>
              </a:rPr>
              <a:t>Emurugat</a:t>
            </a:r>
            <a:r>
              <a:rPr lang="en-US" sz="1600" dirty="0">
                <a:solidFill>
                  <a:schemeClr val="tx1"/>
                </a:solidFill>
                <a:latin typeface="Times New Roman" pitchFamily="18" charset="0"/>
                <a:cs typeface="Times New Roman" pitchFamily="18" charset="0"/>
              </a:rPr>
              <a:t> CA. Investigating the legal and policy framework on child marriage in Niger: a comparative study of Kenya and Ethiopia. Central </a:t>
            </a:r>
            <a:r>
              <a:rPr lang="en-US" sz="1600" dirty="0" err="1">
                <a:solidFill>
                  <a:schemeClr val="tx1"/>
                </a:solidFill>
                <a:latin typeface="Times New Roman" pitchFamily="18" charset="0"/>
                <a:cs typeface="Times New Roman" pitchFamily="18" charset="0"/>
              </a:rPr>
              <a:t>european</a:t>
            </a:r>
            <a:r>
              <a:rPr lang="en-US" sz="1600" dirty="0">
                <a:solidFill>
                  <a:schemeClr val="tx1"/>
                </a:solidFill>
                <a:latin typeface="Times New Roman" pitchFamily="18" charset="0"/>
                <a:cs typeface="Times New Roman" pitchFamily="18" charset="0"/>
              </a:rPr>
              <a:t> University. 2019.</a:t>
            </a:r>
          </a:p>
          <a:p>
            <a:pPr>
              <a:lnSpc>
                <a:spcPct val="150000"/>
              </a:lnSpc>
            </a:pPr>
            <a:endParaRPr lang="en-US" sz="1600" dirty="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96778B-9BB8-4A03-B516-B8C6CCC04C85}" type="slidenum">
              <a:rPr kumimoji="0" lang="en-US" sz="1200" b="0" i="0" u="none" strike="noStrike" kern="1200" cap="none" spc="0" normalizeH="0" baseline="0" noProof="0">
                <a:ln>
                  <a:noFill/>
                </a:ln>
                <a:solidFill>
                  <a:prstClr val="black"/>
                </a:solidFill>
                <a:effectLst/>
                <a:uLnTx/>
                <a:uFillTx/>
                <a:latin typeface="Century Gothic"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665771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113"/>
            <a:ext cx="12192000" cy="1008112"/>
          </a:xfrm>
        </p:spPr>
        <p:txBody>
          <a:bodyPr>
            <a:normAutofit/>
          </a:bodyPr>
          <a:lstStyle/>
          <a:p>
            <a:pPr algn="ctr"/>
            <a:r>
              <a:rPr lang="en-US" sz="4800" b="1" dirty="0">
                <a:latin typeface="Calibri" panose="020F0502020204030204" pitchFamily="34" charset="0"/>
                <a:cs typeface="Calibri" panose="020F0502020204030204" pitchFamily="34" charset="0"/>
              </a:rPr>
              <a:t>Social Norms as</a:t>
            </a:r>
            <a:r>
              <a:rPr lang="en-US" sz="4800" b="1" dirty="0">
                <a:solidFill>
                  <a:srgbClr val="7F64A2"/>
                </a:solidFill>
                <a:latin typeface="Calibri" panose="020F0502020204030204" pitchFamily="34" charset="0"/>
                <a:cs typeface="Calibri" panose="020F0502020204030204" pitchFamily="34" charset="0"/>
              </a:rPr>
              <a:t> Beliefs</a:t>
            </a:r>
          </a:p>
        </p:txBody>
      </p:sp>
      <p:sp>
        <p:nvSpPr>
          <p:cNvPr id="3" name="Content Placeholder 2"/>
          <p:cNvSpPr>
            <a:spLocks noGrp="1"/>
          </p:cNvSpPr>
          <p:nvPr>
            <p:ph sz="half" idx="1"/>
          </p:nvPr>
        </p:nvSpPr>
        <p:spPr>
          <a:xfrm>
            <a:off x="1532640" y="1674671"/>
            <a:ext cx="4228080" cy="534932"/>
          </a:xfrm>
        </p:spPr>
        <p:txBody>
          <a:bodyPr>
            <a:normAutofit lnSpcReduction="10000"/>
          </a:bodyPr>
          <a:lstStyle/>
          <a:p>
            <a:pPr marL="457200" indent="-457200">
              <a:buFont typeface="+mj-lt"/>
              <a:buAutoNum type="arabicPeriod"/>
            </a:pPr>
            <a:r>
              <a:rPr lang="en-US" sz="2250" dirty="0"/>
              <a:t>What people believe others do</a:t>
            </a:r>
          </a:p>
        </p:txBody>
      </p:sp>
      <p:sp>
        <p:nvSpPr>
          <p:cNvPr id="4" name="Content Placeholder 3"/>
          <p:cNvSpPr>
            <a:spLocks noGrp="1"/>
          </p:cNvSpPr>
          <p:nvPr>
            <p:ph sz="half" idx="2"/>
          </p:nvPr>
        </p:nvSpPr>
        <p:spPr>
          <a:xfrm>
            <a:off x="6500784" y="1644289"/>
            <a:ext cx="3886200" cy="682564"/>
          </a:xfrm>
        </p:spPr>
        <p:txBody>
          <a:bodyPr>
            <a:normAutofit lnSpcReduction="10000"/>
          </a:bodyPr>
          <a:lstStyle/>
          <a:p>
            <a:pPr marL="457200" indent="-457200">
              <a:buFont typeface="+mj-lt"/>
              <a:buAutoNum type="arabicPeriod" startAt="2"/>
            </a:pPr>
            <a:r>
              <a:rPr lang="en-US" sz="2250" dirty="0"/>
              <a:t>What people believe others approve and disapprove of </a:t>
            </a:r>
          </a:p>
        </p:txBody>
      </p:sp>
      <p:pic>
        <p:nvPicPr>
          <p:cNvPr id="5" name="Picture 4"/>
          <p:cNvPicPr>
            <a:picLocks noChangeAspect="1"/>
          </p:cNvPicPr>
          <p:nvPr/>
        </p:nvPicPr>
        <p:blipFill>
          <a:blip r:embed="rId3"/>
          <a:stretch>
            <a:fillRect/>
          </a:stretch>
        </p:blipFill>
        <p:spPr>
          <a:xfrm>
            <a:off x="7212012" y="2326853"/>
            <a:ext cx="2707583" cy="2462310"/>
          </a:xfrm>
          <a:prstGeom prst="rect">
            <a:avLst/>
          </a:prstGeom>
        </p:spPr>
      </p:pic>
      <p:sp>
        <p:nvSpPr>
          <p:cNvPr id="8" name="TextBox 7"/>
          <p:cNvSpPr txBox="1"/>
          <p:nvPr/>
        </p:nvSpPr>
        <p:spPr>
          <a:xfrm>
            <a:off x="6675120" y="4933706"/>
            <a:ext cx="38862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Injunctive norms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or normative expectations)</a:t>
            </a:r>
          </a:p>
        </p:txBody>
      </p:sp>
      <p:sp>
        <p:nvSpPr>
          <p:cNvPr id="17" name="TextBox 16"/>
          <p:cNvSpPr txBox="1"/>
          <p:nvPr/>
        </p:nvSpPr>
        <p:spPr>
          <a:xfrm>
            <a:off x="1532640" y="4937003"/>
            <a:ext cx="402995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Descriptive norms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or empirical expectations)</a:t>
            </a:r>
          </a:p>
        </p:txBody>
      </p:sp>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3889" y="2204933"/>
            <a:ext cx="3424919" cy="2565384"/>
          </a:xfrm>
          <a:prstGeom prst="rect">
            <a:avLst/>
          </a:prstGeom>
        </p:spPr>
      </p:pic>
      <p:sp>
        <p:nvSpPr>
          <p:cNvPr id="6" name="TextBox 5"/>
          <p:cNvSpPr txBox="1"/>
          <p:nvPr/>
        </p:nvSpPr>
        <p:spPr>
          <a:xfrm>
            <a:off x="414068" y="6156881"/>
            <a:ext cx="118262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Kallgren</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C. A., et al. (2000). "A Focus Theory of Normative Conduct: When Norms Do and Do not Affect Behavior." </a:t>
            </a:r>
            <a:r>
              <a:rPr kumimoji="0" lang="en-US" sz="2000" b="0" i="1" u="sng" strike="noStrike" kern="1200" cap="none" spc="0" normalizeH="0" baseline="0" noProof="0" dirty="0">
                <a:ln>
                  <a:noFill/>
                </a:ln>
                <a:solidFill>
                  <a:prstClr val="black"/>
                </a:solidFill>
                <a:effectLst/>
                <a:uLnTx/>
                <a:uFillTx/>
                <a:latin typeface="Calibri" panose="020F0502020204030204"/>
                <a:ea typeface="+mn-ea"/>
                <a:cs typeface="+mn-cs"/>
              </a:rPr>
              <a:t>Personality and Social Psychology Bulletin</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26(8): 1002-1012.</a:t>
            </a:r>
          </a:p>
        </p:txBody>
      </p:sp>
    </p:spTree>
    <p:extLst>
      <p:ext uri="{BB962C8B-B14F-4D97-AF65-F5344CB8AC3E}">
        <p14:creationId xmlns:p14="http://schemas.microsoft.com/office/powerpoint/2010/main" val="117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title"/>
          </p:nvPr>
        </p:nvSpPr>
        <p:spPr>
          <a:xfrm>
            <a:off x="3705808" y="904009"/>
            <a:ext cx="5438109" cy="2116559"/>
          </a:xfrm>
        </p:spPr>
        <p:txBody>
          <a:bodyPr>
            <a:normAutofit/>
          </a:bodyPr>
          <a:lstStyle/>
          <a:p>
            <a:pPr algn="ctr">
              <a:lnSpc>
                <a:spcPct val="80000"/>
              </a:lnSpc>
            </a:pPr>
            <a:r>
              <a:rPr lang="en-US" sz="5400" b="1" i="0" u="none" strike="noStrike" dirty="0">
                <a:effectLst/>
                <a:latin typeface="Tw Cen MT" panose="020B0602020104020603" pitchFamily="34" charset="0"/>
              </a:rPr>
              <a:t>Health Break </a:t>
            </a:r>
            <a:br>
              <a:rPr lang="en-US" sz="5400" b="1" i="0" u="none" strike="noStrike" dirty="0">
                <a:effectLst/>
                <a:latin typeface="Tw Cen MT" panose="020B0602020104020603" pitchFamily="34" charset="0"/>
              </a:rPr>
            </a:br>
            <a:r>
              <a:rPr lang="en-US" sz="5400" dirty="0">
                <a:latin typeface="Tw Cen MT" panose="020B0602020104020603" pitchFamily="34" charset="0"/>
              </a:rPr>
              <a:t>We Return at 2:30pm </a:t>
            </a:r>
            <a:endParaRPr lang="en-US" sz="4900" dirty="0">
              <a:latin typeface="Tw Cen MT" panose="020B0602020104020603" pitchFamily="34" charset="0"/>
            </a:endParaRPr>
          </a:p>
        </p:txBody>
      </p:sp>
      <p:sp>
        <p:nvSpPr>
          <p:cNvPr id="4" name="Rectangle 3">
            <a:extLst>
              <a:ext uri="{FF2B5EF4-FFF2-40B4-BE49-F238E27FC236}">
                <a16:creationId xmlns:a16="http://schemas.microsoft.com/office/drawing/2014/main" id="{BDC75ED0-1997-4813-82A0-7E6E7BB373B5}"/>
              </a:ext>
            </a:extLst>
          </p:cNvPr>
          <p:cNvSpPr/>
          <p:nvPr/>
        </p:nvSpPr>
        <p:spPr>
          <a:xfrm>
            <a:off x="-79513" y="5029128"/>
            <a:ext cx="12271513" cy="182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39655" y="5189466"/>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8067256" y="5432366"/>
            <a:ext cx="3776876" cy="1081445"/>
          </a:xfrm>
          <a:prstGeom prst="rect">
            <a:avLst/>
          </a:prstGeom>
        </p:spPr>
      </p:pic>
    </p:spTree>
    <p:extLst>
      <p:ext uri="{BB962C8B-B14F-4D97-AF65-F5344CB8AC3E}">
        <p14:creationId xmlns:p14="http://schemas.microsoft.com/office/powerpoint/2010/main" val="25683618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WILD CARD</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7573211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173487"/>
            <a:ext cx="9666845" cy="1288472"/>
          </a:xfrm>
        </p:spPr>
        <p:txBody>
          <a:bodyPr/>
          <a:lstStyle/>
          <a:p>
            <a:pPr algn="l">
              <a:lnSpc>
                <a:spcPct val="80000"/>
              </a:lnSpc>
            </a:pPr>
            <a:r>
              <a:rPr lang="en-US" sz="6600" b="0" dirty="0" err="1">
                <a:latin typeface="Tw Cen MT Condensed" panose="020B0606020104020203" pitchFamily="34" charset="0"/>
              </a:rPr>
              <a:t>Ogara</a:t>
            </a:r>
            <a:r>
              <a:rPr lang="en-US" sz="6600" b="0" dirty="0">
                <a:latin typeface="Tw Cen MT Condensed" panose="020B0606020104020203" pitchFamily="34" charset="0"/>
              </a:rPr>
              <a:t> Collin</a:t>
            </a:r>
            <a:br>
              <a:rPr lang="en-US" sz="6600" b="0" dirty="0">
                <a:latin typeface="Tw Cen MT Condensed" panose="020B0606020104020203" pitchFamily="34" charset="0"/>
              </a:rPr>
            </a:b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96F83120-C7F4-B9A9-4754-4CB108FF9B1D}"/>
              </a:ext>
            </a:extLst>
          </p:cNvPr>
          <p:cNvSpPr txBox="1"/>
          <p:nvPr/>
        </p:nvSpPr>
        <p:spPr>
          <a:xfrm>
            <a:off x="721466" y="2953733"/>
            <a:ext cx="9040660" cy="1446550"/>
          </a:xfrm>
          <a:prstGeom prst="rect">
            <a:avLst/>
          </a:prstGeom>
          <a:noFill/>
        </p:spPr>
        <p:txBody>
          <a:bodyPr wrap="square" rtlCol="0">
            <a:spAutoFit/>
          </a:bodyPr>
          <a:lstStyle/>
          <a:p>
            <a:r>
              <a:rPr kumimoji="0" lang="en-US" sz="4400" b="0" i="0" u="none" strike="noStrike" kern="1200" cap="none" spc="0" normalizeH="0" baseline="0" noProof="0" dirty="0">
                <a:ln>
                  <a:noFill/>
                </a:ln>
                <a:solidFill>
                  <a:srgbClr val="FFFFFF"/>
                </a:solidFill>
                <a:effectLst/>
                <a:uLnTx/>
                <a:uFillTx/>
                <a:latin typeface="Tw Cen MT Condensed" panose="020B0606020104020203" pitchFamily="34" charset="0"/>
                <a:ea typeface="+mj-ea"/>
                <a:cs typeface="+mj-cs"/>
              </a:rPr>
              <a:t>Commonwealth Alumina Research Officer </a:t>
            </a:r>
            <a:br>
              <a:rPr kumimoji="0" lang="en-US" sz="4400" b="0" i="0" u="none" strike="noStrike" kern="1200" cap="none" spc="0" normalizeH="0" baseline="0" noProof="0" dirty="0">
                <a:ln>
                  <a:noFill/>
                </a:ln>
                <a:solidFill>
                  <a:srgbClr val="FFFFFF"/>
                </a:solidFill>
                <a:effectLst/>
                <a:uLnTx/>
                <a:uFillTx/>
                <a:latin typeface="Tw Cen MT Condensed" panose="020B0606020104020203" pitchFamily="34" charset="0"/>
                <a:ea typeface="+mj-ea"/>
                <a:cs typeface="+mj-cs"/>
              </a:rPr>
            </a:br>
            <a:r>
              <a:rPr kumimoji="0" lang="en-US" sz="4400" b="0" i="0" u="none" strike="noStrike" kern="1200" cap="none" spc="0" normalizeH="0" baseline="0" noProof="0" dirty="0">
                <a:ln>
                  <a:noFill/>
                </a:ln>
                <a:solidFill>
                  <a:srgbClr val="FFFFFF"/>
                </a:solidFill>
                <a:effectLst/>
                <a:uLnTx/>
                <a:uFillTx/>
                <a:latin typeface="Tw Cen MT Condensed" panose="020B0606020104020203" pitchFamily="34" charset="0"/>
                <a:ea typeface="+mj-ea"/>
                <a:cs typeface="+mj-cs"/>
              </a:rPr>
              <a:t>FAWE Uganda</a:t>
            </a:r>
            <a:endParaRPr lang="en-US" dirty="0"/>
          </a:p>
        </p:txBody>
      </p:sp>
    </p:spTree>
    <p:extLst>
      <p:ext uri="{BB962C8B-B14F-4D97-AF65-F5344CB8AC3E}">
        <p14:creationId xmlns:p14="http://schemas.microsoft.com/office/powerpoint/2010/main" val="19763836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AB14-9429-6D9E-BA7D-F08209997C18}"/>
              </a:ext>
            </a:extLst>
          </p:cNvPr>
          <p:cNvSpPr>
            <a:spLocks noGrp="1"/>
          </p:cNvSpPr>
          <p:nvPr>
            <p:ph type="title"/>
          </p:nvPr>
        </p:nvSpPr>
        <p:spPr>
          <a:xfrm>
            <a:off x="405353" y="931333"/>
            <a:ext cx="11576115" cy="4978400"/>
          </a:xfrm>
        </p:spPr>
        <p:txBody>
          <a:bodyPr>
            <a:normAutofit/>
          </a:bodyPr>
          <a:lstStyle/>
          <a:p>
            <a:r>
              <a:rPr lang="en-US" b="1" dirty="0"/>
              <a:t>Eastern Africa Social and Gender Norms Learning Collaborative Conference.</a:t>
            </a:r>
            <a:br>
              <a:rPr lang="en-US" b="1" dirty="0"/>
            </a:br>
            <a:br>
              <a:rPr lang="en-US" b="1" dirty="0"/>
            </a:br>
            <a:r>
              <a:rPr lang="en-US" b="1" dirty="0"/>
              <a:t>			Date: - </a:t>
            </a:r>
            <a:r>
              <a:rPr lang="en-US" dirty="0"/>
              <a:t>14th - 15th June 2023.</a:t>
            </a:r>
            <a:br>
              <a:rPr lang="en-US" b="1" dirty="0"/>
            </a:br>
            <a:br>
              <a:rPr lang="en-US" b="1" dirty="0"/>
            </a:br>
            <a:r>
              <a:rPr lang="en-US" b="1" dirty="0"/>
              <a:t>Theme: </a:t>
            </a:r>
            <a:r>
              <a:rPr lang="en-US" dirty="0"/>
              <a:t>“Digitization and Technology Impact on Gender and Social Norms”.</a:t>
            </a:r>
            <a:endParaRPr lang="en-UG" dirty="0"/>
          </a:p>
        </p:txBody>
      </p:sp>
    </p:spTree>
    <p:extLst>
      <p:ext uri="{BB962C8B-B14F-4D97-AF65-F5344CB8AC3E}">
        <p14:creationId xmlns:p14="http://schemas.microsoft.com/office/powerpoint/2010/main" val="37551578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D6EB-1E9F-4559-8867-5769B75FADCA}"/>
              </a:ext>
            </a:extLst>
          </p:cNvPr>
          <p:cNvSpPr>
            <a:spLocks noGrp="1"/>
          </p:cNvSpPr>
          <p:nvPr>
            <p:ph type="ctrTitle"/>
          </p:nvPr>
        </p:nvSpPr>
        <p:spPr>
          <a:xfrm>
            <a:off x="9143791" y="4695974"/>
            <a:ext cx="3133607" cy="1858141"/>
          </a:xfrm>
        </p:spPr>
        <p:txBody>
          <a:bodyPr vert="horz" lIns="91440" tIns="45720" rIns="91440" bIns="45720" rtlCol="0" anchor="b">
            <a:normAutofit/>
          </a:bodyPr>
          <a:lstStyle/>
          <a:p>
            <a:pPr algn="l"/>
            <a:r>
              <a:rPr lang="en-US" sz="2200" b="1" dirty="0"/>
              <a:t>OGARA Collin</a:t>
            </a:r>
            <a:br>
              <a:rPr lang="en-US" sz="2200" b="1" dirty="0"/>
            </a:br>
            <a:r>
              <a:rPr lang="en-US" sz="2200" b="1" dirty="0"/>
              <a:t>Commonwealth Alumina </a:t>
            </a:r>
            <a:br>
              <a:rPr lang="en-US" sz="2200" b="1" dirty="0"/>
            </a:br>
            <a:r>
              <a:rPr lang="en-US" sz="2200" b="1" dirty="0"/>
              <a:t>Research Officer </a:t>
            </a:r>
            <a:br>
              <a:rPr lang="en-US" sz="2200" b="1" dirty="0"/>
            </a:br>
            <a:r>
              <a:rPr lang="en-US" sz="2200" b="1" dirty="0"/>
              <a:t>FAWE Uganda</a:t>
            </a:r>
            <a:endParaRPr lang="en-US" sz="4000" b="1" dirty="0"/>
          </a:p>
        </p:txBody>
      </p:sp>
      <p:sp>
        <p:nvSpPr>
          <p:cNvPr id="4" name="Rectangle 3">
            <a:extLst>
              <a:ext uri="{FF2B5EF4-FFF2-40B4-BE49-F238E27FC236}">
                <a16:creationId xmlns:a16="http://schemas.microsoft.com/office/drawing/2014/main" id="{4F2944F2-4373-4E70-D083-4DE142A33EE8}"/>
              </a:ext>
            </a:extLst>
          </p:cNvPr>
          <p:cNvSpPr/>
          <p:nvPr/>
        </p:nvSpPr>
        <p:spPr>
          <a:xfrm>
            <a:off x="0" y="-24039"/>
            <a:ext cx="12193838" cy="13447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THEME: Digitization and Technology Impact on Gender and Social Norms”.</a:t>
            </a:r>
          </a:p>
        </p:txBody>
      </p:sp>
      <p:sp>
        <p:nvSpPr>
          <p:cNvPr id="8" name="Oval 7">
            <a:extLst>
              <a:ext uri="{FF2B5EF4-FFF2-40B4-BE49-F238E27FC236}">
                <a16:creationId xmlns:a16="http://schemas.microsoft.com/office/drawing/2014/main" id="{B933DFBD-2A7B-7B3C-329A-ED139FD9E07E}"/>
              </a:ext>
            </a:extLst>
          </p:cNvPr>
          <p:cNvSpPr/>
          <p:nvPr/>
        </p:nvSpPr>
        <p:spPr>
          <a:xfrm flipH="1">
            <a:off x="872834" y="1856509"/>
            <a:ext cx="6303819" cy="5001491"/>
          </a:xfrm>
          <a:prstGeom prst="ellipse">
            <a:avLst/>
          </a:prstGeom>
          <a:solidFill>
            <a:schemeClr val="accent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Social and Gender Norms Learning Collaborative Conference</a:t>
            </a:r>
          </a:p>
        </p:txBody>
      </p:sp>
      <p:pic>
        <p:nvPicPr>
          <p:cNvPr id="5" name="Picture 4">
            <a:extLst>
              <a:ext uri="{FF2B5EF4-FFF2-40B4-BE49-F238E27FC236}">
                <a16:creationId xmlns:a16="http://schemas.microsoft.com/office/drawing/2014/main" id="{0AD11334-BF0B-7AF0-5ECF-5696417DED6D}"/>
              </a:ext>
            </a:extLst>
          </p:cNvPr>
          <p:cNvPicPr>
            <a:picLocks noChangeAspect="1"/>
          </p:cNvPicPr>
          <p:nvPr/>
        </p:nvPicPr>
        <p:blipFill>
          <a:blip r:embed="rId2"/>
          <a:stretch>
            <a:fillRect/>
          </a:stretch>
        </p:blipFill>
        <p:spPr>
          <a:xfrm>
            <a:off x="8734556" y="1375721"/>
            <a:ext cx="3265199" cy="3265199"/>
          </a:xfrm>
          <a:prstGeom prst="rect">
            <a:avLst/>
          </a:prstGeom>
        </p:spPr>
      </p:pic>
      <p:pic>
        <p:nvPicPr>
          <p:cNvPr id="6" name="Picture 5" descr="FAWE LOGO">
            <a:extLst>
              <a:ext uri="{FF2B5EF4-FFF2-40B4-BE49-F238E27FC236}">
                <a16:creationId xmlns:a16="http://schemas.microsoft.com/office/drawing/2014/main" id="{86C64329-B8B5-5578-FBF7-0BE268173D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3154" y="4543039"/>
            <a:ext cx="2435590" cy="2360856"/>
          </a:xfrm>
          <a:prstGeom prst="rect">
            <a:avLst/>
          </a:prstGeom>
          <a:noFill/>
          <a:ln>
            <a:noFill/>
          </a:ln>
        </p:spPr>
      </p:pic>
    </p:spTree>
    <p:extLst>
      <p:ext uri="{BB962C8B-B14F-4D97-AF65-F5344CB8AC3E}">
        <p14:creationId xmlns:p14="http://schemas.microsoft.com/office/powerpoint/2010/main" val="2330799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2E32-24EC-ACA2-B2FC-DD84B9145331}"/>
              </a:ext>
            </a:extLst>
          </p:cNvPr>
          <p:cNvSpPr>
            <a:spLocks noGrp="1"/>
          </p:cNvSpPr>
          <p:nvPr>
            <p:ph type="title"/>
          </p:nvPr>
        </p:nvSpPr>
        <p:spPr>
          <a:xfrm>
            <a:off x="304800" y="365125"/>
            <a:ext cx="11887199" cy="4636366"/>
          </a:xfrm>
        </p:spPr>
        <p:txBody>
          <a:bodyPr>
            <a:normAutofit/>
          </a:bodyPr>
          <a:lstStyle/>
          <a:p>
            <a:r>
              <a:rPr lang="en-US" b="1" dirty="0"/>
              <a:t>					Title:</a:t>
            </a:r>
            <a:br>
              <a:rPr lang="en-US" b="1" dirty="0"/>
            </a:br>
            <a:r>
              <a:rPr lang="en-US" dirty="0"/>
              <a:t> </a:t>
            </a:r>
            <a:r>
              <a:rPr lang="en-US" b="1" dirty="0">
                <a:latin typeface="Times New Roman" panose="02020603050405020304" pitchFamily="18" charset="0"/>
                <a:ea typeface="Calibri" panose="020F0502020204030204" pitchFamily="34" charset="0"/>
                <a:cs typeface="Times New Roman" panose="02020603050405020304" pitchFamily="18" charset="0"/>
              </a:rPr>
              <a:t>Exploring Technology and Gender Responsive Pedagogy Intervention Models to Popularize Positive Social Norms, Improve Access, Retention and Completion of School for Adolescent Girls. </a:t>
            </a:r>
            <a:br>
              <a:rPr lang="en-GB" sz="2400" b="1" dirty="0">
                <a:latin typeface="Times New Roman" panose="02020603050405020304" pitchFamily="18" charset="0"/>
                <a:ea typeface="Calibri" panose="020F0502020204030204" pitchFamily="34" charset="0"/>
                <a:cs typeface="Times New Roman" panose="02020603050405020304" pitchFamily="18" charset="0"/>
              </a:rPr>
            </a:br>
            <a:endParaRPr lang="en-UG" dirty="0"/>
          </a:p>
        </p:txBody>
      </p:sp>
      <p:sp>
        <p:nvSpPr>
          <p:cNvPr id="3" name="Content Placeholder 2">
            <a:extLst>
              <a:ext uri="{FF2B5EF4-FFF2-40B4-BE49-F238E27FC236}">
                <a16:creationId xmlns:a16="http://schemas.microsoft.com/office/drawing/2014/main" id="{F199391D-35A5-C3F4-A377-1B4862CF11B0}"/>
              </a:ext>
            </a:extLst>
          </p:cNvPr>
          <p:cNvSpPr>
            <a:spLocks noGrp="1"/>
          </p:cNvSpPr>
          <p:nvPr>
            <p:ph idx="1"/>
          </p:nvPr>
        </p:nvSpPr>
        <p:spPr>
          <a:xfrm>
            <a:off x="838200" y="3837708"/>
            <a:ext cx="10515600" cy="2339255"/>
          </a:xfrm>
        </p:spPr>
        <p:txBody>
          <a:bodyPr>
            <a:normAutofit fontScale="77500" lnSpcReduction="20000"/>
          </a:bodyPr>
          <a:lstStyle/>
          <a:p>
            <a:pPr algn="just">
              <a:lnSpc>
                <a:spcPct val="107000"/>
              </a:lnSpc>
              <a:spcAft>
                <a:spcPts val="800"/>
              </a:spcAft>
            </a:pP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G" sz="22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GB" sz="2100" b="1" dirty="0" err="1">
                <a:effectLst/>
                <a:latin typeface="Times New Roman" panose="02020603050405020304" pitchFamily="18" charset="0"/>
                <a:ea typeface="Calibri" panose="020F0502020204030204" pitchFamily="34" charset="0"/>
                <a:cs typeface="Times New Roman" panose="02020603050405020304" pitchFamily="18" charset="0"/>
              </a:rPr>
              <a:t>Ogara</a:t>
            </a:r>
            <a:r>
              <a:rPr lang="en-GB" sz="2100" b="1" dirty="0">
                <a:effectLst/>
                <a:latin typeface="Times New Roman" panose="02020603050405020304" pitchFamily="18" charset="0"/>
                <a:ea typeface="Calibri" panose="020F0502020204030204" pitchFamily="34" charset="0"/>
                <a:cs typeface="Times New Roman" panose="02020603050405020304" pitchFamily="18" charset="0"/>
              </a:rPr>
              <a:t> Collin,</a:t>
            </a:r>
            <a:r>
              <a:rPr lang="en-GB" sz="2100" b="1"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100" dirty="0" err="1">
                <a:effectLst/>
                <a:latin typeface="Times New Roman" panose="02020603050405020304" pitchFamily="18" charset="0"/>
                <a:ea typeface="Calibri" panose="020F0502020204030204" pitchFamily="34" charset="0"/>
                <a:cs typeface="Times New Roman" panose="02020603050405020304" pitchFamily="18" charset="0"/>
              </a:rPr>
              <a:t>Adiama</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 Joseph,</a:t>
            </a:r>
            <a:r>
              <a:rPr lang="en-GB" sz="21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Opok Susan</a:t>
            </a:r>
            <a:endParaRPr lang="en-UG" sz="21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2100" dirty="0">
                <a:effectLst/>
                <a:latin typeface="Times New Roman" panose="02020603050405020304" pitchFamily="18" charset="0"/>
                <a:ea typeface="Calibri" panose="020F0502020204030204" pitchFamily="34" charset="0"/>
                <a:cs typeface="Times New Roman" panose="02020603050405020304" pitchFamily="18" charset="0"/>
              </a:rPr>
              <a:t>FAWE Uganda Chapter.</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 P. O. Box </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24117</a:t>
            </a:r>
            <a:r>
              <a:rPr lang="en-GB" sz="2100" dirty="0">
                <a:effectLst/>
                <a:latin typeface="Times New Roman" panose="02020603050405020304" pitchFamily="18" charset="0"/>
                <a:ea typeface="Calibri" panose="020F0502020204030204" pitchFamily="34" charset="0"/>
                <a:cs typeface="Times New Roman" panose="02020603050405020304" pitchFamily="18" charset="0"/>
              </a:rPr>
              <a:t> Kampala Email: </a:t>
            </a:r>
            <a:r>
              <a:rPr lang="en-US" sz="2100" b="1"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ogaracollin@gmail.com</a:t>
            </a:r>
            <a:endParaRPr lang="en-UG" sz="2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G" dirty="0"/>
          </a:p>
        </p:txBody>
      </p:sp>
    </p:spTree>
    <p:extLst>
      <p:ext uri="{BB962C8B-B14F-4D97-AF65-F5344CB8AC3E}">
        <p14:creationId xmlns:p14="http://schemas.microsoft.com/office/powerpoint/2010/main" val="17589281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F1C2-8343-0F04-CE8C-39F868482969}"/>
              </a:ext>
            </a:extLst>
          </p:cNvPr>
          <p:cNvSpPr>
            <a:spLocks noGrp="1"/>
          </p:cNvSpPr>
          <p:nvPr>
            <p:ph type="title"/>
          </p:nvPr>
        </p:nvSpPr>
        <p:spPr/>
        <p:txBody>
          <a:bodyPr/>
          <a:lstStyle/>
          <a:p>
            <a:r>
              <a:rPr lang="en-US" b="1" dirty="0"/>
              <a:t>Introduction and background </a:t>
            </a:r>
            <a:endParaRPr lang="en-UG" b="1" dirty="0"/>
          </a:p>
        </p:txBody>
      </p:sp>
      <p:sp>
        <p:nvSpPr>
          <p:cNvPr id="3" name="Content Placeholder 2">
            <a:extLst>
              <a:ext uri="{FF2B5EF4-FFF2-40B4-BE49-F238E27FC236}">
                <a16:creationId xmlns:a16="http://schemas.microsoft.com/office/drawing/2014/main" id="{DE1C95AD-D29F-B5E5-222C-25F7F72640C3}"/>
              </a:ext>
            </a:extLst>
          </p:cNvPr>
          <p:cNvSpPr>
            <a:spLocks noGrp="1"/>
          </p:cNvSpPr>
          <p:nvPr>
            <p:ph idx="1"/>
          </p:nvPr>
        </p:nvSpPr>
        <p:spPr>
          <a:xfrm>
            <a:off x="622169" y="1517716"/>
            <a:ext cx="10731631" cy="5090474"/>
          </a:xfrm>
        </p:spPr>
        <p:txBody>
          <a:bodyPr>
            <a:normAutofit fontScale="92500" lnSpcReduction="10000"/>
          </a:bodyPr>
          <a:lstStyle/>
          <a:p>
            <a:r>
              <a:rPr lang="en-GB" sz="3200" dirty="0">
                <a:effectLst/>
                <a:latin typeface="Times New Roman" panose="02020603050405020304" pitchFamily="18" charset="0"/>
                <a:ea typeface="Calibri" panose="020F0502020204030204" pitchFamily="34" charset="0"/>
              </a:rPr>
              <a:t>FAWE Uganda is implementing Community Action to prevent VAC  in 3 districts: </a:t>
            </a:r>
            <a:r>
              <a:rPr lang="en-GB" dirty="0" err="1">
                <a:effectLst/>
                <a:latin typeface="Times New Roman" panose="02020603050405020304" pitchFamily="18" charset="0"/>
                <a:ea typeface="Calibri" panose="020F0502020204030204" pitchFamily="34" charset="0"/>
              </a:rPr>
              <a:t>Kasese</a:t>
            </a:r>
            <a:r>
              <a:rPr lang="en-GB" dirty="0">
                <a:effectLst/>
                <a:latin typeface="Times New Roman" panose="02020603050405020304" pitchFamily="18" charset="0"/>
                <a:ea typeface="Calibri" panose="020F0502020204030204" pitchFamily="34" charset="0"/>
              </a:rPr>
              <a:t>, Bundibugyo and </a:t>
            </a:r>
            <a:r>
              <a:rPr lang="en-GB" dirty="0" err="1">
                <a:effectLst/>
                <a:latin typeface="Times New Roman" panose="02020603050405020304" pitchFamily="18" charset="0"/>
                <a:ea typeface="Calibri" panose="020F0502020204030204" pitchFamily="34" charset="0"/>
              </a:rPr>
              <a:t>Ntoroko</a:t>
            </a:r>
            <a:r>
              <a:rPr lang="en-GB" dirty="0">
                <a:effectLst/>
                <a:latin typeface="Times New Roman" panose="02020603050405020304" pitchFamily="18" charset="0"/>
                <a:ea typeface="Calibri" panose="020F0502020204030204" pitchFamily="34" charset="0"/>
              </a:rPr>
              <a:t> </a:t>
            </a:r>
          </a:p>
          <a:p>
            <a:pPr algn="just"/>
            <a:r>
              <a:rPr lang="en-GB" sz="3200" dirty="0">
                <a:latin typeface="Times New Roman" panose="02020603050405020304" pitchFamily="18" charset="0"/>
              </a:rPr>
              <a:t>Generated evidence on how to address social norms that affect children’s access, retention and completion of schools using technology.</a:t>
            </a:r>
          </a:p>
          <a:p>
            <a:pPr algn="just"/>
            <a:r>
              <a:rPr lang="en-GB" sz="3200" dirty="0">
                <a:latin typeface="Times New Roman" panose="02020603050405020304" pitchFamily="18" charset="0"/>
              </a:rPr>
              <a:t>The intervention also leveraged on </a:t>
            </a:r>
            <a:r>
              <a:rPr lang="en-GB" sz="3200" dirty="0">
                <a:solidFill>
                  <a:srgbClr val="333333"/>
                </a:solidFill>
                <a:effectLst/>
                <a:latin typeface="Times New Roman" panose="02020603050405020304" pitchFamily="18" charset="0"/>
                <a:ea typeface="Times New Roman" panose="02020603050405020304" pitchFamily="18" charset="0"/>
              </a:rPr>
              <a:t>creation of safe environments in schools and surrounding communities (30 school Communities( </a:t>
            </a:r>
            <a:r>
              <a:rPr lang="en-GB" sz="3200" b="1" dirty="0">
                <a:solidFill>
                  <a:srgbClr val="333333"/>
                </a:solidFill>
                <a:effectLst/>
                <a:latin typeface="Times New Roman" panose="02020603050405020304" pitchFamily="18" charset="0"/>
                <a:ea typeface="Times New Roman" panose="02020603050405020304" pitchFamily="18" charset="0"/>
              </a:rPr>
              <a:t>now 60</a:t>
            </a:r>
            <a:r>
              <a:rPr lang="en-GB" sz="3200" dirty="0">
                <a:solidFill>
                  <a:srgbClr val="333333"/>
                </a:solidFill>
                <a:effectLst/>
                <a:latin typeface="Times New Roman" panose="02020603050405020304" pitchFamily="18" charset="0"/>
                <a:ea typeface="Times New Roman" panose="02020603050405020304" pitchFamily="18" charset="0"/>
              </a:rPr>
              <a:t>)</a:t>
            </a:r>
          </a:p>
          <a:p>
            <a:pPr algn="just"/>
            <a:r>
              <a:rPr lang="en-GB" sz="3200" dirty="0">
                <a:solidFill>
                  <a:srgbClr val="333333"/>
                </a:solidFill>
                <a:effectLst/>
                <a:latin typeface="Times New Roman" panose="02020603050405020304" pitchFamily="18" charset="0"/>
                <a:ea typeface="Times New Roman" panose="02020603050405020304" pitchFamily="18" charset="0"/>
              </a:rPr>
              <a:t>The study used the </a:t>
            </a:r>
            <a:r>
              <a:rPr lang="en-GB" sz="3200" dirty="0">
                <a:effectLst/>
                <a:latin typeface="Times New Roman" panose="02020603050405020304" pitchFamily="18" charset="0"/>
                <a:ea typeface="Calibri" panose="020F0502020204030204" pitchFamily="34" charset="0"/>
              </a:rPr>
              <a:t>(GRP) model; teachers </a:t>
            </a:r>
            <a:r>
              <a:rPr lang="en-GB" sz="3200" dirty="0">
                <a:latin typeface="Times New Roman" panose="02020603050405020304" pitchFamily="18" charset="0"/>
                <a:ea typeface="Calibri" panose="020F0502020204030204" pitchFamily="34" charset="0"/>
              </a:rPr>
              <a:t>trained to </a:t>
            </a:r>
            <a:r>
              <a:rPr lang="en-GB" sz="3200" dirty="0">
                <a:effectLst/>
                <a:latin typeface="Times New Roman" panose="02020603050405020304" pitchFamily="18" charset="0"/>
                <a:ea typeface="Calibri" panose="020F0502020204030204" pitchFamily="34" charset="0"/>
              </a:rPr>
              <a:t>be more gender aware, equipping them with the skills in gender sensitivity,  understand and address specific learning needs of girls and boy using technology.</a:t>
            </a:r>
            <a:endParaRPr lang="en-GB" sz="3200" dirty="0">
              <a:latin typeface="Times New Roman" panose="02020603050405020304" pitchFamily="18" charset="0"/>
            </a:endParaRPr>
          </a:p>
          <a:p>
            <a:endParaRPr lang="en-UG" dirty="0"/>
          </a:p>
        </p:txBody>
      </p:sp>
    </p:spTree>
    <p:extLst>
      <p:ext uri="{BB962C8B-B14F-4D97-AF65-F5344CB8AC3E}">
        <p14:creationId xmlns:p14="http://schemas.microsoft.com/office/powerpoint/2010/main" val="20582718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71BA-59E6-EF3A-1496-3DFEB4F5005F}"/>
              </a:ext>
            </a:extLst>
          </p:cNvPr>
          <p:cNvSpPr>
            <a:spLocks noGrp="1"/>
          </p:cNvSpPr>
          <p:nvPr>
            <p:ph type="title"/>
          </p:nvPr>
        </p:nvSpPr>
        <p:spPr>
          <a:xfrm>
            <a:off x="819346" y="120029"/>
            <a:ext cx="10515600" cy="775517"/>
          </a:xfrm>
        </p:spPr>
        <p:txBody>
          <a:bodyPr/>
          <a:lstStyle/>
          <a:p>
            <a:r>
              <a:rPr lang="en-US" b="1" dirty="0"/>
              <a:t>Problem statement </a:t>
            </a:r>
            <a:endParaRPr lang="en-UG" b="1" dirty="0"/>
          </a:p>
        </p:txBody>
      </p:sp>
      <p:sp>
        <p:nvSpPr>
          <p:cNvPr id="3" name="Content Placeholder 2">
            <a:extLst>
              <a:ext uri="{FF2B5EF4-FFF2-40B4-BE49-F238E27FC236}">
                <a16:creationId xmlns:a16="http://schemas.microsoft.com/office/drawing/2014/main" id="{95B08259-6D38-E8AA-3DFE-A830F46EF895}"/>
              </a:ext>
            </a:extLst>
          </p:cNvPr>
          <p:cNvSpPr>
            <a:spLocks noGrp="1"/>
          </p:cNvSpPr>
          <p:nvPr>
            <p:ph idx="1"/>
          </p:nvPr>
        </p:nvSpPr>
        <p:spPr>
          <a:xfrm>
            <a:off x="443061" y="725864"/>
            <a:ext cx="11491274" cy="5891752"/>
          </a:xfrm>
        </p:spPr>
        <p:txBody>
          <a:bodyPr>
            <a:noAutofit/>
          </a:bodyPr>
          <a:lstStyle/>
          <a:p>
            <a:r>
              <a:rPr lang="en-GB" sz="2200" dirty="0">
                <a:latin typeface="Calibri" panose="020F0502020204030204" pitchFamily="34" charset="0"/>
                <a:ea typeface="Calibri" panose="020F0502020204030204" pitchFamily="34" charset="0"/>
                <a:cs typeface="Times New Roman" panose="02020603050405020304" pitchFamily="18" charset="0"/>
              </a:rPr>
              <a:t>Child marriages and preference of boys over girls accessing education identified as key </a:t>
            </a:r>
            <a:r>
              <a:rPr lang="en-GB" sz="2200" dirty="0">
                <a:effectLst/>
                <a:latin typeface="Calibri" panose="020F0502020204030204" pitchFamily="34" charset="0"/>
                <a:ea typeface="Calibri" panose="020F0502020204030204" pitchFamily="34" charset="0"/>
                <a:cs typeface="Times New Roman" panose="02020603050405020304" pitchFamily="18" charset="0"/>
              </a:rPr>
              <a:t>drivers to teenage pregnancies and school dropouts</a:t>
            </a:r>
          </a:p>
          <a:p>
            <a:r>
              <a:rPr lang="en-GB" sz="2200" b="1" dirty="0">
                <a:effectLst/>
                <a:latin typeface="Calibri" panose="020F0502020204030204" pitchFamily="34" charset="0"/>
                <a:ea typeface="Calibri" panose="020F0502020204030204" pitchFamily="34" charset="0"/>
                <a:cs typeface="Times New Roman" panose="02020603050405020304" pitchFamily="18" charset="0"/>
              </a:rPr>
              <a:t>A 22.3</a:t>
            </a:r>
            <a:r>
              <a:rPr lang="en-GB" sz="2200" dirty="0">
                <a:effectLst/>
                <a:latin typeface="Calibri" panose="020F0502020204030204" pitchFamily="34" charset="0"/>
                <a:ea typeface="Calibri" panose="020F0502020204030204" pitchFamily="34" charset="0"/>
                <a:cs typeface="Times New Roman" panose="02020603050405020304" pitchFamily="18" charset="0"/>
              </a:rPr>
              <a:t>% teenage pregnancy rate resulting in school dropout among girls aged 14 to 18 years (</a:t>
            </a:r>
            <a:r>
              <a:rPr lang="en-GB" sz="2200" b="1" dirty="0">
                <a:effectLst/>
                <a:latin typeface="Calibri" panose="020F0502020204030204" pitchFamily="34" charset="0"/>
                <a:ea typeface="Calibri" panose="020F0502020204030204" pitchFamily="34" charset="0"/>
                <a:cs typeface="Times New Roman" panose="02020603050405020304" pitchFamily="18" charset="0"/>
              </a:rPr>
              <a:t>source/date</a:t>
            </a:r>
            <a:r>
              <a:rPr lang="en-GB" sz="2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2200" b="1" dirty="0">
                <a:effectLst/>
                <a:latin typeface="Calibri" panose="020F0502020204030204" pitchFamily="34" charset="0"/>
                <a:ea typeface="Calibri" panose="020F0502020204030204" pitchFamily="34" charset="0"/>
                <a:cs typeface="Times New Roman" panose="02020603050405020304" pitchFamily="18" charset="0"/>
              </a:rPr>
              <a:t>These hinder access, retention and completion of education for girls. </a:t>
            </a:r>
          </a:p>
          <a:p>
            <a:r>
              <a:rPr lang="en-GB" sz="2200" dirty="0">
                <a:latin typeface="Calibri" panose="020F0502020204030204" pitchFamily="34" charset="0"/>
                <a:ea typeface="Calibri" panose="020F0502020204030204" pitchFamily="34" charset="0"/>
                <a:cs typeface="Times New Roman" panose="02020603050405020304" pitchFamily="18" charset="0"/>
              </a:rPr>
              <a:t>N</a:t>
            </a:r>
            <a:r>
              <a:rPr lang="en-GB" sz="2200" dirty="0">
                <a:effectLst/>
                <a:latin typeface="Calibri" panose="020F0502020204030204" pitchFamily="34" charset="0"/>
                <a:ea typeface="Calibri" panose="020F0502020204030204" pitchFamily="34" charset="0"/>
                <a:cs typeface="Times New Roman" panose="02020603050405020304" pitchFamily="18" charset="0"/>
              </a:rPr>
              <a:t>egative social norms rooted in patriarchy, give priority to male children. </a:t>
            </a:r>
          </a:p>
          <a:p>
            <a:r>
              <a:rPr lang="en-GB" sz="2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Statistical models</a:t>
            </a:r>
            <a:r>
              <a:rPr lang="en-GB" sz="2200" dirty="0">
                <a:effectLst/>
                <a:latin typeface="Calibri" panose="020F0502020204030204" pitchFamily="34" charset="0"/>
                <a:ea typeface="Calibri" panose="020F0502020204030204" pitchFamily="34" charset="0"/>
                <a:cs typeface="Times New Roman" panose="02020603050405020304" pitchFamily="18" charset="0"/>
              </a:rPr>
              <a:t> predict a learning deficit of 2.8 years in Uganda between </a:t>
            </a:r>
            <a:r>
              <a:rPr lang="en-GB" sz="2200" dirty="0">
                <a:latin typeface="Calibri" panose="020F0502020204030204" pitchFamily="34" charset="0"/>
                <a:ea typeface="Calibri" panose="020F0502020204030204" pitchFamily="34" charset="0"/>
                <a:cs typeface="Times New Roman" panose="02020603050405020304" pitchFamily="18" charset="0"/>
              </a:rPr>
              <a:t>March and June 2020</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200" dirty="0">
                <a:latin typeface="Calibri" panose="020F0502020204030204" pitchFamily="34" charset="0"/>
                <a:cs typeface="Times New Roman" panose="02020603050405020304" pitchFamily="18" charset="0"/>
              </a:rPr>
              <a:t>Technology </a:t>
            </a:r>
            <a:r>
              <a:rPr lang="en-US" sz="2200" dirty="0">
                <a:latin typeface="Calibri" panose="020F0502020204030204" pitchFamily="34" charset="0"/>
                <a:cs typeface="Times New Roman" panose="02020603050405020304" pitchFamily="18" charset="0"/>
              </a:rPr>
              <a:t>adoption as a means through which negative cultural norms can be shifted  especially for girls</a:t>
            </a:r>
          </a:p>
          <a:p>
            <a:r>
              <a:rPr lang="en-US" sz="2200" dirty="0">
                <a:latin typeface="Calibri" panose="020F0502020204030204" pitchFamily="34" charset="0"/>
                <a:cs typeface="Times New Roman" panose="02020603050405020304" pitchFamily="18" charset="0"/>
              </a:rPr>
              <a:t>Lack of infrastructure and access to digital resources affects use of technology in social norms shifting.</a:t>
            </a:r>
          </a:p>
          <a:p>
            <a:r>
              <a:rPr lang="en-US" sz="2200" dirty="0">
                <a:latin typeface="Calibri" panose="020F0502020204030204" pitchFamily="34" charset="0"/>
                <a:cs typeface="Times New Roman" panose="02020603050405020304" pitchFamily="18" charset="0"/>
              </a:rPr>
              <a:t>Digital divide and its’ impact on marginalized communities. Especially for teachers (</a:t>
            </a:r>
            <a:r>
              <a:rPr lang="en-US" sz="2200" dirty="0" err="1">
                <a:latin typeface="Calibri" panose="020F0502020204030204" pitchFamily="34" charset="0"/>
                <a:cs typeface="Times New Roman" panose="02020603050405020304" pitchFamily="18" charset="0"/>
              </a:rPr>
              <a:t>SW&amp;M</a:t>
            </a:r>
            <a:r>
              <a:rPr lang="en-US" sz="2200" dirty="0">
                <a:latin typeface="Calibri" panose="020F0502020204030204" pitchFamily="34" charset="0"/>
                <a:cs typeface="Times New Roman" panose="02020603050405020304" pitchFamily="18" charset="0"/>
              </a:rPr>
              <a:t> Teachers)</a:t>
            </a:r>
          </a:p>
          <a:p>
            <a:r>
              <a:rPr lang="en-US" sz="2200" dirty="0">
                <a:latin typeface="Calibri" panose="020F0502020204030204" pitchFamily="34" charset="0"/>
                <a:cs typeface="Times New Roman" panose="02020603050405020304" pitchFamily="18" charset="0"/>
              </a:rPr>
              <a:t>Only 56.3% of teachers have had adequate access to GRP training in Uganda </a:t>
            </a:r>
          </a:p>
          <a:p>
            <a:r>
              <a:rPr lang="en-US" sz="2200" dirty="0">
                <a:latin typeface="Calibri" panose="020F0502020204030204" pitchFamily="34" charset="0"/>
                <a:cs typeface="Times New Roman" panose="02020603050405020304" pitchFamily="18" charset="0"/>
              </a:rPr>
              <a:t>Inadequate availability of technology in schools, especially for GRP training for teachers.</a:t>
            </a:r>
            <a:r>
              <a:rPr lang="en-GB" sz="2200" dirty="0">
                <a:latin typeface="Calibri" panose="020F0502020204030204" pitchFamily="34" charset="0"/>
                <a:cs typeface="Times New Roman" panose="02020603050405020304" pitchFamily="18" charset="0"/>
              </a:rPr>
              <a:t> </a:t>
            </a:r>
            <a:endParaRPr lang="en-UG" sz="2200" dirty="0"/>
          </a:p>
        </p:txBody>
      </p:sp>
    </p:spTree>
    <p:extLst>
      <p:ext uri="{BB962C8B-B14F-4D97-AF65-F5344CB8AC3E}">
        <p14:creationId xmlns:p14="http://schemas.microsoft.com/office/powerpoint/2010/main" val="18990307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E3F3-9FCA-86E8-CF46-EF0A85548ADB}"/>
              </a:ext>
            </a:extLst>
          </p:cNvPr>
          <p:cNvSpPr>
            <a:spLocks noGrp="1"/>
          </p:cNvSpPr>
          <p:nvPr>
            <p:ph type="title"/>
          </p:nvPr>
        </p:nvSpPr>
        <p:spPr>
          <a:xfrm>
            <a:off x="838200" y="1"/>
            <a:ext cx="10515600" cy="1348032"/>
          </a:xfrm>
        </p:spPr>
        <p:txBody>
          <a:bodyPr/>
          <a:lstStyle/>
          <a:p>
            <a:r>
              <a:rPr lang="en-US" b="1" dirty="0"/>
              <a:t>Methodology </a:t>
            </a:r>
            <a:br>
              <a:rPr lang="en-US" b="1" dirty="0"/>
            </a:br>
            <a:r>
              <a:rPr lang="en-US" sz="2400" b="1" i="0" dirty="0">
                <a:solidFill>
                  <a:srgbClr val="374151"/>
                </a:solidFill>
                <a:effectLst/>
                <a:latin typeface="Söhne"/>
              </a:rPr>
              <a:t>Study Design</a:t>
            </a:r>
            <a:r>
              <a:rPr lang="en-US" sz="2400" b="1" dirty="0"/>
              <a:t> </a:t>
            </a:r>
            <a:endParaRPr lang="en-UG" b="1" dirty="0"/>
          </a:p>
        </p:txBody>
      </p:sp>
      <p:sp>
        <p:nvSpPr>
          <p:cNvPr id="3" name="Content Placeholder 2">
            <a:extLst>
              <a:ext uri="{FF2B5EF4-FFF2-40B4-BE49-F238E27FC236}">
                <a16:creationId xmlns:a16="http://schemas.microsoft.com/office/drawing/2014/main" id="{2046415A-017B-0895-1344-FC1E50851FBA}"/>
              </a:ext>
            </a:extLst>
          </p:cNvPr>
          <p:cNvSpPr>
            <a:spLocks noGrp="1"/>
          </p:cNvSpPr>
          <p:nvPr>
            <p:ph idx="1"/>
          </p:nvPr>
        </p:nvSpPr>
        <p:spPr>
          <a:xfrm>
            <a:off x="292231" y="1253766"/>
            <a:ext cx="11566689" cy="5213022"/>
          </a:xfrm>
        </p:spPr>
        <p:txBody>
          <a:bodyPr/>
          <a:lstStyle/>
          <a:p>
            <a:pPr algn="l">
              <a:buFont typeface="Arial" panose="020B0604020202020204" pitchFamily="34" charset="0"/>
              <a:buChar char="•"/>
            </a:pPr>
            <a:r>
              <a:rPr lang="en-US" b="0" i="0" dirty="0">
                <a:solidFill>
                  <a:srgbClr val="374151"/>
                </a:solidFill>
                <a:effectLst/>
                <a:latin typeface="Söhne"/>
              </a:rPr>
              <a:t>Experimental Setting: 30 Selected schools or communities representing diverse socio-economic backgrounds.</a:t>
            </a:r>
          </a:p>
          <a:p>
            <a:r>
              <a:rPr lang="en-US" b="0" i="0" dirty="0">
                <a:solidFill>
                  <a:srgbClr val="374151"/>
                </a:solidFill>
                <a:effectLst/>
                <a:latin typeface="Söhne"/>
              </a:rPr>
              <a:t>Duration: Study c</a:t>
            </a:r>
            <a:r>
              <a:rPr lang="en-US" dirty="0">
                <a:solidFill>
                  <a:srgbClr val="374151"/>
                </a:solidFill>
                <a:latin typeface="Söhne"/>
              </a:rPr>
              <a:t>onducted over </a:t>
            </a:r>
            <a:r>
              <a:rPr lang="en-US" b="0" i="0" dirty="0">
                <a:solidFill>
                  <a:srgbClr val="374151"/>
                </a:solidFill>
                <a:effectLst/>
                <a:latin typeface="Söhne"/>
              </a:rPr>
              <a:t>a </a:t>
            </a:r>
            <a:r>
              <a:rPr lang="en-US" dirty="0">
                <a:solidFill>
                  <a:srgbClr val="374151"/>
                </a:solidFill>
                <a:latin typeface="Söhne"/>
              </a:rPr>
              <a:t>12 months’ period </a:t>
            </a:r>
            <a:r>
              <a:rPr lang="en-US" b="0" i="0" dirty="0">
                <a:solidFill>
                  <a:srgbClr val="374151"/>
                </a:solidFill>
                <a:effectLst/>
                <a:latin typeface="Söhne"/>
              </a:rPr>
              <a:t>to evaluate long-term effects.</a:t>
            </a:r>
          </a:p>
          <a:p>
            <a:pPr algn="l">
              <a:buFont typeface="Arial" panose="020B0604020202020204" pitchFamily="34" charset="0"/>
              <a:buChar char="•"/>
            </a:pPr>
            <a:r>
              <a:rPr lang="en-US" b="0" i="0" dirty="0">
                <a:solidFill>
                  <a:srgbClr val="374151"/>
                </a:solidFill>
                <a:effectLst/>
                <a:latin typeface="Söhne"/>
              </a:rPr>
              <a:t>Sample Selection:</a:t>
            </a:r>
          </a:p>
          <a:p>
            <a:pPr marL="742950" lvl="1" indent="-285750" algn="l">
              <a:buFont typeface="Arial" panose="020B0604020202020204" pitchFamily="34" charset="0"/>
              <a:buChar char="•"/>
            </a:pPr>
            <a:r>
              <a:rPr lang="en-US" b="0" i="0" dirty="0">
                <a:solidFill>
                  <a:srgbClr val="374151"/>
                </a:solidFill>
                <a:effectLst/>
                <a:latin typeface="Söhne"/>
              </a:rPr>
              <a:t>Target Schools: 30 schools - 11 secondary 19 primary schools.</a:t>
            </a:r>
          </a:p>
          <a:p>
            <a:pPr marL="742950" lvl="1" indent="-285750" algn="l">
              <a:buFont typeface="Arial" panose="020B0604020202020204" pitchFamily="34" charset="0"/>
              <a:buChar char="•"/>
            </a:pPr>
            <a:r>
              <a:rPr lang="en-US" dirty="0">
                <a:solidFill>
                  <a:srgbClr val="374151"/>
                </a:solidFill>
                <a:latin typeface="Söhne"/>
              </a:rPr>
              <a:t>The teachers 5 per school (150).</a:t>
            </a:r>
            <a:endParaRPr lang="en-US" b="0" i="0" dirty="0">
              <a:solidFill>
                <a:srgbClr val="374151"/>
              </a:solidFill>
              <a:effectLst/>
              <a:latin typeface="Söhne"/>
            </a:endParaRPr>
          </a:p>
          <a:p>
            <a:pPr marL="742950" lvl="1" indent="-285750" algn="l">
              <a:buFont typeface="Arial" panose="020B0604020202020204" pitchFamily="34" charset="0"/>
              <a:buChar char="•"/>
            </a:pPr>
            <a:r>
              <a:rPr lang="en-US" b="0" i="0" dirty="0">
                <a:solidFill>
                  <a:srgbClr val="374151"/>
                </a:solidFill>
                <a:effectLst/>
                <a:latin typeface="Söhne"/>
              </a:rPr>
              <a:t>Control and Experimental Groups: Randomly assign schools to either the control or experimental group.</a:t>
            </a:r>
          </a:p>
          <a:p>
            <a:pPr marL="1143000" lvl="2" indent="-228600" algn="l">
              <a:buFont typeface="Arial" panose="020B0604020202020204" pitchFamily="34" charset="0"/>
              <a:buChar char="•"/>
            </a:pPr>
            <a:r>
              <a:rPr lang="en-US" b="0" i="0" dirty="0">
                <a:solidFill>
                  <a:srgbClr val="374151"/>
                </a:solidFill>
                <a:effectLst/>
                <a:latin typeface="Söhne"/>
              </a:rPr>
              <a:t>Control Group: Receives standard education without GRP-technology interventions.</a:t>
            </a:r>
          </a:p>
          <a:p>
            <a:pPr marL="1143000" lvl="2" indent="-228600" algn="l">
              <a:buFont typeface="Arial" panose="020B0604020202020204" pitchFamily="34" charset="0"/>
              <a:buChar char="•"/>
            </a:pPr>
            <a:r>
              <a:rPr lang="en-US" b="0" i="0" dirty="0">
                <a:solidFill>
                  <a:srgbClr val="374151"/>
                </a:solidFill>
                <a:effectLst/>
                <a:latin typeface="Söhne"/>
              </a:rPr>
              <a:t>Experimental Group: Received the GRP technology-based interventions for SW&amp;M teachers).</a:t>
            </a:r>
          </a:p>
        </p:txBody>
      </p:sp>
    </p:spTree>
    <p:extLst>
      <p:ext uri="{BB962C8B-B14F-4D97-AF65-F5344CB8AC3E}">
        <p14:creationId xmlns:p14="http://schemas.microsoft.com/office/powerpoint/2010/main" val="38884335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DF2F-8809-D999-25B8-10AE511773C2}"/>
              </a:ext>
            </a:extLst>
          </p:cNvPr>
          <p:cNvSpPr>
            <a:spLocks noGrp="1"/>
          </p:cNvSpPr>
          <p:nvPr>
            <p:ph type="title"/>
          </p:nvPr>
        </p:nvSpPr>
        <p:spPr>
          <a:xfrm>
            <a:off x="838200" y="365125"/>
            <a:ext cx="10515600" cy="860361"/>
          </a:xfrm>
        </p:spPr>
        <p:txBody>
          <a:bodyPr/>
          <a:lstStyle/>
          <a:p>
            <a:r>
              <a:rPr lang="en-US" b="1" dirty="0"/>
              <a:t>Intervention</a:t>
            </a:r>
            <a:r>
              <a:rPr lang="en-US" dirty="0"/>
              <a:t> </a:t>
            </a:r>
            <a:endParaRPr lang="en-UG" dirty="0"/>
          </a:p>
        </p:txBody>
      </p:sp>
      <p:sp>
        <p:nvSpPr>
          <p:cNvPr id="3" name="Content Placeholder 2">
            <a:extLst>
              <a:ext uri="{FF2B5EF4-FFF2-40B4-BE49-F238E27FC236}">
                <a16:creationId xmlns:a16="http://schemas.microsoft.com/office/drawing/2014/main" id="{80452AF2-3EF9-FCC8-7007-82370AADA624}"/>
              </a:ext>
            </a:extLst>
          </p:cNvPr>
          <p:cNvSpPr>
            <a:spLocks noGrp="1"/>
          </p:cNvSpPr>
          <p:nvPr>
            <p:ph idx="1"/>
          </p:nvPr>
        </p:nvSpPr>
        <p:spPr>
          <a:xfrm>
            <a:off x="556181" y="1225486"/>
            <a:ext cx="11104776" cy="5203594"/>
          </a:xfrm>
        </p:spPr>
        <p:txBody>
          <a:bodyPr>
            <a:normAutofit/>
          </a:bodyPr>
          <a:lstStyle/>
          <a:p>
            <a:r>
              <a:rPr lang="en-US" sz="3200" b="0" i="0" dirty="0">
                <a:solidFill>
                  <a:srgbClr val="374151"/>
                </a:solidFill>
                <a:effectLst/>
                <a:latin typeface="Söhne"/>
              </a:rPr>
              <a:t>Teacher Training: Conduct workshops to enhance teachers' capacity to integrate technology effectively.</a:t>
            </a:r>
          </a:p>
          <a:p>
            <a:r>
              <a:rPr lang="en-US" sz="3200" dirty="0">
                <a:solidFill>
                  <a:srgbClr val="374151"/>
                </a:solidFill>
                <a:latin typeface="Söhne"/>
              </a:rPr>
              <a:t>Create safer teaching and learning environments.</a:t>
            </a:r>
          </a:p>
          <a:p>
            <a:pPr lvl="1"/>
            <a:r>
              <a:rPr lang="en-US" sz="2800" dirty="0">
                <a:solidFill>
                  <a:srgbClr val="374151"/>
                </a:solidFill>
                <a:latin typeface="Söhne"/>
              </a:rPr>
              <a:t>Use of language </a:t>
            </a:r>
          </a:p>
          <a:p>
            <a:pPr lvl="1"/>
            <a:r>
              <a:rPr lang="en-US" sz="2800" dirty="0">
                <a:solidFill>
                  <a:srgbClr val="374151"/>
                </a:solidFill>
                <a:latin typeface="Söhne"/>
              </a:rPr>
              <a:t>School environment </a:t>
            </a:r>
          </a:p>
          <a:p>
            <a:r>
              <a:rPr lang="en-US" sz="3200" dirty="0"/>
              <a:t>Create awareness at community level &amp; Promote social justice:</a:t>
            </a:r>
          </a:p>
          <a:p>
            <a:pPr lvl="1"/>
            <a:r>
              <a:rPr lang="en-US" sz="2800" dirty="0"/>
              <a:t>Using road drive technology.</a:t>
            </a:r>
          </a:p>
          <a:p>
            <a:pPr lvl="1"/>
            <a:r>
              <a:rPr lang="en-US" sz="2800" dirty="0"/>
              <a:t>Spot messages, TV &amp; Radio shows</a:t>
            </a:r>
          </a:p>
          <a:p>
            <a:pPr lvl="1"/>
            <a:r>
              <a:rPr lang="en-US" sz="2800" dirty="0"/>
              <a:t>Use of social media  </a:t>
            </a:r>
          </a:p>
          <a:p>
            <a:r>
              <a:rPr lang="en-US" sz="3200" dirty="0"/>
              <a:t>Promoting positive social norms for girls’ education.</a:t>
            </a:r>
          </a:p>
          <a:p>
            <a:pPr lvl="1"/>
            <a:endParaRPr lang="en-UG" dirty="0"/>
          </a:p>
        </p:txBody>
      </p:sp>
    </p:spTree>
    <p:extLst>
      <p:ext uri="{BB962C8B-B14F-4D97-AF65-F5344CB8AC3E}">
        <p14:creationId xmlns:p14="http://schemas.microsoft.com/office/powerpoint/2010/main" val="3938600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601133" y="264361"/>
            <a:ext cx="10989734" cy="114458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000" kern="120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7F64A2"/>
                </a:solidFill>
                <a:effectLst/>
                <a:uLnTx/>
                <a:uFillTx/>
                <a:latin typeface="Calibri" panose="020F0502020204030204" pitchFamily="34" charset="0"/>
                <a:ea typeface="+mj-ea"/>
                <a:cs typeface="Calibri" panose="020F0502020204030204" pitchFamily="34" charset="0"/>
              </a:rPr>
              <a:t>Sanctions: What do people </a:t>
            </a:r>
            <a:r>
              <a:rPr kumimoji="0" lang="en-US" sz="4000" b="1" i="0" u="none" strike="noStrike" kern="1200" cap="none" spc="0" normalizeH="0" baseline="0" noProof="0" dirty="0">
                <a:ln>
                  <a:noFill/>
                </a:ln>
                <a:solidFill>
                  <a:srgbClr val="7F64A2"/>
                </a:solidFill>
                <a:effectLst/>
                <a:uLnTx/>
                <a:uFillTx/>
                <a:latin typeface="Calibri" panose="020F0502020204030204" pitchFamily="34" charset="0"/>
                <a:ea typeface="+mj-ea"/>
                <a:cs typeface="Calibri" panose="020F0502020204030204" pitchFamily="34" charset="0"/>
              </a:rPr>
              <a:t>anticipate</a:t>
            </a:r>
            <a:r>
              <a:rPr kumimoji="0" lang="en-US" sz="4000" b="0" i="0" u="none" strike="noStrike" kern="1200" cap="none" spc="0" normalizeH="0" baseline="0" noProof="0" dirty="0">
                <a:ln>
                  <a:noFill/>
                </a:ln>
                <a:solidFill>
                  <a:srgbClr val="7F64A2"/>
                </a:solidFill>
                <a:effectLst/>
                <a:uLnTx/>
                <a:uFillTx/>
                <a:latin typeface="Calibri" panose="020F0502020204030204" pitchFamily="34" charset="0"/>
                <a:ea typeface="+mj-ea"/>
                <a:cs typeface="Calibri" panose="020F0502020204030204" pitchFamily="34" charset="0"/>
              </a:rPr>
              <a:t> happens to (non) compliers in their group?</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4267" y="1591733"/>
            <a:ext cx="7328707" cy="4882543"/>
          </a:xfrm>
          <a:prstGeom prst="rect">
            <a:avLst/>
          </a:prstGeom>
        </p:spPr>
      </p:pic>
    </p:spTree>
    <p:extLst>
      <p:ext uri="{BB962C8B-B14F-4D97-AF65-F5344CB8AC3E}">
        <p14:creationId xmlns:p14="http://schemas.microsoft.com/office/powerpoint/2010/main" val="27761906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1439-6021-233B-B728-79E6AE27BEFB}"/>
              </a:ext>
            </a:extLst>
          </p:cNvPr>
          <p:cNvSpPr>
            <a:spLocks noGrp="1"/>
          </p:cNvSpPr>
          <p:nvPr>
            <p:ph type="title"/>
          </p:nvPr>
        </p:nvSpPr>
        <p:spPr>
          <a:xfrm>
            <a:off x="828774" y="204869"/>
            <a:ext cx="10515600" cy="747239"/>
          </a:xfrm>
        </p:spPr>
        <p:txBody>
          <a:bodyPr/>
          <a:lstStyle/>
          <a:p>
            <a:r>
              <a:rPr lang="en-US" b="1" dirty="0"/>
              <a:t>Key results :</a:t>
            </a:r>
            <a:endParaRPr lang="en-UG" b="1" dirty="0"/>
          </a:p>
        </p:txBody>
      </p:sp>
      <p:sp>
        <p:nvSpPr>
          <p:cNvPr id="3" name="Content Placeholder 2">
            <a:extLst>
              <a:ext uri="{FF2B5EF4-FFF2-40B4-BE49-F238E27FC236}">
                <a16:creationId xmlns:a16="http://schemas.microsoft.com/office/drawing/2014/main" id="{7FC3F4D0-EC01-7F5B-0FE4-6C41808A7993}"/>
              </a:ext>
            </a:extLst>
          </p:cNvPr>
          <p:cNvSpPr>
            <a:spLocks noGrp="1"/>
          </p:cNvSpPr>
          <p:nvPr>
            <p:ph idx="1"/>
          </p:nvPr>
        </p:nvSpPr>
        <p:spPr>
          <a:xfrm>
            <a:off x="641023" y="848412"/>
            <a:ext cx="11274457" cy="5731497"/>
          </a:xfrm>
        </p:spPr>
        <p:txBody>
          <a:bodyPr>
            <a:normAutofit lnSpcReduction="10000"/>
          </a:bodyPr>
          <a:lstStyle/>
          <a:p>
            <a:r>
              <a:rPr lang="en-US" dirty="0"/>
              <a:t>A shift in social norms, beliefs/attitudes and practices around violence against children in target schools and communities.</a:t>
            </a:r>
          </a:p>
          <a:p>
            <a:r>
              <a:rPr lang="en-US" dirty="0"/>
              <a:t>Different technologies used effectively </a:t>
            </a:r>
            <a:r>
              <a:rPr lang="en-GB" dirty="0"/>
              <a:t>changed the negative social norms like:</a:t>
            </a:r>
          </a:p>
          <a:p>
            <a:pPr lvl="1"/>
            <a:r>
              <a:rPr lang="en-GB" sz="2800" dirty="0"/>
              <a:t>Early marriages(defilement), there is pride in producing many children and polygamy .</a:t>
            </a:r>
            <a:endParaRPr lang="en-UG" sz="2800" dirty="0"/>
          </a:p>
          <a:p>
            <a:r>
              <a:rPr lang="en-GB" dirty="0"/>
              <a:t>ALL the 30 intervention schools, the PTA’s, SMC acknowledged use of technology in supporting GRP training.</a:t>
            </a:r>
          </a:p>
          <a:p>
            <a:r>
              <a:rPr lang="en-GB" dirty="0"/>
              <a:t>The different stakeholders had  roles and responsibilities in creating a safe school environment.</a:t>
            </a:r>
          </a:p>
          <a:p>
            <a:r>
              <a:rPr lang="en-GB" dirty="0"/>
              <a:t>There was a positive role of the community initiatives in addressing negative social norms affecting education for girls.</a:t>
            </a:r>
          </a:p>
          <a:p>
            <a:r>
              <a:rPr lang="en-GB" dirty="0"/>
              <a:t>70% increase in number of girls accessing, retaining and completing school as a result of BCC using the different technology applications.</a:t>
            </a:r>
            <a:endParaRPr lang="en-UG" dirty="0"/>
          </a:p>
        </p:txBody>
      </p:sp>
    </p:spTree>
    <p:extLst>
      <p:ext uri="{BB962C8B-B14F-4D97-AF65-F5344CB8AC3E}">
        <p14:creationId xmlns:p14="http://schemas.microsoft.com/office/powerpoint/2010/main" val="38373104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80066-0FD8-45F2-0CBF-1E225BB583DB}"/>
              </a:ext>
            </a:extLst>
          </p:cNvPr>
          <p:cNvSpPr>
            <a:spLocks noGrp="1"/>
          </p:cNvSpPr>
          <p:nvPr>
            <p:ph type="title"/>
          </p:nvPr>
        </p:nvSpPr>
        <p:spPr>
          <a:xfrm>
            <a:off x="838200" y="365126"/>
            <a:ext cx="10515600" cy="982908"/>
          </a:xfrm>
        </p:spPr>
        <p:txBody>
          <a:bodyPr/>
          <a:lstStyle/>
          <a:p>
            <a:r>
              <a:rPr lang="en-US" b="1" dirty="0"/>
              <a:t>Lessons and implications </a:t>
            </a:r>
            <a:endParaRPr lang="en-UG" b="1" dirty="0"/>
          </a:p>
        </p:txBody>
      </p:sp>
      <p:sp>
        <p:nvSpPr>
          <p:cNvPr id="3" name="Content Placeholder 2">
            <a:extLst>
              <a:ext uri="{FF2B5EF4-FFF2-40B4-BE49-F238E27FC236}">
                <a16:creationId xmlns:a16="http://schemas.microsoft.com/office/drawing/2014/main" id="{BAB3D2CE-FCFB-3DB4-F50B-B4A70F0268B7}"/>
              </a:ext>
            </a:extLst>
          </p:cNvPr>
          <p:cNvSpPr>
            <a:spLocks noGrp="1"/>
          </p:cNvSpPr>
          <p:nvPr>
            <p:ph idx="1"/>
          </p:nvPr>
        </p:nvSpPr>
        <p:spPr>
          <a:xfrm>
            <a:off x="641023" y="1348034"/>
            <a:ext cx="11255604" cy="5269582"/>
          </a:xfrm>
        </p:spPr>
        <p:txBody>
          <a:bodyPr>
            <a:normAutofit/>
          </a:bodyPr>
          <a:lstStyle/>
          <a:p>
            <a:r>
              <a:rPr lang="en-US" sz="3200" dirty="0"/>
              <a:t>The Technological and </a:t>
            </a:r>
            <a:r>
              <a:rPr lang="en-GB" sz="3200" dirty="0"/>
              <a:t>GRP resulted into a shift in the social norms that affected VAWG </a:t>
            </a:r>
          </a:p>
          <a:p>
            <a:r>
              <a:rPr lang="en-US" sz="3200" dirty="0"/>
              <a:t>Supported the adoption of positive norms that encourage children’s access and retention in schools</a:t>
            </a:r>
          </a:p>
          <a:p>
            <a:r>
              <a:rPr lang="en-GB" sz="3200" dirty="0"/>
              <a:t>Improved the legal and justice system associated with cultural barriers to VAC (negative social norms)</a:t>
            </a:r>
          </a:p>
          <a:p>
            <a:r>
              <a:rPr lang="en-GB" sz="3200" dirty="0"/>
              <a:t>These models(Technology &amp;GRP) demonstrate strength in addressing multidimensional aspects of VAC </a:t>
            </a:r>
          </a:p>
          <a:p>
            <a:r>
              <a:rPr lang="en-GB" sz="3200" dirty="0"/>
              <a:t>The intervention showed the ability to create safe nurturing environments for children (retention and completion)</a:t>
            </a:r>
            <a:endParaRPr lang="en-UG" sz="3200" dirty="0"/>
          </a:p>
        </p:txBody>
      </p:sp>
    </p:spTree>
    <p:extLst>
      <p:ext uri="{BB962C8B-B14F-4D97-AF65-F5344CB8AC3E}">
        <p14:creationId xmlns:p14="http://schemas.microsoft.com/office/powerpoint/2010/main" val="8694297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B6DE-27CC-4D1C-BDCB-6E4D91DED8A4}"/>
              </a:ext>
            </a:extLst>
          </p:cNvPr>
          <p:cNvSpPr>
            <a:spLocks noGrp="1"/>
          </p:cNvSpPr>
          <p:nvPr>
            <p:ph type="title"/>
          </p:nvPr>
        </p:nvSpPr>
        <p:spPr>
          <a:xfrm>
            <a:off x="838200" y="365126"/>
            <a:ext cx="10515600" cy="1001762"/>
          </a:xfrm>
        </p:spPr>
        <p:txBody>
          <a:bodyPr/>
          <a:lstStyle/>
          <a:p>
            <a:r>
              <a:rPr lang="en-US" b="1" dirty="0"/>
              <a:t>Conclusion </a:t>
            </a:r>
            <a:endParaRPr lang="en-UG" b="1" dirty="0"/>
          </a:p>
        </p:txBody>
      </p:sp>
      <p:sp>
        <p:nvSpPr>
          <p:cNvPr id="3" name="Content Placeholder 2">
            <a:extLst>
              <a:ext uri="{FF2B5EF4-FFF2-40B4-BE49-F238E27FC236}">
                <a16:creationId xmlns:a16="http://schemas.microsoft.com/office/drawing/2014/main" id="{63D92DFF-FF5B-2E11-6B1E-4E5AA72C9A05}"/>
              </a:ext>
            </a:extLst>
          </p:cNvPr>
          <p:cNvSpPr>
            <a:spLocks noGrp="1"/>
          </p:cNvSpPr>
          <p:nvPr>
            <p:ph idx="1"/>
          </p:nvPr>
        </p:nvSpPr>
        <p:spPr>
          <a:xfrm>
            <a:off x="838199" y="1564850"/>
            <a:ext cx="10803903" cy="4911364"/>
          </a:xfrm>
        </p:spPr>
        <p:txBody>
          <a:bodyPr/>
          <a:lstStyle/>
          <a:p>
            <a:r>
              <a:rPr lang="en-US" sz="3200" dirty="0"/>
              <a:t>Need to broaden the scope for impact studies on the models(technology, GRP and social norms </a:t>
            </a:r>
            <a:r>
              <a:rPr lang="en-US" sz="3200"/>
              <a:t>shifting)</a:t>
            </a:r>
            <a:endParaRPr lang="en-US" sz="3200" dirty="0"/>
          </a:p>
          <a:p>
            <a:r>
              <a:rPr lang="en-US" sz="3200" dirty="0"/>
              <a:t>FAWE Uganda needs to contextualize and harmonize norm shifting in a wider context using different technological approaches. </a:t>
            </a:r>
          </a:p>
          <a:p>
            <a:endParaRPr lang="en-UG" dirty="0"/>
          </a:p>
        </p:txBody>
      </p:sp>
    </p:spTree>
    <p:extLst>
      <p:ext uri="{BB962C8B-B14F-4D97-AF65-F5344CB8AC3E}">
        <p14:creationId xmlns:p14="http://schemas.microsoft.com/office/powerpoint/2010/main" val="7574645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481110" y="1823856"/>
            <a:ext cx="9666845" cy="1873976"/>
          </a:xfrm>
        </p:spPr>
        <p:txBody>
          <a:bodyPr/>
          <a:lstStyle/>
          <a:p>
            <a:pPr algn="l">
              <a:lnSpc>
                <a:spcPct val="80000"/>
              </a:lnSpc>
            </a:pPr>
            <a:r>
              <a:rPr lang="en-US" sz="5000" b="0" i="0" u="none" strike="noStrike" dirty="0">
                <a:effectLst/>
                <a:latin typeface="Tw Cen MT" panose="020B0602020104020603" pitchFamily="34" charset="0"/>
              </a:rPr>
              <a:t>Dr. Tatu </a:t>
            </a:r>
            <a:r>
              <a:rPr lang="en-US" sz="5000" b="0" i="0" u="none" strike="noStrike" dirty="0" err="1">
                <a:effectLst/>
                <a:latin typeface="Tw Cen MT" panose="020B0602020104020603" pitchFamily="34" charset="0"/>
              </a:rPr>
              <a:t>Nyange</a:t>
            </a:r>
            <a:r>
              <a:rPr lang="en-US" sz="5000" b="0" i="0" u="none" strike="noStrike" dirty="0">
                <a:effectLst/>
                <a:latin typeface="Tw Cen MT" panose="020B0602020104020603" pitchFamily="34" charset="0"/>
              </a:rPr>
              <a:t>,</a:t>
            </a:r>
            <a:br>
              <a:rPr lang="en-US" sz="5000" b="0" dirty="0">
                <a:latin typeface="Tw Cen MT" panose="020B0602020104020603" pitchFamily="34" charset="0"/>
              </a:rPr>
            </a:br>
            <a:r>
              <a:rPr lang="en-US" sz="5000" b="0" i="0" u="none" strike="noStrike" dirty="0" err="1">
                <a:effectLst/>
                <a:latin typeface="Tw Cen MT" panose="020B0602020104020603" pitchFamily="34" charset="0"/>
              </a:rPr>
              <a:t>Mwalimu</a:t>
            </a:r>
            <a:r>
              <a:rPr lang="en-US" sz="5000" b="0" i="0" u="none" strike="noStrike" dirty="0">
                <a:effectLst/>
                <a:latin typeface="Tw Cen MT" panose="020B0602020104020603" pitchFamily="34" charset="0"/>
              </a:rPr>
              <a:t> Nyerere Memorial Academy, Tanzania</a:t>
            </a:r>
            <a:r>
              <a:rPr lang="en-US" sz="5000" dirty="0">
                <a:latin typeface="Tw Cen MT" panose="020B0602020104020603" pitchFamily="34" charset="0"/>
              </a:rPr>
              <a:t> </a:t>
            </a:r>
            <a:br>
              <a:rPr lang="en-US" sz="6600" b="0" dirty="0">
                <a:latin typeface="Tw Cen MT Condensed" panose="020B0606020104020203" pitchFamily="34" charset="0"/>
              </a:rPr>
            </a:b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510266"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96F83120-C7F4-B9A9-4754-4CB108FF9B1D}"/>
              </a:ext>
            </a:extLst>
          </p:cNvPr>
          <p:cNvSpPr txBox="1"/>
          <p:nvPr/>
        </p:nvSpPr>
        <p:spPr>
          <a:xfrm>
            <a:off x="408373" y="3404192"/>
            <a:ext cx="904066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w Cen MT Condensed" panose="020B0606020104020203" pitchFamily="34" charset="0"/>
                <a:ea typeface="+mn-ea"/>
                <a:cs typeface="+mn-cs"/>
              </a:rPr>
              <a:t>Commonwealth Alumina Research Officer </a:t>
            </a:r>
            <a:br>
              <a:rPr kumimoji="0" lang="en-US" sz="4400" b="0" i="0" u="none" strike="noStrike" kern="1200" cap="none" spc="0" normalizeH="0" baseline="0" noProof="0" dirty="0">
                <a:ln>
                  <a:noFill/>
                </a:ln>
                <a:solidFill>
                  <a:srgbClr val="FFFFFF"/>
                </a:solidFill>
                <a:effectLst/>
                <a:uLnTx/>
                <a:uFillTx/>
                <a:latin typeface="Tw Cen MT Condensed" panose="020B0606020104020203" pitchFamily="34" charset="0"/>
                <a:ea typeface="+mn-ea"/>
                <a:cs typeface="+mn-cs"/>
              </a:rPr>
            </a:br>
            <a:r>
              <a:rPr kumimoji="0" lang="en-US" sz="4400" b="0" i="0" u="none" strike="noStrike" kern="1200" cap="none" spc="0" normalizeH="0" baseline="0" noProof="0" dirty="0">
                <a:ln>
                  <a:noFill/>
                </a:ln>
                <a:solidFill>
                  <a:srgbClr val="FFFFFF"/>
                </a:solidFill>
                <a:effectLst/>
                <a:uLnTx/>
                <a:uFillTx/>
                <a:latin typeface="Tw Cen MT Condensed" panose="020B0606020104020203" pitchFamily="34" charset="0"/>
                <a:ea typeface="+mn-ea"/>
                <a:cs typeface="+mn-cs"/>
              </a:rPr>
              <a:t>FAWE Uganda</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3840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381000"/>
            <a:ext cx="7772400" cy="6172200"/>
          </a:xfrm>
        </p:spPr>
        <p:txBody>
          <a:bodyPr>
            <a:normAutofit fontScale="90000"/>
          </a:bodyPr>
          <a:lstStyle/>
          <a:p>
            <a:pPr>
              <a:spcBef>
                <a:spcPts val="0"/>
              </a:spcBef>
            </a:pPr>
            <a:br>
              <a:rPr lang="en-US" sz="2400" b="1" dirty="0">
                <a:solidFill>
                  <a:prstClr val="black"/>
                </a:solidFill>
                <a:latin typeface="Times New Roman" pitchFamily="18" charset="0"/>
                <a:ea typeface="+mn-ea"/>
                <a:cs typeface="Times New Roman" pitchFamily="18" charset="0"/>
              </a:rPr>
            </a:br>
            <a:br>
              <a:rPr lang="en-US" sz="2400" b="1" dirty="0">
                <a:solidFill>
                  <a:prstClr val="black"/>
                </a:solidFill>
                <a:latin typeface="Times New Roman" pitchFamily="18" charset="0"/>
                <a:ea typeface="+mn-ea"/>
                <a:cs typeface="Times New Roman" pitchFamily="18" charset="0"/>
              </a:rPr>
            </a:br>
            <a:br>
              <a:rPr lang="en-US" sz="2400" b="1" dirty="0">
                <a:solidFill>
                  <a:prstClr val="black"/>
                </a:solidFill>
                <a:latin typeface="Times New Roman" pitchFamily="18" charset="0"/>
                <a:ea typeface="+mn-ea"/>
                <a:cs typeface="Times New Roman" pitchFamily="18" charset="0"/>
              </a:rPr>
            </a:br>
            <a:br>
              <a:rPr lang="en-US" sz="2400" b="1" dirty="0">
                <a:solidFill>
                  <a:prstClr val="black"/>
                </a:solidFill>
                <a:latin typeface="Times New Roman" pitchFamily="18" charset="0"/>
                <a:ea typeface="+mn-ea"/>
                <a:cs typeface="Times New Roman" pitchFamily="18" charset="0"/>
              </a:rPr>
            </a:br>
            <a:r>
              <a:rPr lang="en-US" sz="3100" b="1" dirty="0">
                <a:ea typeface="+mn-ea"/>
                <a:cs typeface="Times New Roman" pitchFamily="18" charset="0"/>
              </a:rPr>
              <a:t>Gender Issues on Top  Administrative Leadership Positions: Influencing Impediments in Zanzibar, Tanzania</a:t>
            </a:r>
            <a:br>
              <a:rPr lang="en-US" sz="3100" b="1" dirty="0">
                <a:ea typeface="+mn-ea"/>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br>
              <a:rPr lang="en-US" sz="3100" b="1" dirty="0">
                <a:cs typeface="Times New Roman" pitchFamily="18" charset="0"/>
              </a:rPr>
            </a:br>
            <a:r>
              <a:rPr lang="en-US" sz="3100" b="1" dirty="0">
                <a:ea typeface="+mn-ea"/>
                <a:cs typeface="Times New Roman" pitchFamily="18" charset="0"/>
              </a:rPr>
              <a:t>15</a:t>
            </a:r>
            <a:r>
              <a:rPr lang="en-US" sz="3100" b="1" baseline="30000" dirty="0">
                <a:ea typeface="+mn-ea"/>
                <a:cs typeface="Times New Roman" pitchFamily="18" charset="0"/>
              </a:rPr>
              <a:t>th</a:t>
            </a:r>
            <a:r>
              <a:rPr lang="en-US" sz="3100" b="1" dirty="0">
                <a:ea typeface="+mn-ea"/>
                <a:cs typeface="Times New Roman" pitchFamily="18" charset="0"/>
              </a:rPr>
              <a:t> JUNE, 2023</a:t>
            </a:r>
            <a:br>
              <a:rPr lang="en-US" sz="2400" b="1" dirty="0">
                <a:latin typeface="Times New Roman" pitchFamily="18" charset="0"/>
                <a:ea typeface="+mn-ea"/>
                <a:cs typeface="Times New Roman" pitchFamily="18" charset="0"/>
              </a:rPr>
            </a:br>
            <a:br>
              <a:rPr lang="en-US" sz="3600" b="1" dirty="0">
                <a:latin typeface="Times New Roman" pitchFamily="18" charset="0"/>
                <a:cs typeface="Times New Roman" pitchFamily="18" charset="0"/>
              </a:rPr>
            </a:br>
            <a:br>
              <a:rPr lang="en-US" sz="3600" b="1" dirty="0">
                <a:latin typeface="Times New Roman" pitchFamily="18" charset="0"/>
                <a:cs typeface="Times New Roman" pitchFamily="18" charset="0"/>
              </a:rPr>
            </a:br>
            <a:br>
              <a:rPr lang="en-US" sz="3600" b="1" dirty="0">
                <a:latin typeface="Times New Roman" pitchFamily="18" charset="0"/>
                <a:cs typeface="Times New Roman" pitchFamily="18" charset="0"/>
              </a:rPr>
            </a:br>
            <a:r>
              <a:rPr lang="en-US" sz="3600" b="1" dirty="0">
                <a:latin typeface="Times New Roman" pitchFamily="18" charset="0"/>
                <a:cs typeface="Times New Roman" pitchFamily="18" charset="0"/>
              </a:rPr>
              <a:t> </a:t>
            </a:r>
          </a:p>
        </p:txBody>
      </p:sp>
      <p:sp>
        <p:nvSpPr>
          <p:cNvPr id="6" name="Rectangle 5"/>
          <p:cNvSpPr/>
          <p:nvPr/>
        </p:nvSpPr>
        <p:spPr>
          <a:xfrm>
            <a:off x="2362200" y="1443841"/>
            <a:ext cx="7848600" cy="3416320"/>
          </a:xfrm>
          <a:prstGeom prst="rect">
            <a:avLst/>
          </a:prstGeom>
        </p:spPr>
        <p:txBody>
          <a:bodyPr wrap="square">
            <a:spAutoFit/>
          </a:bodyPr>
          <a:lstStyle/>
          <a:p>
            <a:endParaRPr lang="en-US" sz="2400" b="1" dirty="0">
              <a:solidFill>
                <a:srgbClr val="1F497D"/>
              </a:solidFill>
              <a:latin typeface="Times New Roman" pitchFamily="18" charset="0"/>
              <a:cs typeface="Times New Roman" pitchFamily="18" charset="0"/>
            </a:endParaRPr>
          </a:p>
          <a:p>
            <a:pPr algn="ctr"/>
            <a:endParaRPr lang="en-US" sz="2400" b="1" dirty="0">
              <a:solidFill>
                <a:srgbClr val="1F497D"/>
              </a:solidFill>
              <a:latin typeface="Times New Roman" pitchFamily="18" charset="0"/>
              <a:cs typeface="Times New Roman" pitchFamily="18" charset="0"/>
            </a:endParaRPr>
          </a:p>
          <a:p>
            <a:pPr algn="ctr"/>
            <a:r>
              <a:rPr lang="en-US" sz="2800" b="1" dirty="0">
                <a:solidFill>
                  <a:prstClr val="black"/>
                </a:solidFill>
                <a:latin typeface="Calibri"/>
                <a:cs typeface="Times New Roman" pitchFamily="18" charset="0"/>
              </a:rPr>
              <a:t>EASTERN AFRICA SOCIAL AND GENDER NORMS LEARNING COLLABORATIVE CONFERENCE</a:t>
            </a:r>
          </a:p>
          <a:p>
            <a:endParaRPr lang="en-US" sz="2800" b="1" dirty="0">
              <a:solidFill>
                <a:prstClr val="black"/>
              </a:solidFill>
              <a:latin typeface="Calibri"/>
              <a:cs typeface="Times New Roman" pitchFamily="18" charset="0"/>
            </a:endParaRPr>
          </a:p>
          <a:p>
            <a:r>
              <a:rPr lang="en-US" sz="2800" b="1" dirty="0">
                <a:solidFill>
                  <a:prstClr val="black"/>
                </a:solidFill>
                <a:latin typeface="Calibri"/>
                <a:cs typeface="Times New Roman" pitchFamily="18" charset="0"/>
              </a:rPr>
              <a:t>NAME OF PRESENTERS: </a:t>
            </a:r>
          </a:p>
          <a:p>
            <a:r>
              <a:rPr lang="en-US" sz="2800" b="1" dirty="0">
                <a:solidFill>
                  <a:prstClr val="black"/>
                </a:solidFill>
                <a:latin typeface="Calibri"/>
                <a:cs typeface="Times New Roman" pitchFamily="18" charset="0"/>
              </a:rPr>
              <a:t>                                              Dr. Tatu M. Nyange</a:t>
            </a:r>
          </a:p>
          <a:p>
            <a:r>
              <a:rPr lang="en-US" sz="2800" b="1" dirty="0">
                <a:solidFill>
                  <a:prstClr val="black"/>
                </a:solidFill>
                <a:latin typeface="Calibri"/>
                <a:cs typeface="Times New Roman" pitchFamily="18" charset="0"/>
              </a:rPr>
              <a:t>                                              </a:t>
            </a:r>
            <a:endParaRPr lang="en-US" sz="2800" b="1" dirty="0">
              <a:solidFill>
                <a:srgbClr val="1F497D"/>
              </a:solidFill>
              <a:latin typeface="Calibri"/>
              <a:cs typeface="Times New Roman" pitchFamily="18" charset="0"/>
            </a:endParaRPr>
          </a:p>
        </p:txBody>
      </p:sp>
      <p:sp>
        <p:nvSpPr>
          <p:cNvPr id="3" name="Date Placeholder 2"/>
          <p:cNvSpPr>
            <a:spLocks noGrp="1"/>
          </p:cNvSpPr>
          <p:nvPr>
            <p:ph type="dt" sz="half" idx="10"/>
          </p:nvPr>
        </p:nvSpPr>
        <p:spPr/>
        <p:txBody>
          <a:bodyPr/>
          <a:lstStyle/>
          <a:p>
            <a:fld id="{C2FF750F-D601-4A85-B26E-ACD9F1BC883F}"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144</a:t>
            </a:fld>
            <a:endParaRPr lang="en-US">
              <a:solidFill>
                <a:prstClr val="black">
                  <a:tint val="75000"/>
                </a:prstClr>
              </a:solidFill>
              <a:latin typeface="Calibri"/>
            </a:endParaRPr>
          </a:p>
        </p:txBody>
      </p:sp>
      <p:pic>
        <p:nvPicPr>
          <p:cNvPr id="7"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524000" y="-12560"/>
            <a:ext cx="1251020" cy="923572"/>
          </a:xfrm>
          <a:prstGeom prst="rect">
            <a:avLst/>
          </a:prstGeom>
        </p:spPr>
      </p:pic>
    </p:spTree>
    <p:extLst>
      <p:ext uri="{BB962C8B-B14F-4D97-AF65-F5344CB8AC3E}">
        <p14:creationId xmlns:p14="http://schemas.microsoft.com/office/powerpoint/2010/main" val="14359246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Scroll 4"/>
          <p:cNvSpPr/>
          <p:nvPr/>
        </p:nvSpPr>
        <p:spPr>
          <a:xfrm>
            <a:off x="1752600" y="1066800"/>
            <a:ext cx="7162800" cy="5029200"/>
          </a:xfrm>
          <a:prstGeom prst="verticalScroll">
            <a:avLst/>
          </a:prstGeom>
          <a:solidFill>
            <a:srgbClr val="FFC000"/>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latin typeface="Calibri"/>
            </a:endParaRPr>
          </a:p>
        </p:txBody>
      </p:sp>
      <p:sp>
        <p:nvSpPr>
          <p:cNvPr id="4098" name="Rectangle 2"/>
          <p:cNvSpPr>
            <a:spLocks noGrp="1" noChangeArrowheads="1"/>
          </p:cNvSpPr>
          <p:nvPr>
            <p:ph type="title"/>
          </p:nvPr>
        </p:nvSpPr>
        <p:spPr>
          <a:xfrm>
            <a:off x="2133600" y="228600"/>
            <a:ext cx="8229600" cy="685800"/>
          </a:xfrm>
        </p:spPr>
        <p:txBody>
          <a:bodyPr rtlCol="0">
            <a:normAutofit/>
          </a:bodyPr>
          <a:lstStyle/>
          <a:p>
            <a:pPr eaLnBrk="1" fontAlgn="auto" hangingPunct="1">
              <a:spcAft>
                <a:spcPts val="0"/>
              </a:spcAft>
              <a:defRPr/>
            </a:pPr>
            <a:r>
              <a:rPr lang="en-GB" sz="3200" b="1" dirty="0">
                <a:latin typeface="+mn-lt"/>
              </a:rPr>
              <a:t>Presentation Outline</a:t>
            </a:r>
            <a:endParaRPr lang="en-US" sz="3200" b="1" dirty="0">
              <a:latin typeface="+mn-lt"/>
            </a:endParaRPr>
          </a:p>
        </p:txBody>
      </p:sp>
      <p:sp>
        <p:nvSpPr>
          <p:cNvPr id="3078" name="Rectangle 3"/>
          <p:cNvSpPr>
            <a:spLocks noGrp="1" noChangeArrowheads="1"/>
          </p:cNvSpPr>
          <p:nvPr>
            <p:ph idx="1"/>
          </p:nvPr>
        </p:nvSpPr>
        <p:spPr>
          <a:xfrm>
            <a:off x="2514600" y="1295400"/>
            <a:ext cx="7696200" cy="5334000"/>
          </a:xfrm>
        </p:spPr>
        <p:txBody>
          <a:bodyPr/>
          <a:lstStyle/>
          <a:p>
            <a:pPr eaLnBrk="1" hangingPunct="1">
              <a:spcBef>
                <a:spcPts val="1200"/>
              </a:spcBef>
              <a:buNone/>
            </a:pPr>
            <a:endParaRPr lang="en-US" altLang="en-US" sz="2800" dirty="0"/>
          </a:p>
          <a:p>
            <a:pPr eaLnBrk="1" hangingPunct="1">
              <a:lnSpc>
                <a:spcPct val="150000"/>
              </a:lnSpc>
              <a:spcBef>
                <a:spcPts val="600"/>
              </a:spcBef>
              <a:buFont typeface="Wingdings" pitchFamily="2" charset="2"/>
              <a:buChar char="q"/>
            </a:pPr>
            <a:r>
              <a:rPr lang="en-US" altLang="en-US" sz="2800" dirty="0"/>
              <a:t>Introduction</a:t>
            </a:r>
          </a:p>
          <a:p>
            <a:pPr eaLnBrk="1" hangingPunct="1">
              <a:lnSpc>
                <a:spcPct val="150000"/>
              </a:lnSpc>
              <a:spcBef>
                <a:spcPts val="600"/>
              </a:spcBef>
              <a:buFont typeface="Wingdings" pitchFamily="2" charset="2"/>
              <a:buChar char="q"/>
            </a:pPr>
            <a:r>
              <a:rPr lang="en-US" altLang="en-US" sz="2800" dirty="0"/>
              <a:t>Study areas</a:t>
            </a:r>
          </a:p>
          <a:p>
            <a:pPr eaLnBrk="1" hangingPunct="1">
              <a:lnSpc>
                <a:spcPct val="150000"/>
              </a:lnSpc>
              <a:spcBef>
                <a:spcPts val="600"/>
              </a:spcBef>
              <a:buFont typeface="Wingdings" pitchFamily="2" charset="2"/>
              <a:buChar char="q"/>
            </a:pPr>
            <a:r>
              <a:rPr lang="en-US" altLang="en-US" sz="2800" dirty="0"/>
              <a:t> Methodology</a:t>
            </a:r>
          </a:p>
          <a:p>
            <a:pPr eaLnBrk="1" hangingPunct="1">
              <a:lnSpc>
                <a:spcPct val="150000"/>
              </a:lnSpc>
              <a:spcBef>
                <a:spcPts val="600"/>
              </a:spcBef>
              <a:buFont typeface="Wingdings" pitchFamily="2" charset="2"/>
              <a:buChar char="q"/>
            </a:pPr>
            <a:r>
              <a:rPr lang="en-US" altLang="en-US" sz="2800" dirty="0"/>
              <a:t>Key findings</a:t>
            </a:r>
            <a:endParaRPr lang="en-ZA" altLang="en-US" sz="2800" dirty="0"/>
          </a:p>
          <a:p>
            <a:pPr eaLnBrk="1" hangingPunct="1">
              <a:lnSpc>
                <a:spcPct val="150000"/>
              </a:lnSpc>
              <a:spcBef>
                <a:spcPts val="600"/>
              </a:spcBef>
              <a:buFont typeface="Wingdings" pitchFamily="2" charset="2"/>
              <a:buChar char="q"/>
            </a:pPr>
            <a:r>
              <a:rPr lang="en-ZA" altLang="en-US" sz="2800" dirty="0"/>
              <a:t>Conclusions and Recommendations</a:t>
            </a:r>
          </a:p>
          <a:p>
            <a:pPr marL="0" indent="0" eaLnBrk="1" hangingPunct="1">
              <a:lnSpc>
                <a:spcPct val="150000"/>
              </a:lnSpc>
              <a:buNone/>
            </a:pPr>
            <a:endParaRPr lang="en-ZA" altLang="en-US" sz="2800" dirty="0"/>
          </a:p>
        </p:txBody>
      </p:sp>
      <p:sp>
        <p:nvSpPr>
          <p:cNvPr id="6" name="Date Placeholder 5"/>
          <p:cNvSpPr>
            <a:spLocks noGrp="1"/>
          </p:cNvSpPr>
          <p:nvPr>
            <p:ph type="dt" sz="quarter" idx="10"/>
          </p:nvPr>
        </p:nvSpPr>
        <p:spPr/>
        <p:txBody>
          <a:bodyPr/>
          <a:lstStyle/>
          <a:p>
            <a:pPr>
              <a:defRPr/>
            </a:pPr>
            <a:fld id="{B11BEF96-A5AA-4170-A233-D33C9FCDA620}"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36B08245-404B-45BC-8D7F-7E8053CC450B}" type="slidenum">
              <a:rPr lang="en-US">
                <a:solidFill>
                  <a:prstClr val="black">
                    <a:tint val="75000"/>
                  </a:prstClr>
                </a:solidFill>
                <a:latin typeface="Calibri"/>
              </a:rPr>
              <a:pPr>
                <a:defRPr/>
              </a:pPr>
              <a:t>145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Calibri"/>
            </a:endParaRP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4"/>
          <a:stretch>
            <a:fillRect/>
          </a:stretch>
        </p:blipFill>
        <p:spPr>
          <a:xfrm>
            <a:off x="1600201" y="76200"/>
            <a:ext cx="1135380" cy="838200"/>
          </a:xfrm>
          <a:prstGeom prst="rect">
            <a:avLst/>
          </a:prstGeom>
        </p:spPr>
      </p:pic>
    </p:spTree>
    <p:custDataLst>
      <p:tags r:id="rId1"/>
    </p:custDataLst>
    <p:extLst>
      <p:ext uri="{BB962C8B-B14F-4D97-AF65-F5344CB8AC3E}">
        <p14:creationId xmlns:p14="http://schemas.microsoft.com/office/powerpoint/2010/main" val="3556594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80492" y="3429000"/>
            <a:ext cx="8305800" cy="10668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2021393" y="685800"/>
            <a:ext cx="8229600" cy="5334000"/>
          </a:xfrm>
        </p:spPr>
        <p:txBody>
          <a:bodyPr>
            <a:noAutofit/>
          </a:bodyPr>
          <a:lstStyle/>
          <a:p>
            <a:pPr algn="just">
              <a:buFont typeface="Wingdings" pitchFamily="2" charset="2"/>
              <a:buChar char="q"/>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Women have been under-represented in top administrative leadership positions around the world.</a:t>
            </a:r>
          </a:p>
          <a:p>
            <a:pPr marL="0" indent="0" algn="just">
              <a:buNone/>
            </a:pPr>
            <a:endParaRPr lang="en-US" sz="2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just">
              <a:spcBef>
                <a:spcPts val="0"/>
              </a:spcBef>
              <a:buFont typeface="Wingdings" pitchFamily="2" charset="2"/>
              <a:buChar char="q"/>
              <a:defRPr/>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Globally, several </a:t>
            </a:r>
            <a:r>
              <a:rPr lang="en-US" sz="2800" dirty="0">
                <a:latin typeface="Tahoma" pitchFamily="34" charset="0"/>
                <a:ea typeface="Tahoma" pitchFamily="34" charset="0"/>
                <a:cs typeface="Tahoma" pitchFamily="34" charset="0"/>
              </a:rPr>
              <a:t>initiatives to promote </a:t>
            </a:r>
            <a:r>
              <a:rPr lang="en-US" sz="2800" dirty="0">
                <a:solidFill>
                  <a:prstClr val="black"/>
                </a:solidFill>
                <a:latin typeface="Tahoma" pitchFamily="34" charset="0"/>
                <a:ea typeface="Tahoma" pitchFamily="34" charset="0"/>
                <a:cs typeface="Tahoma" pitchFamily="34" charset="0"/>
              </a:rPr>
              <a:t>women’s rights and empowerment have been implemented (e.g. </a:t>
            </a:r>
            <a:r>
              <a:rPr lang="en-GB" sz="2800" dirty="0">
                <a:solidFill>
                  <a:prstClr val="black"/>
                </a:solidFill>
                <a:latin typeface="Tahoma" pitchFamily="34" charset="0"/>
                <a:ea typeface="Tahoma" pitchFamily="34" charset="0"/>
                <a:cs typeface="Tahoma" pitchFamily="34" charset="0"/>
              </a:rPr>
              <a:t>UDHR (1945), CEDAW (1979) &amp;  Beijing platform for action (1995).</a:t>
            </a:r>
          </a:p>
          <a:p>
            <a:pPr marL="0" indent="0" algn="just">
              <a:spcBef>
                <a:spcPts val="0"/>
              </a:spcBef>
              <a:buNone/>
              <a:defRPr/>
            </a:pPr>
            <a:endParaRPr lang="en-GB" sz="2800" dirty="0">
              <a:solidFill>
                <a:prstClr val="black"/>
              </a:solidFill>
              <a:latin typeface="Tahoma" pitchFamily="34" charset="0"/>
              <a:ea typeface="Tahoma" pitchFamily="34" charset="0"/>
              <a:cs typeface="Tahoma" pitchFamily="34" charset="0"/>
            </a:endParaRPr>
          </a:p>
          <a:p>
            <a:pPr algn="just">
              <a:buFont typeface="Wingdings" pitchFamily="2" charset="2"/>
              <a:buChar char="q"/>
            </a:pPr>
            <a:r>
              <a:rPr lang="en-US" sz="2800" dirty="0">
                <a:latin typeface="Tahoma" panose="020B0604030504040204" pitchFamily="34" charset="0"/>
                <a:ea typeface="Tahoma" panose="020B0604030504040204" pitchFamily="34" charset="0"/>
                <a:cs typeface="Tahoma" panose="020B0604030504040204" pitchFamily="34" charset="0"/>
              </a:rPr>
              <a:t>However, worldwide; </a:t>
            </a:r>
            <a:r>
              <a:rPr lang="en-US" sz="2800" dirty="0">
                <a:solidFill>
                  <a:srgbClr val="1A1A1D"/>
                </a:solidFill>
                <a:latin typeface="Tahoma" panose="020B0604030504040204" pitchFamily="34" charset="0"/>
                <a:ea typeface="Tahoma" panose="020B0604030504040204" pitchFamily="34" charset="0"/>
                <a:cs typeface="Tahoma" panose="020B0604030504040204" pitchFamily="34" charset="0"/>
              </a:rPr>
              <a:t>only 21% of government ministers and 26% of national parliamentarians are women (Holoniq, 2023). </a:t>
            </a:r>
          </a:p>
          <a:p>
            <a:pPr marL="0" indent="0" algn="just">
              <a:buNone/>
            </a:pPr>
            <a:endParaRPr lang="en-US" sz="2800" dirty="0">
              <a:solidFill>
                <a:srgbClr val="1A1A1D"/>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1905000" y="76200"/>
            <a:ext cx="8229600" cy="639762"/>
          </a:xfrm>
        </p:spPr>
        <p:txBody>
          <a:bodyPr>
            <a:normAutofit fontScale="90000"/>
          </a:bodyPr>
          <a:lstStyle/>
          <a:p>
            <a:r>
              <a:rPr lang="en-US" sz="3600" b="1" dirty="0">
                <a:latin typeface="Tahoma" panose="020B0604030504040204" pitchFamily="34" charset="0"/>
                <a:ea typeface="Tahoma" panose="020B0604030504040204" pitchFamily="34" charset="0"/>
                <a:cs typeface="Tahoma" panose="020B0604030504040204" pitchFamily="34" charset="0"/>
              </a:rPr>
              <a:t>Introduction</a:t>
            </a:r>
            <a:r>
              <a:rPr lang="en-US" b="1" dirty="0">
                <a:latin typeface="Tahoma" panose="020B0604030504040204" pitchFamily="34" charset="0"/>
                <a:ea typeface="Tahoma" panose="020B0604030504040204" pitchFamily="34" charset="0"/>
                <a:cs typeface="Tahoma" panose="020B0604030504040204" pitchFamily="34" charset="0"/>
              </a:rPr>
              <a:t> </a:t>
            </a:r>
          </a:p>
        </p:txBody>
      </p:sp>
      <p:sp>
        <p:nvSpPr>
          <p:cNvPr id="4" name="Date Placeholder 3"/>
          <p:cNvSpPr>
            <a:spLocks noGrp="1"/>
          </p:cNvSpPr>
          <p:nvPr>
            <p:ph type="dt" sz="half" idx="10"/>
          </p:nvPr>
        </p:nvSpPr>
        <p:spPr/>
        <p:txBody>
          <a:bodyPr/>
          <a:lstStyle/>
          <a:p>
            <a:fld id="{A5425B2E-065E-4F81-BDA1-783F1D14C12F}"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146</a:t>
            </a:fld>
            <a:endParaRPr lang="en-US">
              <a:solidFill>
                <a:prstClr val="black">
                  <a:tint val="75000"/>
                </a:prstClr>
              </a:solidFill>
              <a:latin typeface="Calibri"/>
            </a:endParaRPr>
          </a:p>
        </p:txBody>
      </p:sp>
      <p:pic>
        <p:nvPicPr>
          <p:cNvPr id="8"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600202" y="76200"/>
            <a:ext cx="914399" cy="609600"/>
          </a:xfrm>
          <a:prstGeom prst="rect">
            <a:avLst/>
          </a:prstGeom>
        </p:spPr>
      </p:pic>
    </p:spTree>
    <p:extLst>
      <p:ext uri="{BB962C8B-B14F-4D97-AF65-F5344CB8AC3E}">
        <p14:creationId xmlns:p14="http://schemas.microsoft.com/office/powerpoint/2010/main" val="31635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4267200" y="3886201"/>
            <a:ext cx="6172200" cy="585735"/>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1601875" y="914400"/>
            <a:ext cx="8839200" cy="5486400"/>
          </a:xfrm>
        </p:spPr>
        <p:txBody>
          <a:bodyPr>
            <a:noAutofit/>
          </a:bodyPr>
          <a:lstStyle/>
          <a:p>
            <a:pPr algn="just">
              <a:buFont typeface="Wingdings" pitchFamily="2" charset="2"/>
              <a:buChar char="q"/>
            </a:pPr>
            <a:r>
              <a:rPr lang="en-US" sz="2800" dirty="0">
                <a:latin typeface="Tahoma" panose="020B0604030504040204" pitchFamily="34" charset="0"/>
                <a:ea typeface="Tahoma" panose="020B0604030504040204" pitchFamily="34" charset="0"/>
                <a:cs typeface="Tahoma" panose="020B0604030504040204" pitchFamily="34" charset="0"/>
              </a:rPr>
              <a:t>Tanzania is currently led by female president (Dr. Samia S. Hassan) but the representation of women in top leadership positions in Tanzania and other African countries  is still minimal. </a:t>
            </a:r>
          </a:p>
          <a:p>
            <a:pPr marL="0" indent="0" algn="jus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Char char="q"/>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The Gov.  has ratified various conventions and declarations related to Gender Equality (GE)  and Women Empowerment (WE) (e.g. CEDAW of 1979 and the BPA of 1995).</a:t>
            </a:r>
            <a:endParaRPr lang="en-US" sz="28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algn="just">
              <a:buFont typeface="Wingdings" pitchFamily="2" charset="2"/>
              <a:buChar char="q"/>
            </a:pP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1905000" y="0"/>
            <a:ext cx="8229600" cy="838200"/>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Introduction Cont…</a:t>
            </a:r>
          </a:p>
        </p:txBody>
      </p:sp>
      <p:sp>
        <p:nvSpPr>
          <p:cNvPr id="4" name="Date Placeholder 3"/>
          <p:cNvSpPr>
            <a:spLocks noGrp="1"/>
          </p:cNvSpPr>
          <p:nvPr>
            <p:ph type="dt" sz="half" idx="10"/>
          </p:nvPr>
        </p:nvSpPr>
        <p:spPr/>
        <p:txBody>
          <a:bodyPr/>
          <a:lstStyle/>
          <a:p>
            <a:fld id="{01E34CD7-A2D0-4A09-8007-77E0F851E7D2}"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147</a:t>
            </a:fld>
            <a:endParaRPr lang="en-US">
              <a:solidFill>
                <a:prstClr val="black">
                  <a:tint val="75000"/>
                </a:prstClr>
              </a:solidFill>
              <a:latin typeface="Calibri"/>
            </a:endParaRP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600201" y="76200"/>
            <a:ext cx="1135380" cy="838200"/>
          </a:xfrm>
          <a:prstGeom prst="rect">
            <a:avLst/>
          </a:prstGeom>
        </p:spPr>
      </p:pic>
    </p:spTree>
    <p:extLst>
      <p:ext uri="{BB962C8B-B14F-4D97-AF65-F5344CB8AC3E}">
        <p14:creationId xmlns:p14="http://schemas.microsoft.com/office/powerpoint/2010/main" val="15622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639762"/>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Introduction Cont…</a:t>
            </a:r>
          </a:p>
        </p:txBody>
      </p:sp>
      <p:sp>
        <p:nvSpPr>
          <p:cNvPr id="3" name="Content Placeholder 2"/>
          <p:cNvSpPr>
            <a:spLocks noGrp="1"/>
          </p:cNvSpPr>
          <p:nvPr>
            <p:ph idx="1"/>
          </p:nvPr>
        </p:nvSpPr>
        <p:spPr>
          <a:xfrm>
            <a:off x="1981200" y="685800"/>
            <a:ext cx="8229600" cy="5486400"/>
          </a:xfrm>
        </p:spPr>
        <p:txBody>
          <a:bodyPr>
            <a:noAutofit/>
          </a:bodyPr>
          <a:lstStyle/>
          <a:p>
            <a:pPr algn="just">
              <a:buFont typeface="Wingdings" pitchFamily="2" charset="2"/>
              <a:buChar char="q"/>
            </a:pP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Zanzibar is partner state of URT, to fulfill its commitment towards attaining GE and WE </a:t>
            </a:r>
            <a:r>
              <a:rPr lang="en-US" sz="2800" dirty="0">
                <a:latin typeface="Times New Roman" panose="02020603050405020304" pitchFamily="18" charset="0"/>
                <a:ea typeface="Calibri"/>
                <a:cs typeface="Times New Roman" panose="02020603050405020304" pitchFamily="18" charset="0"/>
              </a:rPr>
              <a:t>Since  1990s the Gov. has launched various initiatives &amp; signed international declarations, conventions to put women in decision-making organs</a:t>
            </a:r>
          </a:p>
          <a:p>
            <a:pPr algn="just">
              <a:buFont typeface="Wingdings" pitchFamily="2" charset="2"/>
              <a:buChar char="q"/>
            </a:pPr>
            <a:endParaRPr lang="en-US" sz="2800" dirty="0">
              <a:latin typeface="Times New Roman" panose="02020603050405020304" pitchFamily="18" charset="0"/>
              <a:ea typeface="Calibri"/>
              <a:cs typeface="Times New Roman" panose="02020603050405020304" pitchFamily="18" charset="0"/>
            </a:endParaRPr>
          </a:p>
          <a:p>
            <a:pPr algn="just">
              <a:buFont typeface="Wingdings" pitchFamily="2" charset="2"/>
              <a:buChar char="q"/>
            </a:pPr>
            <a:endParaRPr lang="en-US" sz="2800" dirty="0">
              <a:latin typeface="Times New Roman" panose="02020603050405020304" pitchFamily="18" charset="0"/>
              <a:ea typeface="Calibri"/>
              <a:cs typeface="Times New Roman" panose="02020603050405020304" pitchFamily="18" charset="0"/>
            </a:endParaRPr>
          </a:p>
          <a:p>
            <a:pPr marL="457200" indent="-457200" algn="just">
              <a:spcBef>
                <a:spcPts val="0"/>
              </a:spcBef>
              <a:buFont typeface="Wingdings" pitchFamily="2" charset="2"/>
              <a:buChar char="q"/>
              <a:defRPr/>
            </a:pP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Yet, </a:t>
            </a:r>
            <a:r>
              <a:rPr lang="en-US" sz="2800" dirty="0">
                <a:latin typeface="Times New Roman" panose="02020603050405020304" pitchFamily="18" charset="0"/>
                <a:ea typeface="Tahoma" panose="020B0604030504040204" pitchFamily="34" charset="0"/>
                <a:cs typeface="Times New Roman" panose="02020603050405020304" pitchFamily="18" charset="0"/>
              </a:rPr>
              <a:t>representation of women in administrative, political decision-making bodies and other leadership positions in Zanzibar reported to be an issue of gender concern since post- revolution of 1964 (</a:t>
            </a:r>
            <a:r>
              <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ROCS, 2019; Salim, 2020; HoRZ, 2020)</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 name="Date Placeholder 3"/>
          <p:cNvSpPr>
            <a:spLocks noGrp="1"/>
          </p:cNvSpPr>
          <p:nvPr>
            <p:ph type="dt" sz="half" idx="10"/>
          </p:nvPr>
        </p:nvSpPr>
        <p:spPr/>
        <p:txBody>
          <a:bodyPr/>
          <a:lstStyle/>
          <a:p>
            <a:fld id="{11E0CD14-E7B3-4FA6-B48D-13ACC9A53183}"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148</a:t>
            </a:fld>
            <a:endParaRPr lang="en-US" dirty="0">
              <a:solidFill>
                <a:prstClr val="black">
                  <a:tint val="75000"/>
                </a:prstClr>
              </a:solidFill>
              <a:latin typeface="Calibri"/>
            </a:endParaRPr>
          </a:p>
        </p:txBody>
      </p:sp>
      <p:pic>
        <p:nvPicPr>
          <p:cNvPr id="7" name="Logo">
            <a:extLst>
              <a:ext uri="{FF2B5EF4-FFF2-40B4-BE49-F238E27FC236}">
                <a16:creationId xmlns:a16="http://schemas.microsoft.com/office/drawing/2014/main" id="{00000000-0008-0000-0000-000002000000}"/>
              </a:ext>
            </a:extLst>
          </p:cNvPr>
          <p:cNvPicPr>
            <a:picLocks noChangeAspect="1"/>
          </p:cNvPicPr>
          <p:nvPr/>
        </p:nvPicPr>
        <p:blipFill>
          <a:blip r:embed="rId3"/>
          <a:stretch>
            <a:fillRect/>
          </a:stretch>
        </p:blipFill>
        <p:spPr>
          <a:xfrm>
            <a:off x="1600202" y="76200"/>
            <a:ext cx="990599" cy="609600"/>
          </a:xfrm>
          <a:prstGeom prst="rect">
            <a:avLst/>
          </a:prstGeom>
        </p:spPr>
      </p:pic>
    </p:spTree>
    <p:extLst>
      <p:ext uri="{BB962C8B-B14F-4D97-AF65-F5344CB8AC3E}">
        <p14:creationId xmlns:p14="http://schemas.microsoft.com/office/powerpoint/2010/main" val="19132662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7400" y="1143000"/>
            <a:ext cx="8305800" cy="190500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1905000" y="685800"/>
            <a:ext cx="8229600" cy="5867400"/>
          </a:xfrm>
        </p:spPr>
        <p:txBody>
          <a:bodyPr>
            <a:normAutofit/>
          </a:bodyPr>
          <a:lstStyle/>
          <a:p>
            <a:pPr algn="just">
              <a:buFont typeface="Wingdings" panose="05000000000000000000" pitchFamily="2" charset="2"/>
              <a:buChar char="q"/>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Majority of women in Zanzibar are found in informal sectors, engaging themselves in petty businesses, small farming, seaweed farming, pottery and handcrafting of which economic returns are low</a:t>
            </a:r>
          </a:p>
          <a:p>
            <a:pPr marL="0" indent="0" algn="just">
              <a:buNone/>
            </a:pP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q"/>
            </a:pPr>
            <a:r>
              <a:rPr lang="en-US" sz="2800" dirty="0">
                <a:latin typeface="Tahoma" panose="020B0604030504040204" pitchFamily="34" charset="0"/>
                <a:ea typeface="Tahoma" panose="020B0604030504040204" pitchFamily="34" charset="0"/>
                <a:cs typeface="Tahoma" panose="020B0604030504040204" pitchFamily="34" charset="0"/>
              </a:rPr>
              <a:t>While, Most men are reported to have engaged in Gov. top officials compared to women</a:t>
            </a:r>
            <a:endPar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Char char="q"/>
            </a:pPr>
            <a:endParaRPr lang="en-US" sz="2200" dirty="0"/>
          </a:p>
        </p:txBody>
      </p:sp>
      <p:sp>
        <p:nvSpPr>
          <p:cNvPr id="2" name="Title 1"/>
          <p:cNvSpPr>
            <a:spLocks noGrp="1"/>
          </p:cNvSpPr>
          <p:nvPr>
            <p:ph type="title"/>
          </p:nvPr>
        </p:nvSpPr>
        <p:spPr>
          <a:xfrm>
            <a:off x="1905000" y="76200"/>
            <a:ext cx="8229600" cy="685800"/>
          </a:xfrm>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Introduction Cont…</a:t>
            </a:r>
          </a:p>
        </p:txBody>
      </p:sp>
      <p:sp>
        <p:nvSpPr>
          <p:cNvPr id="4" name="Date Placeholder 3"/>
          <p:cNvSpPr>
            <a:spLocks noGrp="1"/>
          </p:cNvSpPr>
          <p:nvPr>
            <p:ph type="dt" sz="half" idx="10"/>
          </p:nvPr>
        </p:nvSpPr>
        <p:spPr/>
        <p:txBody>
          <a:bodyPr/>
          <a:lstStyle/>
          <a:p>
            <a:fld id="{8F5AE1E0-1971-49B5-8E06-1C8BBC5D168B}"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149</a:t>
            </a:fld>
            <a:endParaRPr lang="en-US">
              <a:solidFill>
                <a:prstClr val="black">
                  <a:tint val="75000"/>
                </a:prstClr>
              </a:solidFill>
              <a:latin typeface="Calibri"/>
            </a:endParaRPr>
          </a:p>
        </p:txBody>
      </p:sp>
      <p:pic>
        <p:nvPicPr>
          <p:cNvPr id="8"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600202" y="152400"/>
            <a:ext cx="914399" cy="609600"/>
          </a:xfrm>
          <a:prstGeom prst="rect">
            <a:avLst/>
          </a:prstGeom>
        </p:spPr>
      </p:pic>
    </p:spTree>
    <p:extLst>
      <p:ext uri="{BB962C8B-B14F-4D97-AF65-F5344CB8AC3E}">
        <p14:creationId xmlns:p14="http://schemas.microsoft.com/office/powerpoint/2010/main" val="29489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5E55202A-932B-C341-8F94-EB6927CCE7DA}"/>
              </a:ext>
            </a:extLst>
          </p:cNvPr>
          <p:cNvSpPr/>
          <p:nvPr/>
        </p:nvSpPr>
        <p:spPr>
          <a:xfrm>
            <a:off x="810558" y="1030224"/>
            <a:ext cx="4111962"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F64A2"/>
                </a:solidFill>
                <a:effectLst/>
                <a:uLnTx/>
                <a:uFillTx/>
                <a:latin typeface="Calibri" panose="020F0502020204030204" pitchFamily="34" charset="0"/>
                <a:ea typeface="Calibri" panose="020F0502020204030204" pitchFamily="34" charset="0"/>
                <a:cs typeface="Calibri" panose="020F0502020204030204" pitchFamily="34" charset="0"/>
              </a:rPr>
              <a:t>Norms are in a system of structural factors</a:t>
            </a:r>
            <a:r>
              <a:rPr kumimoji="0" lang="en-US" sz="4000" b="0" i="0" u="none" strike="noStrike" kern="1200" cap="none" spc="0" normalizeH="0" baseline="0" noProof="0" dirty="0">
                <a:ln>
                  <a:noFill/>
                </a:ln>
                <a:solidFill>
                  <a:srgbClr val="7F64A2"/>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that intersect and sustain action.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E763209-F37B-C84B-9042-118BD638E1BE}"/>
              </a:ext>
            </a:extLst>
          </p:cNvPr>
          <p:cNvPicPr/>
          <p:nvPr/>
        </p:nvPicPr>
        <p:blipFill>
          <a:blip r:embed="rId3" cstate="email">
            <a:extLst>
              <a:ext uri="{28A0092B-C50C-407E-A947-70E740481C1C}">
                <a14:useLocalDpi xmlns:a14="http://schemas.microsoft.com/office/drawing/2010/main"/>
              </a:ext>
            </a:extLst>
          </a:blip>
          <a:stretch>
            <a:fillRect/>
          </a:stretch>
        </p:blipFill>
        <p:spPr>
          <a:xfrm>
            <a:off x="4922520" y="1"/>
            <a:ext cx="7257142" cy="6858000"/>
          </a:xfrm>
          <a:prstGeom prst="rect">
            <a:avLst/>
          </a:prstGeom>
        </p:spPr>
      </p:pic>
    </p:spTree>
    <p:extLst>
      <p:ext uri="{BB962C8B-B14F-4D97-AF65-F5344CB8AC3E}">
        <p14:creationId xmlns:p14="http://schemas.microsoft.com/office/powerpoint/2010/main" val="294738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87362"/>
          </a:xfrm>
        </p:spPr>
        <p:txBody>
          <a:bodyPr/>
          <a:lstStyle/>
          <a:p>
            <a:pPr lvl="0" eaLnBrk="1" hangingPunct="1">
              <a:defRPr/>
            </a:pPr>
            <a:br>
              <a:rPr lang="en-GB" sz="3200" b="1" dirty="0">
                <a:solidFill>
                  <a:prstClr val="black"/>
                </a:solidFill>
                <a:ea typeface="+mn-ea"/>
                <a:cs typeface="Arial" charset="0"/>
              </a:rPr>
            </a:b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Problem Statement</a:t>
            </a:r>
            <a:br>
              <a:rPr lang="en-US" sz="3200" b="1" dirty="0">
                <a:solidFill>
                  <a:prstClr val="black"/>
                </a:solidFill>
                <a:ea typeface="+mn-ea"/>
                <a:cs typeface="Arial" charset="0"/>
              </a:rPr>
            </a:br>
            <a:endParaRPr lang="en-US" dirty="0"/>
          </a:p>
        </p:txBody>
      </p:sp>
      <p:sp>
        <p:nvSpPr>
          <p:cNvPr id="4" name="Date Placeholder 3"/>
          <p:cNvSpPr>
            <a:spLocks noGrp="1"/>
          </p:cNvSpPr>
          <p:nvPr>
            <p:ph type="dt" sz="half" idx="10"/>
          </p:nvPr>
        </p:nvSpPr>
        <p:spPr/>
        <p:txBody>
          <a:bodyPr/>
          <a:lstStyle/>
          <a:p>
            <a:pPr>
              <a:defRPr/>
            </a:pPr>
            <a:fld id="{881ED276-3DDC-4929-AFD0-0AB3675C1703}"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AD37D73F-E0B7-4E5A-8321-500F4CF28D35}" type="slidenum">
              <a:rPr lang="en-US">
                <a:solidFill>
                  <a:prstClr val="black">
                    <a:tint val="75000"/>
                  </a:prstClr>
                </a:solidFill>
                <a:latin typeface="Calibri"/>
              </a:rPr>
              <a:pPr>
                <a:defRPr/>
              </a:pPr>
              <a:t>150</a:t>
            </a:fld>
            <a:endParaRPr lang="en-US">
              <a:solidFill>
                <a:prstClr val="black">
                  <a:tint val="75000"/>
                </a:prstClr>
              </a:solidFill>
              <a:latin typeface="Calibri"/>
            </a:endParaRPr>
          </a:p>
        </p:txBody>
      </p:sp>
      <p:sp>
        <p:nvSpPr>
          <p:cNvPr id="7" name="Content Placeholder 6"/>
          <p:cNvSpPr>
            <a:spLocks noGrp="1"/>
          </p:cNvSpPr>
          <p:nvPr>
            <p:ph idx="1"/>
          </p:nvPr>
        </p:nvSpPr>
        <p:spPr>
          <a:xfrm>
            <a:off x="1752600" y="609601"/>
            <a:ext cx="8686800" cy="2209800"/>
          </a:xfrm>
          <a:prstGeom prst="downArrowCallou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marL="0" indent="0" algn="just" eaLnBrk="1" fontAlgn="auto" hangingPunct="1">
              <a:spcAft>
                <a:spcPts val="0"/>
              </a:spcAft>
              <a:buNone/>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GI is still existing in Zanzibar particularly in top leadership </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positions (ROCS, 2019</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Salim, 2020; HoRZ, 2020) </a:t>
            </a:r>
          </a:p>
        </p:txBody>
      </p:sp>
      <p:sp>
        <p:nvSpPr>
          <p:cNvPr id="8" name="Rounded Rectangle 7"/>
          <p:cNvSpPr/>
          <p:nvPr/>
        </p:nvSpPr>
        <p:spPr>
          <a:xfrm>
            <a:off x="1863969" y="2895600"/>
            <a:ext cx="8610600" cy="3429000"/>
          </a:xfrm>
          <a:prstGeom prst="roundRect">
            <a:avLst>
              <a:gd name="adj" fmla="val 16667"/>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chor="ctr"/>
          <a:lstStyle/>
          <a:p>
            <a:pPr marL="58738" indent="-58738" algn="just">
              <a:buFont typeface="Wingdings" panose="05000000000000000000" pitchFamily="2" charset="2"/>
              <a:buChar char="§"/>
              <a:defRPr/>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In 2019 among 16 Ministers only 5 were women; while only 1/3 of Gov. Agency Administrators were women (ROCS, 2019</a:t>
            </a:r>
            <a:r>
              <a:rPr lang="en-GB" sz="2800" dirty="0">
                <a:solidFill>
                  <a:prstClr val="black"/>
                </a:solidFill>
                <a:latin typeface="Tahoma" pitchFamily="34" charset="0"/>
                <a:ea typeface="Tahoma" pitchFamily="34" charset="0"/>
                <a:cs typeface="Tahoma" pitchFamily="34" charset="0"/>
              </a:rPr>
              <a:t>)</a:t>
            </a:r>
          </a:p>
          <a:p>
            <a:pPr algn="just">
              <a:buFont typeface="Wingdings" pitchFamily="2" charset="2"/>
              <a:buChar char="§"/>
              <a:defRPr/>
            </a:pPr>
            <a:r>
              <a:rPr lang="en-GB" sz="2800" dirty="0">
                <a:solidFill>
                  <a:prstClr val="black"/>
                </a:solidFill>
                <a:latin typeface="Tahoma" pitchFamily="34" charset="0"/>
                <a:ea typeface="Tahoma" pitchFamily="34" charset="0"/>
                <a:cs typeface="Tahoma" pitchFamily="34" charset="0"/>
              </a:rPr>
              <a:t>By 2020 in </a:t>
            </a:r>
            <a:r>
              <a:rPr lang="en-GB" sz="2800" dirty="0" err="1">
                <a:solidFill>
                  <a:prstClr val="black"/>
                </a:solidFill>
                <a:latin typeface="Tahoma" pitchFamily="34" charset="0"/>
                <a:ea typeface="Tahoma" pitchFamily="34" charset="0"/>
                <a:cs typeface="Tahoma" pitchFamily="34" charset="0"/>
              </a:rPr>
              <a:t>HoRZ</a:t>
            </a:r>
            <a:r>
              <a:rPr lang="en-GB" sz="2800" dirty="0">
                <a:solidFill>
                  <a:prstClr val="black"/>
                </a:solidFill>
                <a:latin typeface="Tahoma" pitchFamily="34" charset="0"/>
                <a:ea typeface="Tahoma" pitchFamily="34" charset="0"/>
                <a:cs typeface="Tahoma" pitchFamily="34" charset="0"/>
              </a:rPr>
              <a:t>. women occupied 36%; in Central Gov. women occupied 30% while in Regional and Local Gov. Administration women occupied 20% </a:t>
            </a: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752600" y="76200"/>
            <a:ext cx="609600" cy="457200"/>
          </a:xfrm>
          <a:prstGeom prst="rect">
            <a:avLst/>
          </a:prstGeom>
        </p:spPr>
      </p:pic>
    </p:spTree>
    <p:extLst>
      <p:ext uri="{BB962C8B-B14F-4D97-AF65-F5344CB8AC3E}">
        <p14:creationId xmlns:p14="http://schemas.microsoft.com/office/powerpoint/2010/main" val="12003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762000"/>
            <a:ext cx="8534400" cy="5715000"/>
          </a:xfrm>
        </p:spPr>
        <p:txBody>
          <a:bodyPr rtlCol="0">
            <a:normAutofit fontScale="55000" lnSpcReduction="20000"/>
          </a:bodyPr>
          <a:lstStyle/>
          <a:p>
            <a:pPr algn="just" eaLnBrk="1" fontAlgn="auto" hangingPunct="1">
              <a:lnSpc>
                <a:spcPct val="120000"/>
              </a:lnSpc>
              <a:spcAft>
                <a:spcPts val="300"/>
              </a:spcAft>
              <a:buFont typeface="Wingdings" pitchFamily="2" charset="2"/>
              <a:buChar char="q"/>
              <a:defRPr/>
            </a:pPr>
            <a:r>
              <a:rPr lang="en-GB" sz="5100" dirty="0">
                <a:latin typeface="Tahoma" pitchFamily="34" charset="0"/>
                <a:ea typeface="Tahoma" pitchFamily="34" charset="0"/>
                <a:cs typeface="Tahoma" pitchFamily="34" charset="0"/>
              </a:rPr>
              <a:t>Relevant studies </a:t>
            </a:r>
            <a:r>
              <a:rPr lang="en-US" sz="5100" dirty="0">
                <a:latin typeface="Tahoma" panose="020B0604030504040204" pitchFamily="34" charset="0"/>
                <a:ea typeface="Tahoma" panose="020B0604030504040204" pitchFamily="34" charset="0"/>
                <a:cs typeface="Tahoma" panose="020B0604030504040204" pitchFamily="34" charset="0"/>
              </a:rPr>
              <a:t>have been conducted </a:t>
            </a:r>
            <a:r>
              <a:rPr lang="en-GB" sz="5100" dirty="0">
                <a:latin typeface="Tahoma" pitchFamily="34" charset="0"/>
                <a:ea typeface="Tahoma" pitchFamily="34" charset="0"/>
                <a:cs typeface="Tahoma" pitchFamily="34" charset="0"/>
              </a:rPr>
              <a:t>(e.g Salim, 2020</a:t>
            </a:r>
            <a:r>
              <a:rPr lang="en-US" sz="5100" dirty="0">
                <a:latin typeface="Tahoma" panose="020B0604030504040204" pitchFamily="34" charset="0"/>
                <a:ea typeface="Tahoma" panose="020B0604030504040204" pitchFamily="34" charset="0"/>
                <a:cs typeface="Tahoma" panose="020B0604030504040204" pitchFamily="34" charset="0"/>
              </a:rPr>
              <a:t>) </a:t>
            </a:r>
            <a:r>
              <a:rPr lang="en-US" sz="5100" dirty="0">
                <a:solidFill>
                  <a:prstClr val="black"/>
                </a:solidFill>
                <a:latin typeface="Tahoma" panose="020B0604030504040204" pitchFamily="34" charset="0"/>
                <a:ea typeface="Tahoma" panose="020B0604030504040204" pitchFamily="34" charset="0"/>
                <a:cs typeface="Tahoma" panose="020B0604030504040204" pitchFamily="34" charset="0"/>
              </a:rPr>
              <a:t>focused  on women participation and representative in politics and governance in Zanzibar</a:t>
            </a:r>
          </a:p>
          <a:p>
            <a:pPr marL="0" indent="0" algn="just" eaLnBrk="1" fontAlgn="auto" hangingPunct="1">
              <a:lnSpc>
                <a:spcPct val="120000"/>
              </a:lnSpc>
              <a:spcAft>
                <a:spcPts val="300"/>
              </a:spcAft>
              <a:buNone/>
              <a:defRPr/>
            </a:pPr>
            <a:endParaRPr lang="en-GB" altLang="en-US" sz="5100" dirty="0">
              <a:latin typeface="Tahoma" pitchFamily="34" charset="0"/>
              <a:ea typeface="Tahoma" pitchFamily="34" charset="0"/>
              <a:cs typeface="Tahoma" pitchFamily="34" charset="0"/>
            </a:endParaRPr>
          </a:p>
          <a:p>
            <a:pPr algn="just" eaLnBrk="1" fontAlgn="auto" hangingPunct="1">
              <a:spcAft>
                <a:spcPts val="0"/>
              </a:spcAft>
              <a:buFont typeface="Wingdings" pitchFamily="2" charset="2"/>
              <a:buChar char="q"/>
              <a:defRPr/>
            </a:pPr>
            <a:r>
              <a:rPr lang="en-US" sz="5100" dirty="0">
                <a:latin typeface="Tahoma" panose="020B0604030504040204" pitchFamily="34" charset="0"/>
                <a:ea typeface="Tahoma" panose="020B0604030504040204" pitchFamily="34" charset="0"/>
                <a:cs typeface="Tahoma" panose="020B0604030504040204" pitchFamily="34" charset="0"/>
              </a:rPr>
              <a:t>While Maseko (2013) and Said (2016) examined challenges faced by women in leadership and public sector</a:t>
            </a:r>
          </a:p>
          <a:p>
            <a:pPr algn="just" eaLnBrk="1" fontAlgn="auto" hangingPunct="1">
              <a:spcAft>
                <a:spcPts val="0"/>
              </a:spcAft>
              <a:buFont typeface="Wingdings" pitchFamily="2" charset="2"/>
              <a:buChar char="q"/>
              <a:defRPr/>
            </a:pPr>
            <a:endParaRPr lang="en-US" sz="5100" dirty="0">
              <a:latin typeface="Tahoma" panose="020B0604030504040204" pitchFamily="34" charset="0"/>
              <a:ea typeface="Tahoma" panose="020B0604030504040204" pitchFamily="34" charset="0"/>
              <a:cs typeface="Tahoma" panose="020B0604030504040204" pitchFamily="34" charset="0"/>
            </a:endParaRPr>
          </a:p>
          <a:p>
            <a:pPr algn="just" eaLnBrk="1" fontAlgn="auto" hangingPunct="1">
              <a:spcAft>
                <a:spcPts val="0"/>
              </a:spcAft>
              <a:buFont typeface="Wingdings" pitchFamily="2" charset="2"/>
              <a:buChar char="q"/>
              <a:defRPr/>
            </a:pPr>
            <a:r>
              <a:rPr lang="en-US" sz="5100" dirty="0">
                <a:latin typeface="Tahoma" panose="020B0604030504040204" pitchFamily="34" charset="0"/>
                <a:ea typeface="Tahoma" panose="020B0604030504040204" pitchFamily="34" charset="0"/>
                <a:cs typeface="Tahoma" panose="020B0604030504040204" pitchFamily="34" charset="0"/>
              </a:rPr>
              <a:t>Yet, little is known on gender issues and influencing impediments causing poor participation of women in administrative top leadership positions in Zanzibar</a:t>
            </a:r>
          </a:p>
          <a:p>
            <a:pPr marL="0" indent="0" algn="just" eaLnBrk="1" fontAlgn="auto" hangingPunct="1">
              <a:spcAft>
                <a:spcPts val="0"/>
              </a:spcAft>
              <a:buNone/>
              <a:defRPr/>
            </a:pPr>
            <a:endParaRPr lang="en-GB" sz="5100" dirty="0">
              <a:latin typeface="Tahoma" pitchFamily="34" charset="0"/>
              <a:ea typeface="Tahoma" pitchFamily="34" charset="0"/>
              <a:cs typeface="Tahoma" pitchFamily="34" charset="0"/>
            </a:endParaRPr>
          </a:p>
          <a:p>
            <a:pPr algn="just" eaLnBrk="1" fontAlgn="auto" hangingPunct="1">
              <a:spcAft>
                <a:spcPts val="0"/>
              </a:spcAft>
              <a:buFont typeface="Wingdings" pitchFamily="2" charset="2"/>
              <a:buChar char="q"/>
              <a:defRPr/>
            </a:pPr>
            <a:endParaRPr lang="en-GB" sz="3600" dirty="0">
              <a:solidFill>
                <a:srgbClr val="FF0000"/>
              </a:solidFill>
              <a:latin typeface="Tahoma" pitchFamily="34" charset="0"/>
              <a:ea typeface="Tahoma" pitchFamily="34" charset="0"/>
              <a:cs typeface="Tahoma" pitchFamily="34" charset="0"/>
            </a:endParaRPr>
          </a:p>
          <a:p>
            <a:pPr eaLnBrk="1" fontAlgn="auto" hangingPunct="1">
              <a:spcAft>
                <a:spcPts val="0"/>
              </a:spcAft>
              <a:buFont typeface="Wingdings" pitchFamily="2" charset="2"/>
              <a:buChar char="q"/>
              <a:defRPr/>
            </a:pPr>
            <a:endParaRPr lang="en-GB" dirty="0"/>
          </a:p>
        </p:txBody>
      </p:sp>
      <p:sp>
        <p:nvSpPr>
          <p:cNvPr id="11266" name="Title 1"/>
          <p:cNvSpPr>
            <a:spLocks noGrp="1"/>
          </p:cNvSpPr>
          <p:nvPr>
            <p:ph type="title"/>
          </p:nvPr>
        </p:nvSpPr>
        <p:spPr>
          <a:xfrm>
            <a:off x="1828800" y="76201"/>
            <a:ext cx="8229600" cy="639763"/>
          </a:xfrm>
        </p:spPr>
        <p:txBody>
          <a:bodyPr rtlCol="0">
            <a:normAutofit fontScale="90000"/>
          </a:bodyPr>
          <a:lstStyle/>
          <a:p>
            <a:pPr eaLnBrk="1" fontAlgn="auto" hangingPunct="1">
              <a:spcAft>
                <a:spcPts val="0"/>
              </a:spcAft>
              <a:defRPr/>
            </a:pPr>
            <a:r>
              <a:rPr lang="en-US" sz="3600" b="1" dirty="0">
                <a:latin typeface="Tahoma" pitchFamily="34" charset="0"/>
                <a:cs typeface="Tahoma" pitchFamily="34" charset="0"/>
              </a:rPr>
              <a:t>Research Gap</a:t>
            </a:r>
            <a:endParaRPr lang="en-GB" sz="3200" dirty="0">
              <a:latin typeface="Tahoma" pitchFamily="34" charset="0"/>
              <a:cs typeface="Tahoma" pitchFamily="34" charset="0"/>
            </a:endParaRPr>
          </a:p>
        </p:txBody>
      </p:sp>
      <p:sp>
        <p:nvSpPr>
          <p:cNvPr id="6" name="Date Placeholder 5"/>
          <p:cNvSpPr>
            <a:spLocks noGrp="1"/>
          </p:cNvSpPr>
          <p:nvPr>
            <p:ph type="dt" sz="quarter" idx="10"/>
          </p:nvPr>
        </p:nvSpPr>
        <p:spPr/>
        <p:txBody>
          <a:bodyPr/>
          <a:lstStyle/>
          <a:p>
            <a:pPr>
              <a:defRPr/>
            </a:pPr>
            <a:fld id="{C066DA06-4CE4-411E-B587-2A3342414248}"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92211E76-188B-4613-AAE4-4EFC9202D808}" type="slidenum">
              <a:rPr lang="en-US">
                <a:solidFill>
                  <a:prstClr val="black">
                    <a:tint val="75000"/>
                  </a:prstClr>
                </a:solidFill>
                <a:latin typeface="Calibri"/>
              </a:rPr>
              <a:pPr>
                <a:defRPr/>
              </a:pPr>
              <a:t>151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Calibri"/>
            </a:endParaRP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3"/>
          <a:stretch>
            <a:fillRect/>
          </a:stretch>
        </p:blipFill>
        <p:spPr>
          <a:xfrm>
            <a:off x="1752601" y="73321"/>
            <a:ext cx="914399" cy="685800"/>
          </a:xfrm>
          <a:prstGeom prst="rect">
            <a:avLst/>
          </a:prstGeom>
        </p:spPr>
      </p:pic>
    </p:spTree>
    <p:custDataLst>
      <p:tags r:id="rId1"/>
    </p:custDataLst>
    <p:extLst>
      <p:ext uri="{BB962C8B-B14F-4D97-AF65-F5344CB8AC3E}">
        <p14:creationId xmlns:p14="http://schemas.microsoft.com/office/powerpoint/2010/main" val="327642107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1 7"/>
          <p:cNvSpPr/>
          <p:nvPr/>
        </p:nvSpPr>
        <p:spPr>
          <a:xfrm>
            <a:off x="228600" y="3886200"/>
            <a:ext cx="11811000" cy="2971800"/>
          </a:xfrm>
          <a:prstGeom prst="irregularSeal1">
            <a:avLst/>
          </a:prstGeom>
          <a:solidFill>
            <a:schemeClr val="accent2">
              <a:lumMod val="40000"/>
              <a:lumOff val="6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it</a:t>
            </a:r>
            <a:r>
              <a:rPr lang="en-US" sz="24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is worth to consider participation of women in top leadership posts as the key steppingstone towards achieving SDGs by 2030</a:t>
            </a:r>
            <a:endParaRPr lang="en-GB" sz="2400" dirty="0">
              <a:solidFill>
                <a:prstClr val="black"/>
              </a:solidFill>
              <a:latin typeface="Calibri"/>
            </a:endParaRPr>
          </a:p>
        </p:txBody>
      </p:sp>
      <p:sp>
        <p:nvSpPr>
          <p:cNvPr id="10" name="Cloud Callout 9"/>
          <p:cNvSpPr/>
          <p:nvPr/>
        </p:nvSpPr>
        <p:spPr>
          <a:xfrm>
            <a:off x="685800" y="1969477"/>
            <a:ext cx="10515600" cy="2209800"/>
          </a:xfrm>
          <a:prstGeom prst="cloudCallou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defRP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The promotion of GE is one of the SDGs agenda; which underscores the importance of WE as essential to international development efforts</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1"/>
          <p:cNvSpPr txBox="1">
            <a:spLocks/>
          </p:cNvSpPr>
          <p:nvPr/>
        </p:nvSpPr>
        <p:spPr>
          <a:xfrm>
            <a:off x="1981200" y="152400"/>
            <a:ext cx="8229600" cy="53340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fontAlgn="base">
              <a:spcAft>
                <a:spcPct val="0"/>
              </a:spcAft>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Justification of the Study</a:t>
            </a:r>
          </a:p>
        </p:txBody>
      </p:sp>
      <p:sp>
        <p:nvSpPr>
          <p:cNvPr id="14" name="Down Arrow Callout 13"/>
          <p:cNvSpPr/>
          <p:nvPr/>
        </p:nvSpPr>
        <p:spPr>
          <a:xfrm>
            <a:off x="1828800" y="685800"/>
            <a:ext cx="8610600" cy="1524000"/>
          </a:xfrm>
          <a:prstGeom prst="downArrowCallou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algn="just" fontAlgn="base">
              <a:spcBef>
                <a:spcPct val="0"/>
              </a:spcBef>
              <a:spcAft>
                <a:spcPct val="0"/>
              </a:spcAft>
              <a:defRPr/>
            </a:pP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GE particularly in leadership positions is essential to the health of any nation as well as to social and economic development</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Date Placeholder 5"/>
          <p:cNvSpPr>
            <a:spLocks noGrp="1"/>
          </p:cNvSpPr>
          <p:nvPr>
            <p:ph type="dt" sz="quarter" idx="10"/>
          </p:nvPr>
        </p:nvSpPr>
        <p:spPr/>
        <p:txBody>
          <a:bodyPr/>
          <a:lstStyle/>
          <a:p>
            <a:pPr>
              <a:defRPr/>
            </a:pPr>
            <a:fld id="{B55885AB-C7E4-4B93-9DA0-440A0D18C637}"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3F3A47FD-B424-4696-9D32-940E7E0DFDC5}" type="slidenum">
              <a:rPr lang="en-US">
                <a:solidFill>
                  <a:prstClr val="black">
                    <a:tint val="75000"/>
                  </a:prstClr>
                </a:solidFill>
                <a:latin typeface="Calibri"/>
              </a:rPr>
              <a:pPr>
                <a:defRPr/>
              </a:pPr>
              <a:t>152</a:t>
            </a:fld>
            <a:endParaRPr lang="en-US">
              <a:solidFill>
                <a:prstClr val="black">
                  <a:tint val="75000"/>
                </a:prstClr>
              </a:solidFill>
              <a:latin typeface="Calibri"/>
            </a:endParaRPr>
          </a:p>
        </p:txBody>
      </p:sp>
      <p:sp>
        <p:nvSpPr>
          <p:cNvPr id="9" name="Footer Placeholder 8"/>
          <p:cNvSpPr>
            <a:spLocks noGrp="1"/>
          </p:cNvSpPr>
          <p:nvPr>
            <p:ph type="ftr" sz="quarter" idx="11"/>
          </p:nvPr>
        </p:nvSpPr>
        <p:spPr/>
        <p:txBody>
          <a:bodyPr/>
          <a:lstStyle/>
          <a:p>
            <a:pPr>
              <a:defRPr/>
            </a:pPr>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289636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out)">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plus(out)">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plus(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914400"/>
            <a:ext cx="8839200" cy="5562600"/>
          </a:xfrm>
        </p:spPr>
        <p:txBody>
          <a:bodyPr rtlCol="0">
            <a:noAutofit/>
          </a:bodyPr>
          <a:lstStyle/>
          <a:p>
            <a:pPr algn="just" eaLnBrk="1" fontAlgn="auto" hangingPunct="1">
              <a:spcAft>
                <a:spcPts val="0"/>
              </a:spcAft>
              <a:buNone/>
              <a:defRPr/>
            </a:pPr>
            <a:r>
              <a:rPr lang="en-GB" sz="2800" dirty="0">
                <a:latin typeface="Tahoma" pitchFamily="34" charset="0"/>
                <a:ea typeface="Tahoma" pitchFamily="34" charset="0"/>
                <a:cs typeface="Tahoma" pitchFamily="34" charset="0"/>
              </a:rPr>
              <a:t>This study was guided by Liberal Feminist Theory (Lorber, 1997)</a:t>
            </a:r>
          </a:p>
          <a:p>
            <a:pPr algn="just" eaLnBrk="1" fontAlgn="auto" hangingPunct="1">
              <a:spcAft>
                <a:spcPts val="0"/>
              </a:spcAft>
              <a:buNone/>
              <a:defRPr/>
            </a:pPr>
            <a:endParaRPr lang="en-GB" sz="2800" dirty="0">
              <a:latin typeface="Tahoma" pitchFamily="34" charset="0"/>
              <a:ea typeface="Tahoma" pitchFamily="34" charset="0"/>
              <a:cs typeface="Tahoma" pitchFamily="34" charset="0"/>
            </a:endParaRPr>
          </a:p>
          <a:p>
            <a:pPr algn="just" eaLnBrk="1" fontAlgn="auto" hangingPunct="1">
              <a:spcAft>
                <a:spcPts val="0"/>
              </a:spcAft>
              <a:buFont typeface="Wingdings" pitchFamily="2" charset="2"/>
              <a:buChar char="q"/>
              <a:defRPr/>
            </a:pPr>
            <a:r>
              <a:rPr lang="en-GB" sz="2800" dirty="0">
                <a:solidFill>
                  <a:prstClr val="black"/>
                </a:solidFill>
                <a:latin typeface="Tahoma" pitchFamily="34" charset="0"/>
                <a:ea typeface="Tahoma" pitchFamily="34" charset="0"/>
                <a:cs typeface="Tahoma" pitchFamily="34" charset="0"/>
              </a:rPr>
              <a:t>The theory </a:t>
            </a:r>
            <a:r>
              <a:rPr lang="en-GB" sz="2800" dirty="0">
                <a:latin typeface="Tahoma" pitchFamily="34" charset="0"/>
                <a:ea typeface="Tahoma" pitchFamily="34" charset="0"/>
                <a:cs typeface="Tahoma" pitchFamily="34" charset="0"/>
              </a:rPr>
              <a:t>believed that gender differences are not biological based, men and women are not different, therefore they can not be differently treated (Greer &amp; Greene 2003; Lorber, 1997)</a:t>
            </a:r>
          </a:p>
          <a:p>
            <a:pPr marL="0" indent="0" algn="just" eaLnBrk="1" fontAlgn="auto" hangingPunct="1">
              <a:spcAft>
                <a:spcPts val="0"/>
              </a:spcAft>
              <a:buNone/>
              <a:defRPr/>
            </a:pPr>
            <a:endParaRPr lang="en-GB" sz="2800" dirty="0">
              <a:latin typeface="Tahoma" pitchFamily="34" charset="0"/>
              <a:ea typeface="Tahoma" pitchFamily="34" charset="0"/>
              <a:cs typeface="Tahoma" pitchFamily="34" charset="0"/>
            </a:endParaRPr>
          </a:p>
          <a:p>
            <a:pPr algn="just" eaLnBrk="1" fontAlgn="auto" hangingPunct="1">
              <a:spcAft>
                <a:spcPts val="0"/>
              </a:spcAft>
              <a:buFont typeface="Wingdings" pitchFamily="2" charset="2"/>
              <a:buChar char="q"/>
              <a:defRPr/>
            </a:pPr>
            <a:r>
              <a:rPr lang="en-GB" sz="2800" dirty="0">
                <a:latin typeface="Tahoma" pitchFamily="34" charset="0"/>
                <a:ea typeface="Tahoma" pitchFamily="34" charset="0"/>
                <a:cs typeface="Tahoma" pitchFamily="34" charset="0"/>
              </a:rPr>
              <a:t>Gender inequality originate from traditions and social norms that have created impediments to women progress</a:t>
            </a:r>
          </a:p>
        </p:txBody>
      </p:sp>
      <p:sp>
        <p:nvSpPr>
          <p:cNvPr id="18434" name="Title 1"/>
          <p:cNvSpPr>
            <a:spLocks noGrp="1"/>
          </p:cNvSpPr>
          <p:nvPr>
            <p:ph type="title"/>
          </p:nvPr>
        </p:nvSpPr>
        <p:spPr>
          <a:xfrm>
            <a:off x="1752600" y="152400"/>
            <a:ext cx="7772400" cy="762000"/>
          </a:xfrm>
          <a:noFill/>
        </p:spPr>
        <p:txBody>
          <a:bodyPr rtlCol="0">
            <a:normAutofit/>
          </a:bodyPr>
          <a:lstStyle/>
          <a:p>
            <a:pPr algn="r" eaLnBrk="1" fontAlgn="auto" hangingPunct="1">
              <a:spcAft>
                <a:spcPts val="0"/>
              </a:spcAft>
              <a:defRPr/>
            </a:pPr>
            <a:r>
              <a:rPr lang="en-US" sz="3200" b="1" dirty="0">
                <a:latin typeface="Tahoma" pitchFamily="34" charset="0"/>
                <a:cs typeface="Tahoma" pitchFamily="34" charset="0"/>
              </a:rPr>
              <a:t>Theoretical Framework </a:t>
            </a:r>
            <a:endParaRPr lang="en-GB" sz="3200" dirty="0">
              <a:latin typeface="Tahoma" pitchFamily="34" charset="0"/>
              <a:cs typeface="Tahoma" pitchFamily="34" charset="0"/>
            </a:endParaRPr>
          </a:p>
        </p:txBody>
      </p:sp>
      <p:sp>
        <p:nvSpPr>
          <p:cNvPr id="6" name="Date Placeholder 5"/>
          <p:cNvSpPr>
            <a:spLocks noGrp="1"/>
          </p:cNvSpPr>
          <p:nvPr>
            <p:ph type="dt" sz="quarter" idx="10"/>
          </p:nvPr>
        </p:nvSpPr>
        <p:spPr/>
        <p:txBody>
          <a:bodyPr/>
          <a:lstStyle/>
          <a:p>
            <a:pPr>
              <a:defRPr/>
            </a:pPr>
            <a:fld id="{A585F16F-DF3D-4A3A-910F-699C6962276F}"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0BBF3602-83A5-4357-BA27-05518B87B523}" type="slidenum">
              <a:rPr lang="en-US">
                <a:solidFill>
                  <a:prstClr val="black">
                    <a:tint val="75000"/>
                  </a:prstClr>
                </a:solidFill>
                <a:latin typeface="Calibri"/>
              </a:rPr>
              <a:pPr>
                <a:defRPr/>
              </a:pPr>
              <a:t>153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Calibri"/>
            </a:endParaRP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4"/>
          <a:stretch>
            <a:fillRect/>
          </a:stretch>
        </p:blipFill>
        <p:spPr>
          <a:xfrm>
            <a:off x="1600201" y="76200"/>
            <a:ext cx="1135380" cy="838200"/>
          </a:xfrm>
          <a:prstGeom prst="rect">
            <a:avLst/>
          </a:prstGeom>
        </p:spPr>
      </p:pic>
    </p:spTree>
    <p:custDataLst>
      <p:tags r:id="rId1"/>
    </p:custDataLst>
    <p:extLst>
      <p:ext uri="{BB962C8B-B14F-4D97-AF65-F5344CB8AC3E}">
        <p14:creationId xmlns:p14="http://schemas.microsoft.com/office/powerpoint/2010/main" val="7266520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914400"/>
            <a:ext cx="8991600" cy="5562600"/>
          </a:xfrm>
        </p:spPr>
        <p:txBody>
          <a:bodyPr rtlCol="0">
            <a:noAutofit/>
          </a:bodyPr>
          <a:lstStyle/>
          <a:p>
            <a:pPr algn="just" eaLnBrk="1" fontAlgn="auto" hangingPunct="1">
              <a:spcAft>
                <a:spcPts val="0"/>
              </a:spcAft>
              <a:buFont typeface="Wingdings" pitchFamily="2" charset="2"/>
              <a:buChar char="q"/>
              <a:defRPr/>
            </a:pPr>
            <a:r>
              <a:rPr lang="en-GB" sz="2800" dirty="0">
                <a:latin typeface="Tahoma" pitchFamily="34" charset="0"/>
                <a:ea typeface="Tahoma" pitchFamily="34" charset="0"/>
                <a:cs typeface="Tahoma" pitchFamily="34" charset="0"/>
              </a:rPr>
              <a:t>The theory asserted that Women should be empowered and encouraged to acquire skills and knowledge to foster transformation of power relation as advocated by empowerment theory</a:t>
            </a:r>
          </a:p>
          <a:p>
            <a:pPr marL="0" indent="0" algn="just" eaLnBrk="1" fontAlgn="auto" hangingPunct="1">
              <a:spcAft>
                <a:spcPts val="0"/>
              </a:spcAft>
              <a:buNone/>
              <a:defRPr/>
            </a:pPr>
            <a:endParaRPr lang="en-GB" sz="2000" dirty="0">
              <a:latin typeface="Tahoma" pitchFamily="34" charset="0"/>
              <a:ea typeface="Tahoma" pitchFamily="34" charset="0"/>
              <a:cs typeface="Tahoma" pitchFamily="34" charset="0"/>
            </a:endParaRPr>
          </a:p>
          <a:p>
            <a:pPr algn="just" eaLnBrk="1" fontAlgn="auto" hangingPunct="1">
              <a:spcAft>
                <a:spcPts val="0"/>
              </a:spcAft>
              <a:buFont typeface="Wingdings" pitchFamily="2" charset="2"/>
              <a:buChar char="q"/>
              <a:defRPr/>
            </a:pPr>
            <a:r>
              <a:rPr lang="en-US" sz="2800" dirty="0">
                <a:latin typeface="Tahoma" panose="020B0604030504040204" pitchFamily="34" charset="0"/>
                <a:ea typeface="Tahoma" panose="020B0604030504040204" pitchFamily="34" charset="0"/>
                <a:cs typeface="Tahoma" panose="020B0604030504040204" pitchFamily="34" charset="0"/>
              </a:rPr>
              <a:t>The empowerment </a:t>
            </a:r>
            <a:r>
              <a:rPr lang="en-GB" sz="2800" dirty="0">
                <a:solidFill>
                  <a:prstClr val="black"/>
                </a:solidFill>
                <a:latin typeface="Tahoma" pitchFamily="34" charset="0"/>
                <a:ea typeface="Tahoma" pitchFamily="34" charset="0"/>
                <a:cs typeface="Tahoma" pitchFamily="34" charset="0"/>
              </a:rPr>
              <a:t>theory</a:t>
            </a:r>
            <a:r>
              <a:rPr lang="en-US" sz="2800" dirty="0">
                <a:latin typeface="Tahoma" panose="020B0604030504040204" pitchFamily="34" charset="0"/>
                <a:ea typeface="Tahoma" panose="020B0604030504040204" pitchFamily="34" charset="0"/>
                <a:cs typeface="Tahoma" panose="020B0604030504040204" pitchFamily="34" charset="0"/>
              </a:rPr>
              <a:t> advocates for transformation of society and organizations on women’s relative position to men</a:t>
            </a:r>
          </a:p>
          <a:p>
            <a:pPr marL="0" indent="0" algn="just" eaLnBrk="1" fontAlgn="auto" hangingPunct="1">
              <a:spcAft>
                <a:spcPts val="0"/>
              </a:spcAft>
              <a:buNone/>
              <a:defRPr/>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eaLnBrk="1" fontAlgn="auto" hangingPunct="1">
              <a:spcAft>
                <a:spcPts val="0"/>
              </a:spcAft>
              <a:buFont typeface="Wingdings" pitchFamily="2" charset="2"/>
              <a:buChar char="q"/>
              <a:defRPr/>
            </a:pPr>
            <a:r>
              <a:rPr lang="en-US" sz="2800" dirty="0">
                <a:latin typeface="Tahoma" panose="020B0604030504040204" pitchFamily="34" charset="0"/>
                <a:ea typeface="Tahoma" panose="020B0604030504040204" pitchFamily="34" charset="0"/>
                <a:cs typeface="Tahoma" panose="020B0604030504040204" pitchFamily="34" charset="0"/>
              </a:rPr>
              <a:t>Feminist advocates that Women as leaders can be empowered via transformation approach through digital space</a:t>
            </a:r>
            <a:r>
              <a:rPr lang="en-US" sz="2400" dirty="0">
                <a:highlight>
                  <a:srgbClr val="00FFFF"/>
                </a:highlight>
                <a:latin typeface="Tahoma" panose="020B0604030504040204" pitchFamily="34" charset="0"/>
                <a:ea typeface="Tahoma" panose="020B0604030504040204" pitchFamily="34" charset="0"/>
                <a:cs typeface="Tahoma" panose="020B0604030504040204" pitchFamily="34" charset="0"/>
              </a:rPr>
              <a:t> </a:t>
            </a:r>
            <a:endParaRPr lang="en-GB" sz="2800" dirty="0">
              <a:latin typeface="Tahoma" pitchFamily="34" charset="0"/>
              <a:ea typeface="Tahoma" pitchFamily="34" charset="0"/>
              <a:cs typeface="Tahoma" pitchFamily="34" charset="0"/>
            </a:endParaRPr>
          </a:p>
        </p:txBody>
      </p:sp>
      <p:sp>
        <p:nvSpPr>
          <p:cNvPr id="18434" name="Title 1"/>
          <p:cNvSpPr>
            <a:spLocks noGrp="1"/>
          </p:cNvSpPr>
          <p:nvPr>
            <p:ph type="title"/>
          </p:nvPr>
        </p:nvSpPr>
        <p:spPr>
          <a:xfrm>
            <a:off x="1752600" y="152401"/>
            <a:ext cx="8458200" cy="563563"/>
          </a:xfrm>
          <a:noFill/>
        </p:spPr>
        <p:txBody>
          <a:bodyPr rtlCol="0">
            <a:noAutofit/>
          </a:bodyPr>
          <a:lstStyle/>
          <a:p>
            <a:pPr algn="r" eaLnBrk="1" fontAlgn="auto" hangingPunct="1">
              <a:spcAft>
                <a:spcPts val="0"/>
              </a:spcAft>
              <a:defRPr/>
            </a:pPr>
            <a:r>
              <a:rPr lang="en-US" sz="3200" b="1" dirty="0">
                <a:latin typeface="Tahoma" pitchFamily="34" charset="0"/>
                <a:cs typeface="Tahoma" pitchFamily="34" charset="0"/>
              </a:rPr>
              <a:t>Theoretical Framework Cont…</a:t>
            </a:r>
            <a:endParaRPr lang="en-GB" sz="3200" dirty="0">
              <a:latin typeface="Tahoma" pitchFamily="34" charset="0"/>
              <a:cs typeface="Tahoma" pitchFamily="34" charset="0"/>
            </a:endParaRPr>
          </a:p>
        </p:txBody>
      </p:sp>
      <p:sp>
        <p:nvSpPr>
          <p:cNvPr id="6" name="Date Placeholder 5"/>
          <p:cNvSpPr>
            <a:spLocks noGrp="1"/>
          </p:cNvSpPr>
          <p:nvPr>
            <p:ph type="dt" sz="quarter" idx="10"/>
          </p:nvPr>
        </p:nvSpPr>
        <p:spPr/>
        <p:txBody>
          <a:bodyPr/>
          <a:lstStyle/>
          <a:p>
            <a:pPr>
              <a:defRPr/>
            </a:pPr>
            <a:fld id="{505A2306-82B5-46C8-9906-5F0A35F70354}"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0BBF3602-83A5-4357-BA27-05518B87B523}" type="slidenum">
              <a:rPr lang="en-US">
                <a:solidFill>
                  <a:prstClr val="black">
                    <a:tint val="75000"/>
                  </a:prstClr>
                </a:solidFill>
                <a:latin typeface="Calibri"/>
              </a:rPr>
              <a:pPr>
                <a:defRPr/>
              </a:pPr>
              <a:t>154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latin typeface="Calibri"/>
            </a:endParaRP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4"/>
          <a:stretch>
            <a:fillRect/>
          </a:stretch>
        </p:blipFill>
        <p:spPr>
          <a:xfrm>
            <a:off x="1600201" y="76200"/>
            <a:ext cx="1135380" cy="838200"/>
          </a:xfrm>
          <a:prstGeom prst="rect">
            <a:avLst/>
          </a:prstGeom>
        </p:spPr>
      </p:pic>
    </p:spTree>
    <p:custDataLst>
      <p:tags r:id="rId1"/>
    </p:custDataLst>
    <p:extLst>
      <p:ext uri="{BB962C8B-B14F-4D97-AF65-F5344CB8AC3E}">
        <p14:creationId xmlns:p14="http://schemas.microsoft.com/office/powerpoint/2010/main" val="95303664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914400"/>
            <a:ext cx="8991600" cy="5562600"/>
          </a:xfrm>
        </p:spPr>
        <p:txBody>
          <a:bodyPr rtlCol="0">
            <a:noAutofit/>
          </a:bodyPr>
          <a:lstStyle/>
          <a:p>
            <a:pPr algn="just" eaLnBrk="1" fontAlgn="auto" hangingPunct="1">
              <a:spcAft>
                <a:spcPts val="0"/>
              </a:spcAft>
              <a:buFont typeface="Wingdings" pitchFamily="2" charset="2"/>
              <a:buChar char="q"/>
              <a:defRPr/>
            </a:pPr>
            <a:r>
              <a:rPr lang="en-US" sz="2800" dirty="0">
                <a:latin typeface="Tahoma" panose="020B0604030504040204" pitchFamily="34" charset="0"/>
                <a:ea typeface="Tahoma" panose="020B0604030504040204" pitchFamily="34" charset="0"/>
                <a:cs typeface="Tahoma" panose="020B0604030504040204" pitchFamily="34" charset="0"/>
              </a:rPr>
              <a:t>Digital space provides an important means for women  to access information, share views,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visibility and </a:t>
            </a:r>
            <a:r>
              <a:rPr lang="en-US" sz="2800" dirty="0">
                <a:latin typeface="Tahoma" panose="020B0604030504040204" pitchFamily="34" charset="0"/>
                <a:ea typeface="Tahoma" panose="020B0604030504040204" pitchFamily="34" charset="0"/>
                <a:cs typeface="Tahoma" panose="020B0604030504040204" pitchFamily="34" charset="0"/>
              </a:rPr>
              <a:t>networking.</a:t>
            </a:r>
          </a:p>
          <a:p>
            <a:pPr marL="0" indent="0" algn="just">
              <a:lnSpc>
                <a:spcPct val="115000"/>
              </a:lnSpc>
              <a:spcBef>
                <a:spcPts val="0"/>
              </a:spcBef>
              <a:spcAft>
                <a:spcPts val="0"/>
              </a:spcAf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0"/>
              </a:spcBef>
              <a:spcAft>
                <a:spcPts val="0"/>
              </a:spcAft>
              <a:buFont typeface="Wingdings" panose="05000000000000000000" pitchFamily="2" charset="2"/>
              <a:buChar char="q"/>
            </a:pPr>
            <a:r>
              <a:rPr lang="en-US" sz="2800" dirty="0">
                <a:latin typeface="Tahoma" panose="020B0604030504040204" pitchFamily="34" charset="0"/>
                <a:ea typeface="Tahoma" panose="020B0604030504040204" pitchFamily="34" charset="0"/>
                <a:cs typeface="Tahoma" panose="020B0604030504040204" pitchFamily="34" charset="0"/>
              </a:rPr>
              <a:t>Digital space can </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considerably </a:t>
            </a:r>
            <a:r>
              <a:rPr lang="en-US" sz="2800" dirty="0">
                <a:latin typeface="Tahoma" panose="020B0604030504040204" pitchFamily="34" charset="0"/>
                <a:ea typeface="Tahoma" panose="020B0604030504040204" pitchFamily="34" charset="0"/>
                <a:cs typeface="Tahoma" panose="020B0604030504040204" pitchFamily="34" charset="0"/>
              </a:rPr>
              <a:t>reduce inequality since it help to generate and harness ideas which are </a:t>
            </a:r>
            <a:r>
              <a:rPr lang="en-US" sz="2800" spc="-20" dirty="0">
                <a:solidFill>
                  <a:srgbClr val="333333"/>
                </a:solidFill>
                <a:latin typeface="Tahoma" panose="020B0604030504040204" pitchFamily="34" charset="0"/>
                <a:ea typeface="Tahoma" panose="020B0604030504040204" pitchFamily="34" charset="0"/>
                <a:cs typeface="Tahoma" panose="020B0604030504040204" pitchFamily="34" charset="0"/>
              </a:rPr>
              <a:t>crucial for enhancing women capacity and visibility.</a:t>
            </a:r>
          </a:p>
          <a:p>
            <a:pPr marL="0" indent="0" algn="just">
              <a:lnSpc>
                <a:spcPct val="115000"/>
              </a:lnSpc>
              <a:spcBef>
                <a:spcPts val="0"/>
              </a:spcBef>
              <a:spcAft>
                <a:spcPts val="0"/>
              </a:spcAft>
              <a:buNone/>
            </a:pPr>
            <a:endParaRPr lang="en-US" sz="2800" spc="-2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0"/>
              </a:spcBef>
              <a:spcAft>
                <a:spcPts val="0"/>
              </a:spcAft>
              <a:buFont typeface="Wingdings" panose="05000000000000000000" pitchFamily="2" charset="2"/>
              <a:buChar char="q"/>
            </a:pPr>
            <a:r>
              <a:rPr lang="en-US" sz="2800" spc="-20" dirty="0">
                <a:latin typeface="Tahoma" panose="020B0604030504040204" pitchFamily="34" charset="0"/>
                <a:ea typeface="Tahoma" panose="020B0604030504040204" pitchFamily="34" charset="0"/>
                <a:cs typeface="Tahoma" panose="020B0604030504040204" pitchFamily="34" charset="0"/>
              </a:rPr>
              <a:t>Also young women and girls can be connected to various leadership opportunities within the country and at the international level.</a:t>
            </a:r>
            <a:r>
              <a:rPr lang="en-US" sz="2800" spc="-20"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eaLnBrk="1" fontAlgn="auto" hangingPunct="1">
              <a:spcAft>
                <a:spcPts val="0"/>
              </a:spcAft>
              <a:buFont typeface="Wingdings" pitchFamily="2" charset="2"/>
              <a:buChar char="q"/>
              <a:defRPr/>
            </a:pPr>
            <a:endParaRPr lang="en-GB" sz="2800" dirty="0">
              <a:solidFill>
                <a:srgbClr val="FF0000"/>
              </a:solidFill>
              <a:latin typeface="Tahoma" pitchFamily="34" charset="0"/>
              <a:ea typeface="Tahoma" pitchFamily="34" charset="0"/>
              <a:cs typeface="Tahoma" pitchFamily="34" charset="0"/>
            </a:endParaRPr>
          </a:p>
        </p:txBody>
      </p:sp>
      <p:sp>
        <p:nvSpPr>
          <p:cNvPr id="18434" name="Title 1"/>
          <p:cNvSpPr>
            <a:spLocks noGrp="1"/>
          </p:cNvSpPr>
          <p:nvPr>
            <p:ph type="title"/>
          </p:nvPr>
        </p:nvSpPr>
        <p:spPr>
          <a:xfrm>
            <a:off x="1524000" y="152400"/>
            <a:ext cx="9067800" cy="762000"/>
          </a:xfrm>
          <a:noFill/>
        </p:spPr>
        <p:txBody>
          <a:bodyPr rtlCol="0">
            <a:normAutofit/>
          </a:bodyPr>
          <a:lstStyle/>
          <a:p>
            <a:pPr algn="l" eaLnBrk="1" fontAlgn="auto" hangingPunct="1">
              <a:spcAft>
                <a:spcPts val="0"/>
              </a:spcAft>
              <a:defRPr/>
            </a:pPr>
            <a:r>
              <a:rPr lang="en-US" sz="2800" b="1" dirty="0">
                <a:latin typeface="Tahoma" pitchFamily="34" charset="0"/>
                <a:cs typeface="Tahoma" pitchFamily="34" charset="0"/>
              </a:rPr>
              <a:t>Power of Digital Space Towards Gender Equality</a:t>
            </a:r>
            <a:endParaRPr lang="en-GB" sz="2800" dirty="0">
              <a:latin typeface="Tahoma" pitchFamily="34" charset="0"/>
              <a:cs typeface="Tahoma" pitchFamily="34" charset="0"/>
            </a:endParaRPr>
          </a:p>
        </p:txBody>
      </p:sp>
      <p:sp>
        <p:nvSpPr>
          <p:cNvPr id="6" name="Date Placeholder 5"/>
          <p:cNvSpPr>
            <a:spLocks noGrp="1"/>
          </p:cNvSpPr>
          <p:nvPr>
            <p:ph type="dt" sz="quarter" idx="10"/>
          </p:nvPr>
        </p:nvSpPr>
        <p:spPr/>
        <p:txBody>
          <a:bodyPr/>
          <a:lstStyle/>
          <a:p>
            <a:pPr>
              <a:defRPr/>
            </a:pPr>
            <a:fld id="{673B9617-188F-4FE4-974A-04992D7D7835}"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0BBF3602-83A5-4357-BA27-05518B87B523}" type="slidenum">
              <a:rPr lang="en-US">
                <a:solidFill>
                  <a:prstClr val="black">
                    <a:tint val="75000"/>
                  </a:prstClr>
                </a:solidFill>
                <a:latin typeface="Calibri"/>
              </a:rPr>
              <a:pPr>
                <a:defRPr/>
              </a:pPr>
              <a:t>155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198655148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943708"/>
            <a:ext cx="8763000" cy="2667000"/>
          </a:xfrm>
        </p:spPr>
        <p:txBody>
          <a:bodyPr rtlCol="0">
            <a:normAutofit fontScale="25000" lnSpcReduction="20000"/>
          </a:bodyPr>
          <a:lstStyle/>
          <a:p>
            <a:pPr marL="0" indent="0">
              <a:lnSpc>
                <a:spcPct val="115000"/>
              </a:lnSpc>
              <a:spcBef>
                <a:spcPts val="200"/>
              </a:spcBef>
              <a:spcAft>
                <a:spcPts val="0"/>
              </a:spcAft>
              <a:buNone/>
            </a:pPr>
            <a:r>
              <a:rPr lang="en-US" sz="11200" b="1" dirty="0">
                <a:solidFill>
                  <a:srgbClr val="000000"/>
                </a:solidFill>
                <a:latin typeface="Tahoma" panose="020B0604030504040204" pitchFamily="34" charset="0"/>
                <a:ea typeface="Tahoma" panose="020B0604030504040204" pitchFamily="34" charset="0"/>
                <a:cs typeface="Tahoma" panose="020B0604030504040204" pitchFamily="34" charset="0"/>
              </a:rPr>
              <a:t>Main Objective of the Study </a:t>
            </a:r>
            <a:endParaRPr lang="en-US" sz="11200" b="1" dirty="0">
              <a:solidFill>
                <a:srgbClr val="1E4D78"/>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15000"/>
              </a:lnSpc>
              <a:spcBef>
                <a:spcPts val="200"/>
              </a:spcBef>
              <a:spcAft>
                <a:spcPts val="0"/>
              </a:spcAft>
              <a:buNone/>
            </a:pPr>
            <a:r>
              <a:rPr lang="en-US" sz="11200" dirty="0">
                <a:solidFill>
                  <a:srgbClr val="000000"/>
                </a:solidFill>
                <a:latin typeface="Tahoma" panose="020B0604030504040204" pitchFamily="34" charset="0"/>
                <a:ea typeface="Tahoma" panose="020B0604030504040204" pitchFamily="34" charset="0"/>
                <a:cs typeface="Tahoma" panose="020B0604030504040204" pitchFamily="34" charset="0"/>
              </a:rPr>
              <a:t>The study mainly aims to examine</a:t>
            </a:r>
            <a:r>
              <a:rPr lang="en-US" sz="11200" dirty="0">
                <a:latin typeface="Tahoma" panose="020B0604030504040204" pitchFamily="34" charset="0"/>
                <a:ea typeface="Tahoma" panose="020B0604030504040204" pitchFamily="34" charset="0"/>
                <a:cs typeface="Tahoma" panose="020B0604030504040204" pitchFamily="34" charset="0"/>
              </a:rPr>
              <a:t> the influencing impediments causing underrepresentation of women to acquire top leadership positions in Zanzibar, Tanzania</a:t>
            </a:r>
          </a:p>
          <a:p>
            <a:pPr marL="0" indent="0">
              <a:lnSpc>
                <a:spcPct val="115000"/>
              </a:lnSpc>
              <a:spcBef>
                <a:spcPts val="0"/>
              </a:spcBef>
              <a:spcAft>
                <a:spcPts val="0"/>
              </a:spcAft>
              <a:buNone/>
            </a:pPr>
            <a:endParaRPr lang="en-US" sz="112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Bef>
                <a:spcPts val="200"/>
              </a:spcBef>
              <a:spcAft>
                <a:spcPts val="0"/>
              </a:spcAft>
              <a:buNone/>
            </a:pPr>
            <a:r>
              <a:rPr lang="en-US" sz="11200" b="1" dirty="0">
                <a:solidFill>
                  <a:srgbClr val="000000"/>
                </a:solidFill>
                <a:latin typeface="Tahoma" panose="020B0604030504040204" pitchFamily="34" charset="0"/>
                <a:ea typeface="Tahoma" panose="020B0604030504040204" pitchFamily="34" charset="0"/>
                <a:cs typeface="Tahoma" panose="020B0604030504040204" pitchFamily="34" charset="0"/>
              </a:rPr>
              <a:t> Specific objectives </a:t>
            </a:r>
            <a:endParaRPr lang="en-US" sz="11200" b="1" dirty="0">
              <a:solidFill>
                <a:srgbClr val="1E4D78"/>
              </a:solidFill>
              <a:latin typeface="Tahoma" panose="020B0604030504040204" pitchFamily="34" charset="0"/>
              <a:ea typeface="Tahoma" panose="020B0604030504040204" pitchFamily="34" charset="0"/>
              <a:cs typeface="Tahoma" panose="020B0604030504040204" pitchFamily="34" charset="0"/>
            </a:endParaRPr>
          </a:p>
          <a:p>
            <a:pPr marL="515938" indent="-515938" algn="just">
              <a:lnSpc>
                <a:spcPct val="115000"/>
              </a:lnSpc>
              <a:spcBef>
                <a:spcPts val="0"/>
              </a:spcBef>
              <a:spcAft>
                <a:spcPts val="1815"/>
              </a:spcAft>
              <a:buAutoNum type="romanLcParenR"/>
            </a:pPr>
            <a:r>
              <a:rPr lang="en-US" sz="11200" dirty="0">
                <a:solidFill>
                  <a:srgbClr val="000000"/>
                </a:solidFill>
                <a:latin typeface="Tahoma" panose="020B0604030504040204" pitchFamily="34" charset="0"/>
                <a:ea typeface="Tahoma" panose="020B0604030504040204" pitchFamily="34" charset="0"/>
                <a:cs typeface="Tahoma" panose="020B0604030504040204" pitchFamily="34" charset="0"/>
              </a:rPr>
              <a:t>To examine status of gender</a:t>
            </a:r>
            <a:r>
              <a:rPr lang="en-US" sz="11200" dirty="0">
                <a:latin typeface="Tahoma" panose="020B0604030504040204" pitchFamily="34" charset="0"/>
                <a:ea typeface="Tahoma" panose="020B0604030504040204" pitchFamily="34" charset="0"/>
                <a:cs typeface="Tahoma" panose="020B0604030504040204" pitchFamily="34" charset="0"/>
              </a:rPr>
              <a:t> based representation in top leadership positions in Zanzibar, Tanzania</a:t>
            </a:r>
            <a:r>
              <a:rPr lang="en-US" sz="112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1200" dirty="0">
              <a:latin typeface="Tahoma" panose="020B0604030504040204" pitchFamily="34" charset="0"/>
              <a:ea typeface="Tahoma" panose="020B0604030504040204" pitchFamily="34" charset="0"/>
              <a:cs typeface="Tahoma" panose="020B0604030504040204" pitchFamily="34" charset="0"/>
            </a:endParaRPr>
          </a:p>
          <a:p>
            <a:pPr marL="515938" indent="-515938" algn="just">
              <a:lnSpc>
                <a:spcPct val="115000"/>
              </a:lnSpc>
              <a:spcBef>
                <a:spcPts val="0"/>
              </a:spcBef>
              <a:spcAft>
                <a:spcPts val="1815"/>
              </a:spcAft>
              <a:buNone/>
            </a:pPr>
            <a:r>
              <a:rPr lang="en-US" sz="11200" dirty="0">
                <a:solidFill>
                  <a:srgbClr val="000000"/>
                </a:solidFill>
                <a:latin typeface="Tahoma" panose="020B0604030504040204" pitchFamily="34" charset="0"/>
                <a:ea typeface="Tahoma" panose="020B0604030504040204" pitchFamily="34" charset="0"/>
                <a:cs typeface="Tahoma" panose="020B0604030504040204" pitchFamily="34" charset="0"/>
              </a:rPr>
              <a:t>ii) To analyze impediments factors influencing gender based    representation in top leadership </a:t>
            </a:r>
            <a:r>
              <a:rPr lang="en-US" sz="11200" dirty="0">
                <a:latin typeface="Tahoma" panose="020B0604030504040204" pitchFamily="34" charset="0"/>
                <a:ea typeface="Tahoma" panose="020B0604030504040204" pitchFamily="34" charset="0"/>
                <a:cs typeface="Tahoma" panose="020B0604030504040204" pitchFamily="34" charset="0"/>
              </a:rPr>
              <a:t>positions</a:t>
            </a:r>
            <a:r>
              <a:rPr lang="en-US" sz="11200" dirty="0">
                <a:solidFill>
                  <a:srgbClr val="000000"/>
                </a:solidFill>
                <a:latin typeface="Tahoma" panose="020B0604030504040204" pitchFamily="34" charset="0"/>
                <a:ea typeface="Tahoma" panose="020B0604030504040204" pitchFamily="34" charset="0"/>
                <a:cs typeface="Tahoma" panose="020B0604030504040204" pitchFamily="34" charset="0"/>
              </a:rPr>
              <a:t> in Zanzibar, Tanzania</a:t>
            </a:r>
            <a:endParaRPr lang="en-US" sz="11200" dirty="0">
              <a:latin typeface="Tahoma" panose="020B0604030504040204" pitchFamily="34" charset="0"/>
              <a:ea typeface="Tahoma" panose="020B0604030504040204" pitchFamily="34" charset="0"/>
              <a:cs typeface="Tahoma" panose="020B0604030504040204" pitchFamily="34" charset="0"/>
            </a:endParaRPr>
          </a:p>
          <a:p>
            <a:pPr eaLnBrk="1" fontAlgn="auto" hangingPunct="1">
              <a:spcAft>
                <a:spcPts val="0"/>
              </a:spcAft>
              <a:buNone/>
              <a:defRPr/>
            </a:pPr>
            <a:endParaRPr lang="en-GB" dirty="0"/>
          </a:p>
        </p:txBody>
      </p:sp>
      <p:sp>
        <p:nvSpPr>
          <p:cNvPr id="12291" name="Title 1"/>
          <p:cNvSpPr txBox="1">
            <a:spLocks/>
          </p:cNvSpPr>
          <p:nvPr/>
        </p:nvSpPr>
        <p:spPr bwMode="auto">
          <a:xfrm>
            <a:off x="1981200" y="1524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en-US" altLang="en-US" b="1" dirty="0">
                <a:solidFill>
                  <a:prstClr val="black"/>
                </a:solidFill>
                <a:latin typeface="Tahoma" pitchFamily="34" charset="0"/>
                <a:cs typeface="Tahoma" pitchFamily="34" charset="0"/>
              </a:rPr>
              <a:t>      Study Objectives</a:t>
            </a:r>
          </a:p>
        </p:txBody>
      </p:sp>
      <p:sp>
        <p:nvSpPr>
          <p:cNvPr id="4" name="Date Placeholder 3"/>
          <p:cNvSpPr>
            <a:spLocks noGrp="1"/>
          </p:cNvSpPr>
          <p:nvPr>
            <p:ph type="dt" sz="quarter" idx="10"/>
          </p:nvPr>
        </p:nvSpPr>
        <p:spPr/>
        <p:txBody>
          <a:bodyPr/>
          <a:lstStyle/>
          <a:p>
            <a:pPr>
              <a:defRPr/>
            </a:pPr>
            <a:fld id="{29E0C49E-853D-40ED-8122-A6144F01D3EB}"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DB184005-4823-4BB9-87AB-A1102551505C}" type="slidenum">
              <a:rPr lang="en-US">
                <a:solidFill>
                  <a:prstClr val="black">
                    <a:tint val="75000"/>
                  </a:prstClr>
                </a:solidFill>
                <a:latin typeface="Calibri"/>
              </a:rPr>
              <a:pPr>
                <a:defRPr/>
              </a:pPr>
              <a:t>156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latin typeface="Calibri"/>
            </a:endParaRPr>
          </a:p>
        </p:txBody>
      </p:sp>
      <p:pic>
        <p:nvPicPr>
          <p:cNvPr id="7"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828800" y="143189"/>
            <a:ext cx="1135380" cy="838200"/>
          </a:xfrm>
          <a:prstGeom prst="rect">
            <a:avLst/>
          </a:prstGeom>
        </p:spPr>
      </p:pic>
    </p:spTree>
    <p:extLst>
      <p:ext uri="{BB962C8B-B14F-4D97-AF65-F5344CB8AC3E}">
        <p14:creationId xmlns:p14="http://schemas.microsoft.com/office/powerpoint/2010/main" val="186721301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1" y="381000"/>
            <a:ext cx="4800599" cy="1676400"/>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endParaRPr lang="en-US" sz="1400" b="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defRPr/>
            </a:pPr>
            <a:endParaRPr lang="en-US" sz="1400" b="1"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defRPr/>
            </a:pPr>
            <a:r>
              <a:rPr lang="en-US" sz="1600" b="1" kern="0" dirty="0">
                <a:solidFill>
                  <a:srgbClr val="000000"/>
                </a:solidFill>
                <a:latin typeface="Tahoma" panose="020B0604030504040204" pitchFamily="34" charset="0"/>
                <a:ea typeface="Tahoma" panose="020B0604030504040204" pitchFamily="34" charset="0"/>
                <a:cs typeface="Tahoma" panose="020B0604030504040204" pitchFamily="34" charset="0"/>
              </a:rPr>
              <a:t>Individual Factors </a:t>
            </a:r>
          </a:p>
          <a:p>
            <a:pPr marL="342900" indent="-342900">
              <a:lnSpc>
                <a:spcPct val="115000"/>
              </a:lnSpc>
              <a:spcAft>
                <a:spcPts val="1000"/>
              </a:spcAft>
              <a:buFont typeface="Arial" panose="020B0604020202020204" pitchFamily="34" charset="0"/>
              <a:buChar char="•"/>
              <a:defRPr/>
            </a:pPr>
            <a:r>
              <a:rPr lang="en-US" sz="1600" kern="0" dirty="0">
                <a:solidFill>
                  <a:srgbClr val="000000"/>
                </a:solidFill>
                <a:latin typeface="Tahoma" panose="020B0604030504040204" pitchFamily="34" charset="0"/>
                <a:ea typeface="Tahoma" panose="020B0604030504040204" pitchFamily="34" charset="0"/>
                <a:cs typeface="Tahoma" panose="020B0604030504040204" pitchFamily="34" charset="0"/>
              </a:rPr>
              <a:t>Family status/Political Background </a:t>
            </a:r>
            <a:endParaRPr lang="en-US" sz="1600" kern="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pPr marL="342900" indent="-342900">
              <a:spcAft>
                <a:spcPts val="1000"/>
              </a:spcAft>
              <a:buFont typeface="Symbol"/>
              <a:buChar char=""/>
              <a:defRPr/>
            </a:pPr>
            <a:r>
              <a:rPr lang="en-US" sz="1600" kern="0" dirty="0">
                <a:solidFill>
                  <a:srgbClr val="000000"/>
                </a:solidFill>
                <a:latin typeface="Tahoma" panose="020B0604030504040204" pitchFamily="34" charset="0"/>
                <a:ea typeface="Tahoma" panose="020B0604030504040204" pitchFamily="34" charset="0"/>
                <a:cs typeface="Tahoma" panose="020B0604030504040204" pitchFamily="34" charset="0"/>
              </a:rPr>
              <a:t>Marital Status, Ethnicity, Education and Age</a:t>
            </a:r>
            <a:endParaRPr lang="en-US" sz="1600" kern="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defRPr/>
            </a:pPr>
            <a:r>
              <a:rPr lang="en-US" sz="1200" kern="0" dirty="0">
                <a:solidFill>
                  <a:srgbClr val="000000"/>
                </a:solidFill>
                <a:latin typeface="Times New Roman"/>
                <a:ea typeface="Calibri"/>
              </a:rPr>
              <a:t> </a:t>
            </a:r>
            <a:endParaRPr lang="en-US" sz="1100" kern="0" dirty="0">
              <a:solidFill>
                <a:sysClr val="window" lastClr="FFFFFF"/>
              </a:solidFill>
              <a:latin typeface="Calibri"/>
              <a:ea typeface="Calibri"/>
            </a:endParaRPr>
          </a:p>
          <a:p>
            <a:pPr algn="ctr">
              <a:lnSpc>
                <a:spcPct val="115000"/>
              </a:lnSpc>
              <a:spcAft>
                <a:spcPts val="1000"/>
              </a:spcAft>
              <a:defRPr/>
            </a:pPr>
            <a:r>
              <a:rPr lang="en-US" sz="1200" kern="0" dirty="0">
                <a:solidFill>
                  <a:srgbClr val="000000"/>
                </a:solidFill>
                <a:latin typeface="Times New Roman"/>
                <a:ea typeface="Calibri"/>
              </a:rPr>
              <a:t> </a:t>
            </a:r>
            <a:endParaRPr lang="en-US" sz="1100" kern="0" dirty="0">
              <a:solidFill>
                <a:sysClr val="window" lastClr="FFFFFF"/>
              </a:solidFill>
              <a:latin typeface="Calibri"/>
              <a:ea typeface="Calibri"/>
            </a:endParaRPr>
          </a:p>
        </p:txBody>
      </p:sp>
      <p:sp>
        <p:nvSpPr>
          <p:cNvPr id="2" name="Date Placeholder 1"/>
          <p:cNvSpPr>
            <a:spLocks noGrp="1"/>
          </p:cNvSpPr>
          <p:nvPr>
            <p:ph type="dt" sz="half" idx="10"/>
          </p:nvPr>
        </p:nvSpPr>
        <p:spPr/>
        <p:txBody>
          <a:bodyPr/>
          <a:lstStyle/>
          <a:p>
            <a:pPr>
              <a:defRPr/>
            </a:pPr>
            <a:fld id="{3FC83674-55CB-4CD3-99A3-DF04601D18AF}"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98AE7180-EDEF-4462-9C5C-EC6D93EF1271}" type="slidenum">
              <a:rPr lang="en-US">
                <a:solidFill>
                  <a:prstClr val="black">
                    <a:tint val="75000"/>
                  </a:prstClr>
                </a:solidFill>
                <a:latin typeface="Calibri"/>
              </a:rPr>
              <a:pPr>
                <a:defRPr/>
              </a:pPr>
              <a:t>157</a:t>
            </a:fld>
            <a:endParaRPr lang="en-US" dirty="0">
              <a:solidFill>
                <a:prstClr val="black">
                  <a:tint val="75000"/>
                </a:prstClr>
              </a:solidFill>
              <a:latin typeface="Calibri"/>
            </a:endParaRPr>
          </a:p>
        </p:txBody>
      </p:sp>
      <p:sp>
        <p:nvSpPr>
          <p:cNvPr id="6" name="Rectangle 5"/>
          <p:cNvSpPr/>
          <p:nvPr/>
        </p:nvSpPr>
        <p:spPr>
          <a:xfrm>
            <a:off x="2133600" y="2221529"/>
            <a:ext cx="2895600" cy="1381760"/>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Societal Factors </a:t>
            </a: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a:spcAft>
                <a:spcPts val="1000"/>
              </a:spcAft>
              <a:buFont typeface="Symbol"/>
              <a:buChar cha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Stereotyping and Biasness</a:t>
            </a: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a:spcAft>
                <a:spcPts val="1000"/>
              </a:spcAft>
              <a:buFont typeface="Symbol"/>
              <a:buChar cha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Cultural norms </a:t>
            </a: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5990150" y="2133600"/>
            <a:ext cx="4220650" cy="1762760"/>
          </a:xfrm>
          <a:prstGeom prst="rect">
            <a:avLst/>
          </a:prstGeom>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defRPr/>
            </a:pPr>
            <a:r>
              <a:rPr lang="en-US" sz="1600" b="1" kern="0" dirty="0">
                <a:solidFill>
                  <a:srgbClr val="000000"/>
                </a:solidFill>
                <a:latin typeface="Tahoma" panose="020B0604030504040204" pitchFamily="34" charset="0"/>
                <a:ea typeface="Tahoma" panose="020B0604030504040204" pitchFamily="34" charset="0"/>
                <a:cs typeface="Tahoma" panose="020B0604030504040204" pitchFamily="34" charset="0"/>
              </a:rPr>
              <a:t>Administrative factor</a:t>
            </a:r>
            <a:endParaRPr lang="en-US" sz="1600" kern="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Symbol"/>
              <a:buChar char=""/>
              <a:defRPr/>
            </a:pPr>
            <a:r>
              <a:rPr lang="en-US" sz="1600" kern="0" dirty="0">
                <a:solidFill>
                  <a:srgbClr val="000000"/>
                </a:solidFill>
                <a:latin typeface="Tahoma" panose="020B0604030504040204" pitchFamily="34" charset="0"/>
                <a:ea typeface="Tahoma" panose="020B0604030504040204" pitchFamily="34" charset="0"/>
                <a:cs typeface="Tahoma" panose="020B0604030504040204" pitchFamily="34" charset="0"/>
              </a:rPr>
              <a:t>Appointment and Promotion Procedures </a:t>
            </a:r>
          </a:p>
          <a:p>
            <a:pPr marL="342900" indent="-342900" algn="just">
              <a:buFont typeface="Symbol"/>
              <a:buChar char=""/>
              <a:defRPr/>
            </a:pPr>
            <a:r>
              <a:rPr lang="en-US" sz="1600" kern="0" dirty="0">
                <a:solidFill>
                  <a:srgbClr val="000000"/>
                </a:solidFill>
                <a:latin typeface="Tahoma" panose="020B0604030504040204" pitchFamily="34" charset="0"/>
                <a:ea typeface="Tahoma" panose="020B0604030504040204" pitchFamily="34" charset="0"/>
                <a:cs typeface="Tahoma" panose="020B0604030504040204" pitchFamily="34" charset="0"/>
              </a:rPr>
              <a:t>Search Committee and Mentorship </a:t>
            </a:r>
          </a:p>
          <a:p>
            <a:pPr marL="342900" indent="-342900" algn="just">
              <a:buFont typeface="Symbol"/>
              <a:buChar char=""/>
              <a:defRPr/>
            </a:pPr>
            <a:r>
              <a:rPr lang="en-US" sz="1600" kern="0" dirty="0">
                <a:solidFill>
                  <a:srgbClr val="000000"/>
                </a:solidFill>
                <a:latin typeface="Tahoma" panose="020B0604030504040204" pitchFamily="34" charset="0"/>
                <a:ea typeface="Tahoma" panose="020B0604030504040204" pitchFamily="34" charset="0"/>
                <a:cs typeface="Tahoma" panose="020B0604030504040204" pitchFamily="34" charset="0"/>
              </a:rPr>
              <a:t>Gender Policy </a:t>
            </a:r>
          </a:p>
          <a:p>
            <a:pPr marL="342900" indent="-342900">
              <a:spcAft>
                <a:spcPts val="1000"/>
              </a:spcAft>
              <a:buFont typeface="Symbol"/>
              <a:buChar char=""/>
              <a:defRPr/>
            </a:pPr>
            <a:r>
              <a:rPr lang="en-US" sz="1600" kern="0" dirty="0">
                <a:solidFill>
                  <a:srgbClr val="000000"/>
                </a:solidFill>
                <a:latin typeface="Tahoma" panose="020B0604030504040204" pitchFamily="34" charset="0"/>
                <a:ea typeface="Tahoma" panose="020B0604030504040204" pitchFamily="34" charset="0"/>
                <a:cs typeface="Tahoma" panose="020B0604030504040204" pitchFamily="34" charset="0"/>
              </a:rPr>
              <a:t>Inspirations and Support </a:t>
            </a:r>
            <a:endParaRPr lang="en-US" sz="1600" kern="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8" name="Oval 7"/>
          <p:cNvSpPr/>
          <p:nvPr/>
        </p:nvSpPr>
        <p:spPr>
          <a:xfrm>
            <a:off x="1676401" y="4470797"/>
            <a:ext cx="7772400" cy="1219200"/>
          </a:xfrm>
          <a:prstGeom prst="ellipse">
            <a:avLst/>
          </a:prstGeom>
          <a:solidFill>
            <a:schemeClr val="tx2">
              <a:lumMod val="20000"/>
              <a:lumOff val="80000"/>
            </a:schemeClr>
          </a:soli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1D1B11"/>
                </a:solidFill>
                <a:latin typeface="Tahoma" panose="020B0604030504040204" pitchFamily="34" charset="0"/>
                <a:ea typeface="Tahoma" panose="020B0604030504040204" pitchFamily="34" charset="0"/>
                <a:cs typeface="Tahoma" panose="020B0604030504040204" pitchFamily="34" charset="0"/>
              </a:rPr>
              <a:t>Gender Gap in top Administrative Leadership Positions</a:t>
            </a:r>
            <a:endParaRPr lang="en-US" sz="2000" kern="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p:txBody>
      </p:sp>
      <p:sp>
        <p:nvSpPr>
          <p:cNvPr id="9" name="Down Arrow 8"/>
          <p:cNvSpPr/>
          <p:nvPr/>
        </p:nvSpPr>
        <p:spPr>
          <a:xfrm>
            <a:off x="5484763" y="2133601"/>
            <a:ext cx="154038" cy="2178935"/>
          </a:xfrm>
          <a:prstGeom prst="downArrow">
            <a:avLst/>
          </a:prstGeom>
          <a:solidFill>
            <a:srgbClr val="4F81BD"/>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kern="0">
              <a:solidFill>
                <a:sysClr val="window" lastClr="FFFFFF"/>
              </a:solidFill>
              <a:latin typeface="Cambria"/>
            </a:endParaRPr>
          </a:p>
        </p:txBody>
      </p:sp>
      <p:sp>
        <p:nvSpPr>
          <p:cNvPr id="10" name="Down Arrow 9"/>
          <p:cNvSpPr/>
          <p:nvPr/>
        </p:nvSpPr>
        <p:spPr>
          <a:xfrm flipH="1">
            <a:off x="7121770" y="3976872"/>
            <a:ext cx="191623" cy="671329"/>
          </a:xfrm>
          <a:prstGeom prst="downArrow">
            <a:avLst/>
          </a:prstGeom>
          <a:solidFill>
            <a:srgbClr val="4F81BD"/>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kern="0">
              <a:solidFill>
                <a:sysClr val="windowText" lastClr="000000"/>
              </a:solidFill>
              <a:latin typeface="Calibri"/>
            </a:endParaRPr>
          </a:p>
        </p:txBody>
      </p:sp>
      <p:sp>
        <p:nvSpPr>
          <p:cNvPr id="11" name="Down Arrow 10"/>
          <p:cNvSpPr/>
          <p:nvPr/>
        </p:nvSpPr>
        <p:spPr>
          <a:xfrm>
            <a:off x="4044462" y="3626735"/>
            <a:ext cx="152400" cy="914400"/>
          </a:xfrm>
          <a:prstGeom prst="downArrow">
            <a:avLst/>
          </a:prstGeom>
          <a:solidFill>
            <a:srgbClr val="4F81BD"/>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kern="0">
              <a:solidFill>
                <a:sysClr val="windowText" lastClr="000000"/>
              </a:solidFill>
              <a:latin typeface="Calibri"/>
            </a:endParaRPr>
          </a:p>
        </p:txBody>
      </p:sp>
      <p:sp>
        <p:nvSpPr>
          <p:cNvPr id="12" name="Rectangle 11"/>
          <p:cNvSpPr/>
          <p:nvPr/>
        </p:nvSpPr>
        <p:spPr>
          <a:xfrm>
            <a:off x="1752600" y="304801"/>
            <a:ext cx="8686800" cy="5638801"/>
          </a:xfrm>
          <a:prstGeom prst="rect">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kern="0">
              <a:solidFill>
                <a:sysClr val="windowText" lastClr="000000"/>
              </a:solidFill>
              <a:latin typeface="Calibri"/>
            </a:endParaRPr>
          </a:p>
        </p:txBody>
      </p:sp>
      <p:sp>
        <p:nvSpPr>
          <p:cNvPr id="13" name="Rectangle 12"/>
          <p:cNvSpPr/>
          <p:nvPr/>
        </p:nvSpPr>
        <p:spPr>
          <a:xfrm>
            <a:off x="1752601" y="5946504"/>
            <a:ext cx="3495509" cy="369332"/>
          </a:xfrm>
          <a:prstGeom prst="rect">
            <a:avLst/>
          </a:prstGeom>
        </p:spPr>
        <p:txBody>
          <a:bodyPr wrap="none">
            <a:spAutoFit/>
          </a:bodyPr>
          <a:lstStyle/>
          <a:p>
            <a:r>
              <a:rPr lang="en-US" b="1" dirty="0">
                <a:solidFill>
                  <a:prstClr val="black"/>
                </a:solidFill>
                <a:latin typeface="Times New Roman"/>
                <a:ea typeface="Times New Roman"/>
              </a:rPr>
              <a:t>Figure 1: Conceptual Framework</a:t>
            </a:r>
            <a:endParaRPr lang="en-US" dirty="0">
              <a:solidFill>
                <a:prstClr val="black"/>
              </a:solidFill>
              <a:latin typeface="Calibri"/>
            </a:endParaRPr>
          </a:p>
        </p:txBody>
      </p:sp>
    </p:spTree>
    <p:extLst>
      <p:ext uri="{BB962C8B-B14F-4D97-AF65-F5344CB8AC3E}">
        <p14:creationId xmlns:p14="http://schemas.microsoft.com/office/powerpoint/2010/main" val="26917636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Content Placeholder 2"/>
          <p:cNvSpPr>
            <a:spLocks noGrp="1"/>
          </p:cNvSpPr>
          <p:nvPr>
            <p:ph idx="1"/>
          </p:nvPr>
        </p:nvSpPr>
        <p:spPr>
          <a:xfrm>
            <a:off x="1828800" y="1066800"/>
            <a:ext cx="8534400" cy="5410200"/>
          </a:xfrm>
        </p:spPr>
        <p:txBody>
          <a:bodyPr/>
          <a:lstStyle/>
          <a:p>
            <a:pPr eaLnBrk="1" hangingPunct="1">
              <a:spcBef>
                <a:spcPct val="0"/>
              </a:spcBef>
              <a:buFont typeface="Arial" charset="0"/>
              <a:buNone/>
            </a:pPr>
            <a:r>
              <a:rPr lang="en-US" altLang="en-US" sz="2400" b="1" dirty="0">
                <a:latin typeface="Tahoma" pitchFamily="34" charset="0"/>
                <a:ea typeface="Tahoma" panose="020B0604030504040204" pitchFamily="34" charset="0"/>
                <a:cs typeface="Tahoma" panose="020B0604030504040204" pitchFamily="34" charset="0"/>
              </a:rPr>
              <a:t>Research design:</a:t>
            </a:r>
            <a:r>
              <a:rPr lang="en-US" altLang="en-US" sz="2400" dirty="0">
                <a:latin typeface="Tahoma" pitchFamily="34" charset="0"/>
                <a:ea typeface="Tahoma" panose="020B0604030504040204" pitchFamily="34" charset="0"/>
                <a:cs typeface="Tahoma" panose="020B0604030504040204" pitchFamily="34" charset="0"/>
              </a:rPr>
              <a:t> Cross sectional</a:t>
            </a:r>
          </a:p>
          <a:p>
            <a:pPr eaLnBrk="1" hangingPunct="1">
              <a:spcBef>
                <a:spcPct val="0"/>
              </a:spcBef>
              <a:buFont typeface="Arial" charset="0"/>
              <a:buNone/>
            </a:pPr>
            <a:endParaRPr lang="en-US" altLang="en-US" sz="2400" dirty="0">
              <a:latin typeface="Tahoma" pitchFamily="34" charset="0"/>
              <a:ea typeface="Tahoma" panose="020B0604030504040204" pitchFamily="34" charset="0"/>
              <a:cs typeface="Tahoma" panose="020B0604030504040204" pitchFamily="34" charset="0"/>
            </a:endParaRPr>
          </a:p>
          <a:p>
            <a:pPr eaLnBrk="1" hangingPunct="1">
              <a:spcBef>
                <a:spcPct val="0"/>
              </a:spcBef>
              <a:buFont typeface="Arial" charset="0"/>
              <a:buNone/>
            </a:pPr>
            <a:r>
              <a:rPr lang="en-GB" altLang="en-US" sz="2400" b="1" dirty="0">
                <a:latin typeface="Tahoma" pitchFamily="34" charset="0"/>
                <a:ea typeface="Tahoma" panose="020B0604030504040204" pitchFamily="34" charset="0"/>
                <a:cs typeface="Tahoma" panose="020B0604030504040204" pitchFamily="34" charset="0"/>
              </a:rPr>
              <a:t>Sampling procedures, population &amp; sample size</a:t>
            </a:r>
            <a:r>
              <a:rPr lang="en-US" altLang="en-US" sz="2400" dirty="0">
                <a:solidFill>
                  <a:srgbClr val="7030A0"/>
                </a:solidFill>
                <a:latin typeface="Tahoma" pitchFamily="34" charset="0"/>
                <a:ea typeface="Tahoma" panose="020B0604030504040204" pitchFamily="34" charset="0"/>
                <a:cs typeface="Tahoma" panose="020B0604030504040204" pitchFamily="34" charset="0"/>
              </a:rPr>
              <a:t> </a:t>
            </a:r>
          </a:p>
          <a:p>
            <a:pPr algn="just" eaLnBrk="1" hangingPunct="1">
              <a:buFont typeface="Wingdings" pitchFamily="2" charset="2"/>
              <a:buChar char="ü"/>
            </a:pPr>
            <a:r>
              <a:rPr lang="en-US" altLang="en-US" sz="2400" dirty="0">
                <a:latin typeface="Tahoma" pitchFamily="34" charset="0"/>
                <a:ea typeface="Tahoma" panose="020B0604030504040204" pitchFamily="34" charset="0"/>
                <a:cs typeface="Tahoma" panose="020B0604030504040204" pitchFamily="34" charset="0"/>
              </a:rPr>
              <a:t>Purposive 	sampling – Zanzibar</a:t>
            </a:r>
          </a:p>
          <a:p>
            <a:pPr marL="0" indent="0" algn="just" eaLnBrk="1" hangingPunct="1">
              <a:buNone/>
            </a:pPr>
            <a:endParaRPr lang="en-US" altLang="en-US" sz="2400" dirty="0">
              <a:latin typeface="Tahoma" pitchFamily="34" charset="0"/>
              <a:ea typeface="Tahoma" panose="020B0604030504040204" pitchFamily="34" charset="0"/>
              <a:cs typeface="Tahoma" panose="020B0604030504040204" pitchFamily="34" charset="0"/>
            </a:endParaRPr>
          </a:p>
          <a:p>
            <a:pPr algn="just" eaLnBrk="1" hangingPunct="1">
              <a:buFont typeface="Wingdings" pitchFamily="2" charset="2"/>
              <a:buChar char="ü"/>
            </a:pPr>
            <a:r>
              <a:rPr lang="en-US" altLang="en-US" sz="2400" dirty="0">
                <a:latin typeface="Tahoma" pitchFamily="34" charset="0"/>
                <a:ea typeface="Tahoma" panose="020B0604030504040204" pitchFamily="34" charset="0"/>
                <a:cs typeface="Tahoma" panose="020B0604030504040204" pitchFamily="34" charset="0"/>
              </a:rPr>
              <a:t>Simple random sampling; </a:t>
            </a:r>
            <a:r>
              <a:rPr lang="en-US" sz="2400" dirty="0">
                <a:latin typeface="Tahoma" panose="020B0604030504040204" pitchFamily="34" charset="0"/>
                <a:ea typeface="Tahoma" panose="020B0604030504040204" pitchFamily="34" charset="0"/>
                <a:cs typeface="Tahoma" panose="020B0604030504040204" pitchFamily="34" charset="0"/>
              </a:rPr>
              <a:t>A total of 80 respondents were selected</a:t>
            </a:r>
          </a:p>
          <a:p>
            <a:pPr marL="0" indent="0" algn="just" eaLnBrk="1" hangingPunct="1">
              <a:buNone/>
            </a:pPr>
            <a:endParaRPr lang="en-US" altLang="en-US" sz="2400" dirty="0">
              <a:latin typeface="Tahoma" pitchFamily="34" charset="0"/>
              <a:ea typeface="Tahoma" panose="020B0604030504040204" pitchFamily="34" charset="0"/>
              <a:cs typeface="Tahoma" panose="020B0604030504040204" pitchFamily="34" charset="0"/>
            </a:endParaRPr>
          </a:p>
          <a:p>
            <a:pPr algn="just" eaLnBrk="1" hangingPunct="1">
              <a:buFont typeface="Wingdings" pitchFamily="2" charset="2"/>
              <a:buChar char="ü"/>
            </a:pPr>
            <a:r>
              <a:rPr lang="en-GB" altLang="en-US" sz="2400" dirty="0">
                <a:latin typeface="Tahoma" pitchFamily="34" charset="0"/>
                <a:ea typeface="Tahoma" panose="020B0604030504040204" pitchFamily="34" charset="0"/>
                <a:cs typeface="Tahoma" panose="020B0604030504040204" pitchFamily="34" charset="0"/>
              </a:rPr>
              <a:t>Sampling unit: </a:t>
            </a:r>
            <a:r>
              <a:rPr lang="en-US" altLang="en-US" sz="2400" dirty="0">
                <a:latin typeface="Tahoma" panose="020B0604030504040204" pitchFamily="34" charset="0"/>
                <a:ea typeface="Tahoma" panose="020B0604030504040204" pitchFamily="34" charset="0"/>
                <a:cs typeface="Tahoma" panose="020B0604030504040204" pitchFamily="34" charset="0"/>
              </a:rPr>
              <a:t>S</a:t>
            </a:r>
            <a:r>
              <a:rPr lang="en-US" sz="2400" dirty="0">
                <a:latin typeface="Tahoma" panose="020B0604030504040204" pitchFamily="34" charset="0"/>
                <a:ea typeface="Tahoma" panose="020B0604030504040204" pitchFamily="34" charset="0"/>
                <a:cs typeface="Tahoma" panose="020B0604030504040204" pitchFamily="34" charset="0"/>
              </a:rPr>
              <a:t>taff employees and retired officers (women and men) from selected Ministries; Government agencies and Leaders from political parties</a:t>
            </a:r>
            <a:endParaRPr lang="en-GB" altLang="en-US" sz="2400" dirty="0">
              <a:latin typeface="Tahoma" pitchFamily="34" charset="0"/>
              <a:ea typeface="Tahoma" panose="020B0604030504040204" pitchFamily="34" charset="0"/>
              <a:cs typeface="Tahoma" panose="020B0604030504040204" pitchFamily="34" charset="0"/>
            </a:endParaRPr>
          </a:p>
          <a:p>
            <a:pPr lvl="1" algn="just" eaLnBrk="1" hangingPunct="1">
              <a:buFont typeface="Wingdings" pitchFamily="2" charset="2"/>
              <a:buChar char="§"/>
            </a:pPr>
            <a:endParaRPr lang="en-GB" altLang="en-US" sz="500" dirty="0">
              <a:latin typeface="Tahoma" pitchFamily="34" charset="0"/>
              <a:cs typeface="Tahoma" pitchFamily="34" charset="0"/>
            </a:endParaRPr>
          </a:p>
        </p:txBody>
      </p:sp>
      <p:sp>
        <p:nvSpPr>
          <p:cNvPr id="19459" name="Title 1"/>
          <p:cNvSpPr>
            <a:spLocks noGrp="1"/>
          </p:cNvSpPr>
          <p:nvPr>
            <p:ph type="title"/>
          </p:nvPr>
        </p:nvSpPr>
        <p:spPr>
          <a:xfrm>
            <a:off x="1752600" y="228601"/>
            <a:ext cx="8686800" cy="792163"/>
          </a:xfrm>
        </p:spPr>
        <p:txBody>
          <a:bodyPr/>
          <a:lstStyle/>
          <a:p>
            <a:pPr algn="l"/>
            <a:r>
              <a:rPr lang="en-GB" altLang="en-US" sz="3200" b="1" dirty="0">
                <a:latin typeface="Tahoma" pitchFamily="34" charset="0"/>
                <a:cs typeface="Tahoma" pitchFamily="34" charset="0"/>
              </a:rPr>
              <a:t>Research Design &amp; Sampling Procedures</a:t>
            </a:r>
            <a:endParaRPr lang="en-GB" altLang="en-US" sz="3200" dirty="0"/>
          </a:p>
        </p:txBody>
      </p:sp>
      <p:sp>
        <p:nvSpPr>
          <p:cNvPr id="5" name="Date Placeholder 4"/>
          <p:cNvSpPr>
            <a:spLocks noGrp="1"/>
          </p:cNvSpPr>
          <p:nvPr>
            <p:ph type="dt" sz="quarter" idx="10"/>
          </p:nvPr>
        </p:nvSpPr>
        <p:spPr/>
        <p:txBody>
          <a:bodyPr/>
          <a:lstStyle/>
          <a:p>
            <a:pPr>
              <a:defRPr/>
            </a:pPr>
            <a:fld id="{F1883003-85C7-4386-82B9-D01448614255}"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3FC8CFCB-4DAB-42C9-A98B-4F390B874EDD}" type="slidenum">
              <a:rPr lang="en-US">
                <a:solidFill>
                  <a:prstClr val="black">
                    <a:tint val="75000"/>
                  </a:prstClr>
                </a:solidFill>
                <a:latin typeface="Calibri"/>
              </a:rPr>
              <a:pPr>
                <a:defRPr/>
              </a:pPr>
              <a:t>158</a:t>
            </a:fld>
            <a:endParaRPr lang="en-US">
              <a:solidFill>
                <a:prstClr val="black">
                  <a:tint val="75000"/>
                </a:prstClr>
              </a:solidFill>
              <a:latin typeface="Calibri"/>
            </a:endParaRPr>
          </a:p>
        </p:txBody>
      </p:sp>
      <p:sp>
        <p:nvSpPr>
          <p:cNvPr id="7" name="Footer Placeholder 6"/>
          <p:cNvSpPr>
            <a:spLocks noGrp="1"/>
          </p:cNvSpPr>
          <p:nvPr>
            <p:ph type="ftr" sz="quarter" idx="11"/>
          </p:nvPr>
        </p:nvSpPr>
        <p:spPr/>
        <p:txBody>
          <a:bodyPr/>
          <a:lstStyle/>
          <a:p>
            <a:pPr>
              <a:defRPr/>
            </a:pPr>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428626102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4495800" y="990601"/>
            <a:ext cx="1828800" cy="769441"/>
          </a:xfrm>
          <a:prstGeom prst="rect">
            <a:avLst/>
          </a:prstGeom>
          <a:solidFill>
            <a:srgbClr val="FFC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spAutoFit/>
          </a:bodyPr>
          <a:lstStyle/>
          <a:p>
            <a:pPr algn="ctr" fontAlgn="base">
              <a:spcBef>
                <a:spcPct val="0"/>
              </a:spcBef>
              <a:spcAft>
                <a:spcPct val="0"/>
              </a:spcAft>
              <a:defRPr/>
            </a:pPr>
            <a:r>
              <a:rPr lang="en-US" sz="2200" dirty="0" err="1">
                <a:solidFill>
                  <a:srgbClr val="000000"/>
                </a:solidFill>
                <a:latin typeface="Calibri"/>
                <a:cs typeface="Tahoma" pitchFamily="34" charset="0"/>
              </a:rPr>
              <a:t>Qantitative</a:t>
            </a:r>
            <a:r>
              <a:rPr lang="en-US" sz="2200" dirty="0">
                <a:solidFill>
                  <a:srgbClr val="000000"/>
                </a:solidFill>
                <a:latin typeface="Calibri"/>
                <a:cs typeface="Tahoma" pitchFamily="34" charset="0"/>
              </a:rPr>
              <a:t> data</a:t>
            </a:r>
            <a:endParaRPr lang="en-GB" sz="2200" dirty="0">
              <a:solidFill>
                <a:srgbClr val="000000"/>
              </a:solidFill>
              <a:latin typeface="Calibri"/>
              <a:cs typeface="Tahoma" pitchFamily="34" charset="0"/>
            </a:endParaRPr>
          </a:p>
        </p:txBody>
      </p:sp>
      <p:sp>
        <p:nvSpPr>
          <p:cNvPr id="14357" name="Rectangle 55"/>
          <p:cNvSpPr>
            <a:spLocks noChangeArrowheads="1"/>
          </p:cNvSpPr>
          <p:nvPr/>
        </p:nvSpPr>
        <p:spPr bwMode="auto">
          <a:xfrm>
            <a:off x="1676400" y="1752600"/>
            <a:ext cx="2133600" cy="446276"/>
          </a:xfrm>
          <a:prstGeom prst="rect">
            <a:avLst/>
          </a:prstGeom>
          <a:noFill/>
          <a:ln w="28575">
            <a:solidFill>
              <a:schemeClr val="tx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spAutoFit/>
          </a:bodyPr>
          <a:lstStyle/>
          <a:p>
            <a:pPr fontAlgn="base">
              <a:spcBef>
                <a:spcPct val="0"/>
              </a:spcBef>
              <a:spcAft>
                <a:spcPct val="0"/>
              </a:spcAft>
              <a:defRPr/>
            </a:pPr>
            <a:r>
              <a:rPr lang="en-US" sz="2300" b="1" dirty="0">
                <a:solidFill>
                  <a:srgbClr val="000000"/>
                </a:solidFill>
                <a:latin typeface="Tahoma" pitchFamily="34" charset="0"/>
                <a:ea typeface="Tahoma" pitchFamily="34" charset="0"/>
                <a:cs typeface="Tahoma" pitchFamily="34" charset="0"/>
              </a:rPr>
              <a:t>Primary data</a:t>
            </a:r>
            <a:endParaRPr lang="en-GB" sz="2300" b="1" dirty="0">
              <a:solidFill>
                <a:srgbClr val="000000"/>
              </a:solidFill>
              <a:latin typeface="Tahoma" pitchFamily="34" charset="0"/>
              <a:ea typeface="Tahoma" pitchFamily="34" charset="0"/>
              <a:cs typeface="Tahoma" pitchFamily="34" charset="0"/>
            </a:endParaRPr>
          </a:p>
        </p:txBody>
      </p:sp>
      <p:sp>
        <p:nvSpPr>
          <p:cNvPr id="20489" name="Rectangle 4"/>
          <p:cNvSpPr>
            <a:spLocks noChangeArrowheads="1"/>
          </p:cNvSpPr>
          <p:nvPr/>
        </p:nvSpPr>
        <p:spPr bwMode="auto">
          <a:xfrm>
            <a:off x="4953001" y="228600"/>
            <a:ext cx="3440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pPr>
            <a:r>
              <a:rPr lang="en-US" altLang="en-US" b="1">
                <a:solidFill>
                  <a:prstClr val="black"/>
                </a:solidFill>
                <a:latin typeface="Tahoma" pitchFamily="34" charset="0"/>
                <a:cs typeface="Tahoma" pitchFamily="34" charset="0"/>
              </a:rPr>
              <a:t>Data Collection </a:t>
            </a:r>
          </a:p>
        </p:txBody>
      </p:sp>
      <p:sp>
        <p:nvSpPr>
          <p:cNvPr id="8" name="TextBox 7"/>
          <p:cNvSpPr txBox="1">
            <a:spLocks noChangeArrowheads="1"/>
          </p:cNvSpPr>
          <p:nvPr/>
        </p:nvSpPr>
        <p:spPr bwMode="auto">
          <a:xfrm>
            <a:off x="4572000" y="2198877"/>
            <a:ext cx="1676400" cy="430887"/>
          </a:xfrm>
          <a:prstGeom prst="rect">
            <a:avLst/>
          </a:prstGeom>
          <a:solidFill>
            <a:schemeClr val="accent1">
              <a:lumMod val="20000"/>
              <a:lumOff val="80000"/>
            </a:schemeClr>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a:spAutoFit/>
          </a:bodyPr>
          <a:lstStyle/>
          <a:p>
            <a:pPr algn="ctr" fontAlgn="base">
              <a:spcBef>
                <a:spcPct val="0"/>
              </a:spcBef>
              <a:spcAft>
                <a:spcPct val="0"/>
              </a:spcAft>
              <a:defRPr/>
            </a:pPr>
            <a:r>
              <a:rPr lang="en-US" sz="2200" dirty="0" err="1">
                <a:solidFill>
                  <a:srgbClr val="000000"/>
                </a:solidFill>
                <a:latin typeface="Tahoma" pitchFamily="34" charset="0"/>
                <a:ea typeface="Tahoma" pitchFamily="34" charset="0"/>
                <a:cs typeface="Tahoma" pitchFamily="34" charset="0"/>
              </a:rPr>
              <a:t>Qalt</a:t>
            </a:r>
            <a:r>
              <a:rPr lang="en-US" sz="2200" dirty="0">
                <a:solidFill>
                  <a:srgbClr val="000000"/>
                </a:solidFill>
                <a:latin typeface="Tahoma" pitchFamily="34" charset="0"/>
                <a:ea typeface="Tahoma" pitchFamily="34" charset="0"/>
                <a:cs typeface="Tahoma" pitchFamily="34" charset="0"/>
              </a:rPr>
              <a:t>. data</a:t>
            </a:r>
            <a:endParaRPr lang="en-GB" sz="2200" dirty="0">
              <a:solidFill>
                <a:srgbClr val="000000"/>
              </a:solidFill>
              <a:latin typeface="Tahoma" pitchFamily="34" charset="0"/>
              <a:ea typeface="Tahoma" pitchFamily="34" charset="0"/>
              <a:cs typeface="Tahoma" pitchFamily="34" charset="0"/>
            </a:endParaRPr>
          </a:p>
        </p:txBody>
      </p:sp>
      <p:sp>
        <p:nvSpPr>
          <p:cNvPr id="9" name="TextBox 8"/>
          <p:cNvSpPr txBox="1">
            <a:spLocks noChangeArrowheads="1"/>
          </p:cNvSpPr>
          <p:nvPr/>
        </p:nvSpPr>
        <p:spPr bwMode="auto">
          <a:xfrm>
            <a:off x="7282962" y="910680"/>
            <a:ext cx="2971800" cy="769441"/>
          </a:xfrm>
          <a:prstGeom prst="rect">
            <a:avLst/>
          </a:prstGeom>
          <a:solidFill>
            <a:srgbClr val="FFC000"/>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spAutoFit/>
          </a:bodyPr>
          <a:lstStyle/>
          <a:p>
            <a:pPr algn="ctr" fontAlgn="base">
              <a:spcBef>
                <a:spcPct val="0"/>
              </a:spcBef>
              <a:spcAft>
                <a:spcPct val="0"/>
              </a:spcAft>
              <a:defRPr/>
            </a:pPr>
            <a:r>
              <a:rPr lang="en-US" sz="2200" dirty="0">
                <a:solidFill>
                  <a:srgbClr val="000000"/>
                </a:solidFill>
                <a:latin typeface="Tahoma" pitchFamily="34" charset="0"/>
                <a:ea typeface="Tahoma" pitchFamily="34" charset="0"/>
                <a:cs typeface="Tahoma" pitchFamily="34" charset="0"/>
              </a:rPr>
              <a:t>Structured questionnaire</a:t>
            </a:r>
            <a:endParaRPr lang="en-GB" sz="2200" dirty="0">
              <a:solidFill>
                <a:srgbClr val="000000"/>
              </a:solidFill>
              <a:latin typeface="Tahoma" pitchFamily="34" charset="0"/>
              <a:ea typeface="Tahoma" pitchFamily="34" charset="0"/>
              <a:cs typeface="Tahoma" pitchFamily="34" charset="0"/>
            </a:endParaRPr>
          </a:p>
        </p:txBody>
      </p:sp>
      <p:sp>
        <p:nvSpPr>
          <p:cNvPr id="11" name="TextBox 10"/>
          <p:cNvSpPr txBox="1">
            <a:spLocks noChangeArrowheads="1"/>
          </p:cNvSpPr>
          <p:nvPr/>
        </p:nvSpPr>
        <p:spPr bwMode="auto">
          <a:xfrm>
            <a:off x="7086600" y="1983433"/>
            <a:ext cx="914400" cy="430887"/>
          </a:xfrm>
          <a:prstGeom prst="rect">
            <a:avLst/>
          </a:prstGeom>
          <a:solidFill>
            <a:schemeClr val="accent1">
              <a:lumMod val="20000"/>
              <a:lumOff val="80000"/>
            </a:schemeClr>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a:spAutoFit/>
          </a:bodyPr>
          <a:lstStyle/>
          <a:p>
            <a:pPr fontAlgn="base">
              <a:spcBef>
                <a:spcPct val="0"/>
              </a:spcBef>
              <a:spcAft>
                <a:spcPct val="0"/>
              </a:spcAft>
              <a:defRPr/>
            </a:pPr>
            <a:r>
              <a:rPr lang="en-US" sz="2200" dirty="0">
                <a:solidFill>
                  <a:srgbClr val="000000"/>
                </a:solidFill>
                <a:latin typeface="Tahoma" pitchFamily="34" charset="0"/>
                <a:ea typeface="Tahoma" pitchFamily="34" charset="0"/>
                <a:cs typeface="Tahoma" pitchFamily="34" charset="0"/>
              </a:rPr>
              <a:t>FGDs</a:t>
            </a:r>
            <a:endParaRPr lang="en-GB" sz="2200" dirty="0">
              <a:solidFill>
                <a:srgbClr val="000000"/>
              </a:solidFill>
              <a:latin typeface="Tahoma" pitchFamily="34" charset="0"/>
              <a:ea typeface="Tahoma" pitchFamily="34" charset="0"/>
              <a:cs typeface="Tahoma" pitchFamily="34" charset="0"/>
            </a:endParaRPr>
          </a:p>
        </p:txBody>
      </p:sp>
      <p:sp>
        <p:nvSpPr>
          <p:cNvPr id="12" name="TextBox 11"/>
          <p:cNvSpPr txBox="1">
            <a:spLocks noChangeArrowheads="1"/>
          </p:cNvSpPr>
          <p:nvPr/>
        </p:nvSpPr>
        <p:spPr bwMode="auto">
          <a:xfrm>
            <a:off x="7098323" y="2685384"/>
            <a:ext cx="914400" cy="430887"/>
          </a:xfrm>
          <a:prstGeom prst="rect">
            <a:avLst/>
          </a:prstGeom>
          <a:solidFill>
            <a:schemeClr val="accent1">
              <a:lumMod val="20000"/>
              <a:lumOff val="80000"/>
            </a:schemeClr>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3">
            <a:schemeClr val="accent3"/>
          </a:fillRef>
          <a:effectRef idx="2">
            <a:schemeClr val="accent3"/>
          </a:effectRef>
          <a:fontRef idx="minor">
            <a:schemeClr val="lt1"/>
          </a:fontRef>
        </p:style>
        <p:txBody>
          <a:bodyPr>
            <a:spAutoFit/>
          </a:bodyPr>
          <a:lstStyle/>
          <a:p>
            <a:pPr algn="ctr" fontAlgn="base">
              <a:spcBef>
                <a:spcPct val="0"/>
              </a:spcBef>
              <a:spcAft>
                <a:spcPct val="0"/>
              </a:spcAft>
              <a:defRPr/>
            </a:pPr>
            <a:r>
              <a:rPr lang="en-US" sz="2200" dirty="0">
                <a:solidFill>
                  <a:srgbClr val="000000"/>
                </a:solidFill>
                <a:latin typeface="Tahoma" pitchFamily="34" charset="0"/>
                <a:ea typeface="Tahoma" pitchFamily="34" charset="0"/>
                <a:cs typeface="Tahoma" pitchFamily="34" charset="0"/>
              </a:rPr>
              <a:t>KIIs</a:t>
            </a:r>
            <a:endParaRPr lang="en-GB" sz="2200" dirty="0">
              <a:solidFill>
                <a:srgbClr val="000000"/>
              </a:solidFill>
              <a:latin typeface="Tahoma" pitchFamily="34" charset="0"/>
              <a:ea typeface="Tahoma" pitchFamily="34" charset="0"/>
              <a:cs typeface="Tahoma" pitchFamily="34" charset="0"/>
            </a:endParaRPr>
          </a:p>
        </p:txBody>
      </p:sp>
      <p:sp>
        <p:nvSpPr>
          <p:cNvPr id="13" name="TextBox 12"/>
          <p:cNvSpPr txBox="1">
            <a:spLocks noChangeArrowheads="1"/>
          </p:cNvSpPr>
          <p:nvPr/>
        </p:nvSpPr>
        <p:spPr bwMode="auto">
          <a:xfrm>
            <a:off x="8656882" y="2245043"/>
            <a:ext cx="1600200" cy="769441"/>
          </a:xfrm>
          <a:prstGeom prst="rect">
            <a:avLst/>
          </a:prstGeom>
          <a:solidFill>
            <a:schemeClr val="accent1">
              <a:lumMod val="20000"/>
              <a:lumOff val="80000"/>
            </a:schemeClr>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a:spAutoFit/>
          </a:bodyPr>
          <a:lstStyle/>
          <a:p>
            <a:pPr algn="ctr" fontAlgn="base">
              <a:spcBef>
                <a:spcPct val="0"/>
              </a:spcBef>
              <a:spcAft>
                <a:spcPct val="0"/>
              </a:spcAft>
              <a:defRPr/>
            </a:pPr>
            <a:r>
              <a:rPr lang="en-US" sz="2200" dirty="0">
                <a:solidFill>
                  <a:srgbClr val="000000"/>
                </a:solidFill>
                <a:latin typeface="Tahoma" pitchFamily="34" charset="0"/>
                <a:ea typeface="Tahoma" pitchFamily="34" charset="0"/>
                <a:cs typeface="Tahoma" pitchFamily="34" charset="0"/>
              </a:rPr>
              <a:t>Interview guide </a:t>
            </a:r>
            <a:endParaRPr lang="en-GB" sz="2200" dirty="0">
              <a:solidFill>
                <a:srgbClr val="000000"/>
              </a:solidFill>
              <a:latin typeface="Tahoma" pitchFamily="34" charset="0"/>
              <a:ea typeface="Tahoma" pitchFamily="34" charset="0"/>
              <a:cs typeface="Tahoma" pitchFamily="34" charset="0"/>
            </a:endParaRPr>
          </a:p>
        </p:txBody>
      </p:sp>
      <p:cxnSp>
        <p:nvCxnSpPr>
          <p:cNvPr id="17" name="Straight Arrow Connector 16"/>
          <p:cNvCxnSpPr/>
          <p:nvPr/>
        </p:nvCxnSpPr>
        <p:spPr>
          <a:xfrm flipV="1">
            <a:off x="3780692" y="1295400"/>
            <a:ext cx="685800" cy="533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56892" y="2203304"/>
            <a:ext cx="609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24600" y="1222993"/>
            <a:ext cx="9906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215856" y="2089004"/>
            <a:ext cx="9144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215856" y="2677454"/>
            <a:ext cx="685800" cy="2710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123482" y="2355704"/>
            <a:ext cx="533400" cy="15889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8047282" y="2834218"/>
            <a:ext cx="609600" cy="2286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quarter" idx="10"/>
          </p:nvPr>
        </p:nvSpPr>
        <p:spPr/>
        <p:txBody>
          <a:bodyPr/>
          <a:lstStyle/>
          <a:p>
            <a:pPr>
              <a:defRPr/>
            </a:pPr>
            <a:fld id="{FF715BC5-CF57-4454-A087-8E158723F608}" type="datetime1">
              <a:rPr lang="en-US">
                <a:solidFill>
                  <a:prstClr val="black">
                    <a:tint val="75000"/>
                  </a:prstClr>
                </a:solidFill>
                <a:latin typeface="Calibri"/>
              </a:rPr>
              <a:pPr>
                <a:defRPr/>
              </a:pPr>
              <a:t>6/15/2023</a:t>
            </a:fld>
            <a:endParaRPr lang="en-US">
              <a:solidFill>
                <a:prstClr val="black">
                  <a:tint val="75000"/>
                </a:prstClr>
              </a:solidFill>
              <a:latin typeface="Calibri"/>
            </a:endParaRPr>
          </a:p>
        </p:txBody>
      </p:sp>
      <p:sp>
        <p:nvSpPr>
          <p:cNvPr id="23" name="Slide Number Placeholder 22"/>
          <p:cNvSpPr>
            <a:spLocks noGrp="1"/>
          </p:cNvSpPr>
          <p:nvPr>
            <p:ph type="sldNum" sz="quarter" idx="12"/>
          </p:nvPr>
        </p:nvSpPr>
        <p:spPr/>
        <p:txBody>
          <a:bodyPr/>
          <a:lstStyle/>
          <a:p>
            <a:pPr>
              <a:defRPr/>
            </a:pPr>
            <a:fld id="{32B0486B-7EDC-432B-8BFE-2F7DEB7B855B}" type="slidenum">
              <a:rPr lang="en-US">
                <a:solidFill>
                  <a:prstClr val="black">
                    <a:tint val="75000"/>
                  </a:prstClr>
                </a:solidFill>
                <a:latin typeface="Calibri"/>
              </a:rPr>
              <a:pPr>
                <a:defRPr/>
              </a:pPr>
              <a:t>159</a:t>
            </a:fld>
            <a:endParaRPr lang="en-US">
              <a:solidFill>
                <a:prstClr val="black">
                  <a:tint val="75000"/>
                </a:prstClr>
              </a:solidFill>
              <a:latin typeface="Calibri"/>
            </a:endParaRPr>
          </a:p>
        </p:txBody>
      </p:sp>
      <p:sp>
        <p:nvSpPr>
          <p:cNvPr id="24" name="Footer Placeholder 23"/>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4" name="TextBox 3"/>
          <p:cNvSpPr txBox="1"/>
          <p:nvPr/>
        </p:nvSpPr>
        <p:spPr>
          <a:xfrm>
            <a:off x="1682263" y="4758052"/>
            <a:ext cx="2549769" cy="44627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300" b="1" dirty="0">
                <a:solidFill>
                  <a:prstClr val="black"/>
                </a:solidFill>
                <a:latin typeface="Tahoma" panose="020B0604030504040204" pitchFamily="34" charset="0"/>
                <a:ea typeface="Tahoma" panose="020B0604030504040204" pitchFamily="34" charset="0"/>
                <a:cs typeface="Tahoma" panose="020B0604030504040204" pitchFamily="34" charset="0"/>
              </a:rPr>
              <a:t>Secondary Data</a:t>
            </a:r>
          </a:p>
        </p:txBody>
      </p:sp>
      <p:cxnSp>
        <p:nvCxnSpPr>
          <p:cNvPr id="6" name="Straight Arrow Connector 5"/>
          <p:cNvCxnSpPr/>
          <p:nvPr/>
        </p:nvCxnSpPr>
        <p:spPr>
          <a:xfrm flipV="1">
            <a:off x="7403734" y="4386012"/>
            <a:ext cx="779548" cy="27850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326313" y="4981190"/>
            <a:ext cx="1066800" cy="2711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57391" y="4774006"/>
            <a:ext cx="1524000" cy="40011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Journal</a:t>
            </a:r>
            <a:r>
              <a:rPr lang="en-US" sz="2000" b="1" dirty="0">
                <a:solidFill>
                  <a:prstClr val="black"/>
                </a:solidFill>
                <a:latin typeface="Calibri"/>
              </a:rPr>
              <a:t>s</a:t>
            </a:r>
          </a:p>
        </p:txBody>
      </p:sp>
      <p:sp>
        <p:nvSpPr>
          <p:cNvPr id="16" name="TextBox 15"/>
          <p:cNvSpPr txBox="1"/>
          <p:nvPr/>
        </p:nvSpPr>
        <p:spPr>
          <a:xfrm>
            <a:off x="8183282" y="4185956"/>
            <a:ext cx="2133600" cy="400110"/>
          </a:xfrm>
          <a:prstGeom prst="rect">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Books, reports</a:t>
            </a:r>
          </a:p>
        </p:txBody>
      </p:sp>
      <p:sp>
        <p:nvSpPr>
          <p:cNvPr id="18" name="TextBox 17"/>
          <p:cNvSpPr txBox="1"/>
          <p:nvPr/>
        </p:nvSpPr>
        <p:spPr>
          <a:xfrm>
            <a:off x="8183282" y="5272993"/>
            <a:ext cx="1786386" cy="400110"/>
          </a:xfrm>
          <a:prstGeom prst="rect">
            <a:avLst/>
          </a:prstGeo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Google search</a:t>
            </a:r>
          </a:p>
        </p:txBody>
      </p:sp>
      <p:sp>
        <p:nvSpPr>
          <p:cNvPr id="34" name="TextBox 33"/>
          <p:cNvSpPr txBox="1">
            <a:spLocks noChangeArrowheads="1"/>
          </p:cNvSpPr>
          <p:nvPr/>
        </p:nvSpPr>
        <p:spPr bwMode="auto">
          <a:xfrm>
            <a:off x="5105400" y="4525264"/>
            <a:ext cx="2209800" cy="769441"/>
          </a:xfrm>
          <a:prstGeom prst="rect">
            <a:avLst/>
          </a:prstGeom>
          <a:solidFill>
            <a:schemeClr val="accent3">
              <a:lumMod val="40000"/>
              <a:lumOff val="60000"/>
            </a:schemeClr>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base">
              <a:spcBef>
                <a:spcPct val="0"/>
              </a:spcBef>
              <a:spcAft>
                <a:spcPct val="0"/>
              </a:spcAft>
              <a:defRPr/>
            </a:pPr>
            <a:r>
              <a:rPr lang="en-US" sz="2200" dirty="0">
                <a:solidFill>
                  <a:srgbClr val="000000"/>
                </a:solidFill>
                <a:latin typeface="Tahoma" pitchFamily="34" charset="0"/>
                <a:ea typeface="Tahoma" pitchFamily="34" charset="0"/>
                <a:cs typeface="Tahoma" pitchFamily="34" charset="0"/>
              </a:rPr>
              <a:t>Structured questionnaire</a:t>
            </a:r>
            <a:endParaRPr lang="en-GB" sz="2200" dirty="0">
              <a:solidFill>
                <a:srgbClr val="000000"/>
              </a:solidFill>
              <a:latin typeface="Tahoma" pitchFamily="34" charset="0"/>
              <a:ea typeface="Tahoma" pitchFamily="34" charset="0"/>
              <a:cs typeface="Tahoma" pitchFamily="34" charset="0"/>
            </a:endParaRPr>
          </a:p>
        </p:txBody>
      </p:sp>
      <p:cxnSp>
        <p:nvCxnSpPr>
          <p:cNvPr id="38" name="Straight Arrow Connector 37"/>
          <p:cNvCxnSpPr/>
          <p:nvPr/>
        </p:nvCxnSpPr>
        <p:spPr>
          <a:xfrm flipV="1">
            <a:off x="4293595" y="4929897"/>
            <a:ext cx="838182" cy="4416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18" idx="1"/>
          </p:cNvCxnSpPr>
          <p:nvPr/>
        </p:nvCxnSpPr>
        <p:spPr>
          <a:xfrm>
            <a:off x="7291754" y="5368970"/>
            <a:ext cx="891528" cy="10407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29" name="Logo">
            <a:extLst>
              <a:ext uri="{FF2B5EF4-FFF2-40B4-BE49-F238E27FC236}">
                <a16:creationId xmlns:a16="http://schemas.microsoft.com/office/drawing/2014/main" id="{00000000-0008-0000-0000-000002000000}"/>
              </a:ext>
            </a:extLst>
          </p:cNvPr>
          <p:cNvPicPr>
            <a:picLocks noChangeAspect="1"/>
          </p:cNvPicPr>
          <p:nvPr/>
        </p:nvPicPr>
        <p:blipFill>
          <a:blip r:embed="rId4"/>
          <a:stretch>
            <a:fillRect/>
          </a:stretch>
        </p:blipFill>
        <p:spPr>
          <a:xfrm>
            <a:off x="1676400" y="209341"/>
            <a:ext cx="1135380" cy="838200"/>
          </a:xfrm>
          <a:prstGeom prst="rect">
            <a:avLst/>
          </a:prstGeom>
        </p:spPr>
      </p:pic>
    </p:spTree>
    <p:custDataLst>
      <p:tags r:id="rId1"/>
    </p:custDataLst>
    <p:extLst>
      <p:ext uri="{BB962C8B-B14F-4D97-AF65-F5344CB8AC3E}">
        <p14:creationId xmlns:p14="http://schemas.microsoft.com/office/powerpoint/2010/main" val="151592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plus(in)">
                                      <p:cBhvr>
                                        <p:cTn id="7" dur="2000"/>
                                        <p:tgtEl>
                                          <p:spTgt spid="17"/>
                                        </p:tgtEl>
                                      </p:cBhvr>
                                    </p:animEffect>
                                  </p:childTnLst>
                                </p:cTn>
                              </p:par>
                              <p:par>
                                <p:cTn id="8" presetID="1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plus(in)">
                                      <p:cBhvr>
                                        <p:cTn id="10" dur="2000"/>
                                        <p:tgtEl>
                                          <p:spTgt spid="21"/>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plus(in)">
                                      <p:cBhvr>
                                        <p:cTn id="13" dur="2000"/>
                                        <p:tgtEl>
                                          <p:spTgt spid="7"/>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2000"/>
                                        <p:tgtEl>
                                          <p:spTgt spid="8"/>
                                        </p:tgtEl>
                                      </p:cBhvr>
                                    </p:animEffect>
                                  </p:childTnLst>
                                </p:cTn>
                              </p:par>
                              <p:par>
                                <p:cTn id="17" presetID="1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plus(in)">
                                      <p:cBhvr>
                                        <p:cTn id="19" dur="2000"/>
                                        <p:tgtEl>
                                          <p:spTgt spid="32"/>
                                        </p:tgtEl>
                                      </p:cBhvr>
                                    </p:animEffect>
                                  </p:childTnLst>
                                </p:cTn>
                              </p:par>
                              <p:par>
                                <p:cTn id="20" presetID="1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plus(in)">
                                      <p:cBhvr>
                                        <p:cTn id="22" dur="2000"/>
                                        <p:tgtEl>
                                          <p:spTgt spid="40"/>
                                        </p:tgtEl>
                                      </p:cBhvr>
                                    </p:animEffect>
                                  </p:childTnLst>
                                </p:cTn>
                              </p:par>
                              <p:par>
                                <p:cTn id="23" presetID="13" presetClass="entr" presetSubtype="16"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plus(in)">
                                      <p:cBhvr>
                                        <p:cTn id="25" dur="2000"/>
                                        <p:tgtEl>
                                          <p:spTgt spid="42"/>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plus(in)">
                                      <p:cBhvr>
                                        <p:cTn id="28" dur="2000"/>
                                        <p:tgtEl>
                                          <p:spTgt spid="12"/>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plus(in)">
                                      <p:cBhvr>
                                        <p:cTn id="31" dur="2000"/>
                                        <p:tgtEl>
                                          <p:spTgt spid="11"/>
                                        </p:tgtEl>
                                      </p:cBhvr>
                                    </p:animEffect>
                                  </p:childTnLst>
                                </p:cTn>
                              </p:par>
                              <p:par>
                                <p:cTn id="32" presetID="1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plus(in)">
                                      <p:cBhvr>
                                        <p:cTn id="34" dur="2000"/>
                                        <p:tgtEl>
                                          <p:spTgt spid="9"/>
                                        </p:tgtEl>
                                      </p:cBhvr>
                                    </p:animEffect>
                                  </p:childTnLst>
                                </p:cTn>
                              </p:par>
                              <p:par>
                                <p:cTn id="35" presetID="13"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plus(in)">
                                      <p:cBhvr>
                                        <p:cTn id="37" dur="2000"/>
                                        <p:tgtEl>
                                          <p:spTgt spid="30"/>
                                        </p:tgtEl>
                                      </p:cBhvr>
                                    </p:animEffect>
                                  </p:childTnLst>
                                </p:cTn>
                              </p:par>
                              <p:par>
                                <p:cTn id="38" presetID="13" presetClass="entr" presetSubtype="16"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plus(in)">
                                      <p:cBhvr>
                                        <p:cTn id="40" dur="2000"/>
                                        <p:tgtEl>
                                          <p:spTgt spid="33"/>
                                        </p:tgtEl>
                                      </p:cBhvr>
                                    </p:animEffect>
                                  </p:childTnLst>
                                </p:cTn>
                              </p:par>
                              <p:par>
                                <p:cTn id="41" presetID="1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plus(in)">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3" presetClass="entr" presetSubtype="16"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plus(in)">
                                      <p:cBhvr>
                                        <p:cTn id="48" dur="2000"/>
                                        <p:tgtEl>
                                          <p:spTgt spid="38"/>
                                        </p:tgtEl>
                                      </p:cBhvr>
                                    </p:animEffect>
                                  </p:childTnLst>
                                </p:cTn>
                              </p:par>
                              <p:par>
                                <p:cTn id="49" presetID="13" presetClass="entr" presetSubtype="16"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plus(in)">
                                      <p:cBhvr>
                                        <p:cTn id="51" dur="2000"/>
                                        <p:tgtEl>
                                          <p:spTgt spid="34"/>
                                        </p:tgtEl>
                                      </p:cBhvr>
                                    </p:animEffect>
                                  </p:childTnLst>
                                </p:cTn>
                              </p:par>
                              <p:par>
                                <p:cTn id="52" presetID="13" presetClass="entr" presetSubtype="16"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plus(in)">
                                      <p:cBhvr>
                                        <p:cTn id="54" dur="2000"/>
                                        <p:tgtEl>
                                          <p:spTgt spid="6"/>
                                        </p:tgtEl>
                                      </p:cBhvr>
                                    </p:animEffect>
                                  </p:childTnLst>
                                </p:cTn>
                              </p:par>
                              <p:par>
                                <p:cTn id="55" presetID="1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plus(in)">
                                      <p:cBhvr>
                                        <p:cTn id="57" dur="2000"/>
                                        <p:tgtEl>
                                          <p:spTgt spid="14"/>
                                        </p:tgtEl>
                                      </p:cBhvr>
                                    </p:animEffect>
                                  </p:childTnLst>
                                </p:cTn>
                              </p:par>
                              <p:par>
                                <p:cTn id="58" presetID="13" presetClass="entr" presetSubtype="16"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plus(in)">
                                      <p:cBhvr>
                                        <p:cTn id="60" dur="2000"/>
                                        <p:tgtEl>
                                          <p:spTgt spid="43"/>
                                        </p:tgtEl>
                                      </p:cBhvr>
                                    </p:animEffect>
                                  </p:childTnLst>
                                </p:cTn>
                              </p:par>
                              <p:par>
                                <p:cTn id="61" presetID="13"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plus(in)">
                                      <p:cBhvr>
                                        <p:cTn id="63" dur="2000"/>
                                        <p:tgtEl>
                                          <p:spTgt spid="16"/>
                                        </p:tgtEl>
                                      </p:cBhvr>
                                    </p:animEffect>
                                  </p:childTnLst>
                                </p:cTn>
                              </p:par>
                              <p:par>
                                <p:cTn id="64" presetID="13" presetClass="entr" presetSubtype="16"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plus(in)">
                                      <p:cBhvr>
                                        <p:cTn id="66" dur="2000"/>
                                        <p:tgtEl>
                                          <p:spTgt spid="15"/>
                                        </p:tgtEl>
                                      </p:cBhvr>
                                    </p:animEffect>
                                  </p:childTnLst>
                                </p:cTn>
                              </p:par>
                              <p:par>
                                <p:cTn id="67" presetID="1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plus(in)">
                                      <p:cBhvr>
                                        <p:cTn id="6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5" grpId="0" animBg="1"/>
      <p:bldP spid="16" grpId="0" animBg="1"/>
      <p:bldP spid="18"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344"/>
            <a:ext cx="7668517" cy="1144800"/>
          </a:xfrm>
        </p:spPr>
        <p:txBody>
          <a:bodyPr>
            <a:normAutofit/>
          </a:bodyPr>
          <a:lstStyle/>
          <a:p>
            <a:pPr algn="ctr"/>
            <a:r>
              <a:rPr lang="en-US" sz="4400" b="1" dirty="0">
                <a:solidFill>
                  <a:srgbClr val="7F64A2"/>
                </a:solidFill>
                <a:latin typeface="Calibri" panose="020F0502020204030204" pitchFamily="34" charset="0"/>
                <a:cs typeface="Calibri" panose="020F0502020204030204" pitchFamily="34" charset="0"/>
              </a:rPr>
              <a:t>Gender</a:t>
            </a:r>
            <a:r>
              <a:rPr lang="en-US" sz="4400" b="1" dirty="0">
                <a:latin typeface="Calibri" panose="020F0502020204030204" pitchFamily="34" charset="0"/>
                <a:cs typeface="Calibri" panose="020F0502020204030204" pitchFamily="34" charset="0"/>
              </a:rPr>
              <a:t> Norms</a:t>
            </a:r>
          </a:p>
        </p:txBody>
      </p:sp>
      <p:sp>
        <p:nvSpPr>
          <p:cNvPr id="3" name="Content Placeholder 2"/>
          <p:cNvSpPr>
            <a:spLocks noGrp="1"/>
          </p:cNvSpPr>
          <p:nvPr>
            <p:ph idx="1"/>
          </p:nvPr>
        </p:nvSpPr>
        <p:spPr>
          <a:xfrm>
            <a:off x="995969" y="1640858"/>
            <a:ext cx="5676579" cy="4205612"/>
          </a:xfrm>
        </p:spPr>
        <p:txBody>
          <a:bodyPr>
            <a:normAutofit/>
          </a:bodyPr>
          <a:lstStyle/>
          <a:p>
            <a:pPr>
              <a:lnSpc>
                <a:spcPct val="100000"/>
              </a:lnSpc>
              <a:spcAft>
                <a:spcPts val="1200"/>
              </a:spcAft>
            </a:pPr>
            <a:r>
              <a:rPr lang="en-GB" dirty="0"/>
              <a:t>Gender norms are </a:t>
            </a:r>
            <a:r>
              <a:rPr lang="en-GB" b="1" dirty="0"/>
              <a:t>social norms defining acceptable and appropriate actions for women and men </a:t>
            </a:r>
            <a:r>
              <a:rPr lang="en-GB" dirty="0"/>
              <a:t>in a given group or society.</a:t>
            </a:r>
          </a:p>
          <a:p>
            <a:pPr>
              <a:lnSpc>
                <a:spcPct val="100000"/>
              </a:lnSpc>
              <a:spcAft>
                <a:spcPts val="1200"/>
              </a:spcAft>
            </a:pPr>
            <a:r>
              <a:rPr lang="en-GB" b="1" dirty="0"/>
              <a:t>They are embedded </a:t>
            </a:r>
            <a:r>
              <a:rPr lang="en-GB" dirty="0"/>
              <a:t>in formal and informal institutions, nested in the mind, and produced and reproduced through social interaction.  </a:t>
            </a:r>
          </a:p>
          <a:p>
            <a:pPr>
              <a:lnSpc>
                <a:spcPct val="100000"/>
              </a:lnSpc>
              <a:spcAft>
                <a:spcPts val="1200"/>
              </a:spcAft>
            </a:pPr>
            <a:r>
              <a:rPr lang="en-GB" dirty="0"/>
              <a:t>They </a:t>
            </a:r>
            <a:r>
              <a:rPr lang="en-GB" b="1" dirty="0"/>
              <a:t>play a role in shaping women and men’s (often unequal) access </a:t>
            </a:r>
            <a:r>
              <a:rPr lang="en-GB" dirty="0"/>
              <a:t>to resources and freedoms, thus affecting their voice, power and sense of self.</a:t>
            </a:r>
          </a:p>
        </p:txBody>
      </p:sp>
      <p:sp>
        <p:nvSpPr>
          <p:cNvPr id="4" name="TextBox 3"/>
          <p:cNvSpPr txBox="1"/>
          <p:nvPr/>
        </p:nvSpPr>
        <p:spPr>
          <a:xfrm>
            <a:off x="282261" y="6136823"/>
            <a:ext cx="6590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Cislaghi B, Heise L (2019); Gender norms and social norms: differences, similarities and why they matter for prevention science. Sociology of Health and Illness. https://</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doi.org</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/10.1111/1467-9566.13008</a:t>
            </a:r>
          </a:p>
        </p:txBody>
      </p:sp>
      <p:pic>
        <p:nvPicPr>
          <p:cNvPr id="5" name="Picture 4">
            <a:extLst>
              <a:ext uri="{FF2B5EF4-FFF2-40B4-BE49-F238E27FC236}">
                <a16:creationId xmlns:a16="http://schemas.microsoft.com/office/drawing/2014/main" id="{ABAC31D7-C78F-1D40-9458-1F27FF3A89B0}"/>
              </a:ext>
            </a:extLst>
          </p:cNvPr>
          <p:cNvPicPr>
            <a:picLocks noChangeAspect="1"/>
          </p:cNvPicPr>
          <p:nvPr/>
        </p:nvPicPr>
        <p:blipFill>
          <a:blip r:embed="rId3"/>
          <a:stretch>
            <a:fillRect/>
          </a:stretch>
        </p:blipFill>
        <p:spPr>
          <a:xfrm>
            <a:off x="7668517" y="443039"/>
            <a:ext cx="4067484" cy="5912041"/>
          </a:xfrm>
          <a:prstGeom prst="rect">
            <a:avLst/>
          </a:prstGeom>
        </p:spPr>
      </p:pic>
    </p:spTree>
    <p:extLst>
      <p:ext uri="{BB962C8B-B14F-4D97-AF65-F5344CB8AC3E}">
        <p14:creationId xmlns:p14="http://schemas.microsoft.com/office/powerpoint/2010/main" val="404942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Key Findings </a:t>
            </a:r>
          </a:p>
        </p:txBody>
      </p:sp>
      <p:sp>
        <p:nvSpPr>
          <p:cNvPr id="3" name="Content Placeholder 2"/>
          <p:cNvSpPr>
            <a:spLocks noGrp="1"/>
          </p:cNvSpPr>
          <p:nvPr>
            <p:ph idx="1"/>
          </p:nvPr>
        </p:nvSpPr>
        <p:spPr>
          <a:xfrm>
            <a:off x="1981200" y="1295400"/>
            <a:ext cx="8229600" cy="4876800"/>
          </a:xfrm>
        </p:spPr>
        <p:txBody>
          <a:bodyPr>
            <a:normAutofit/>
          </a:bodyPr>
          <a:lstStyle/>
          <a:p>
            <a:pPr marL="0" indent="0" algn="jus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800" dirty="0">
                <a:latin typeface="Tahoma" panose="020B0604030504040204" pitchFamily="34" charset="0"/>
                <a:ea typeface="Tahoma" panose="020B0604030504040204" pitchFamily="34" charset="0"/>
                <a:cs typeface="Tahoma" panose="020B0604030504040204" pitchFamily="34" charset="0"/>
              </a:rPr>
              <a:t>Findings of this study have shown under representation in top administrative leadership positions in Zanzibar, currently in the Cabinet ratio is 5:13; RC </a:t>
            </a:r>
            <a:r>
              <a:rPr lang="en-US" sz="2600" dirty="0">
                <a:solidFill>
                  <a:prstClr val="black"/>
                </a:solidFill>
                <a:latin typeface="Tahoma" panose="020B0604030504040204" pitchFamily="34" charset="0"/>
                <a:ea typeface="Tahoma" panose="020B0604030504040204" pitchFamily="34" charset="0"/>
                <a:cs typeface="Tahoma" panose="020B0604030504040204" pitchFamily="34" charset="0"/>
              </a:rPr>
              <a:t>1:4; DC 4:7; DED 2:9; and DAS 2:11 </a:t>
            </a:r>
            <a:r>
              <a:rPr lang="en-US" sz="2800" dirty="0">
                <a:latin typeface="Tahoma" panose="020B0604030504040204" pitchFamily="34" charset="0"/>
                <a:ea typeface="Tahoma" panose="020B0604030504040204" pitchFamily="34" charset="0"/>
                <a:cs typeface="Tahoma" panose="020B0604030504040204" pitchFamily="34" charset="0"/>
              </a:rPr>
              <a:t>for women and men respectively.</a:t>
            </a:r>
          </a:p>
          <a:p>
            <a:pPr marL="0" indent="0" algn="just">
              <a:buNone/>
            </a:pPr>
            <a:r>
              <a:rPr lang="en-US" sz="2800" dirty="0">
                <a:latin typeface="Tahoma" panose="020B0604030504040204" pitchFamily="34" charset="0"/>
                <a:ea typeface="Tahoma" panose="020B0604030504040204" pitchFamily="34" charset="0"/>
                <a:cs typeface="Tahoma" panose="020B0604030504040204" pitchFamily="34" charset="0"/>
              </a:rPr>
              <a:t> </a:t>
            </a:r>
          </a:p>
        </p:txBody>
      </p:sp>
      <p:sp>
        <p:nvSpPr>
          <p:cNvPr id="4" name="Date Placeholder 3"/>
          <p:cNvSpPr>
            <a:spLocks noGrp="1"/>
          </p:cNvSpPr>
          <p:nvPr>
            <p:ph type="dt" sz="half" idx="10"/>
          </p:nvPr>
        </p:nvSpPr>
        <p:spPr/>
        <p:txBody>
          <a:bodyPr/>
          <a:lstStyle/>
          <a:p>
            <a:fld id="{6C2E7677-52E3-492E-9912-93558885A972}"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160</a:t>
            </a:fld>
            <a:endParaRPr lang="en-US">
              <a:solidFill>
                <a:prstClr val="black">
                  <a:tint val="75000"/>
                </a:prstClr>
              </a:solidFill>
              <a:latin typeface="Calibri"/>
            </a:endParaRPr>
          </a:p>
        </p:txBody>
      </p:sp>
      <p:pic>
        <p:nvPicPr>
          <p:cNvPr id="7"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934308" y="304800"/>
            <a:ext cx="1135380" cy="838200"/>
          </a:xfrm>
          <a:prstGeom prst="rect">
            <a:avLst/>
          </a:prstGeom>
        </p:spPr>
      </p:pic>
    </p:spTree>
    <p:extLst>
      <p:ext uri="{BB962C8B-B14F-4D97-AF65-F5344CB8AC3E}">
        <p14:creationId xmlns:p14="http://schemas.microsoft.com/office/powerpoint/2010/main" val="35132888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9372600" y="1829250"/>
            <a:ext cx="609600" cy="430887"/>
          </a:xfrm>
          <a:prstGeom prst="rect">
            <a:avLst/>
          </a:prstGeom>
          <a:solidFill>
            <a:srgbClr val="FFC000"/>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fontAlgn="base">
              <a:spcBef>
                <a:spcPct val="0"/>
              </a:spcBef>
              <a:spcAft>
                <a:spcPct val="0"/>
              </a:spcAft>
              <a:defRPr/>
            </a:pPr>
            <a:endParaRPr lang="en-GB" sz="2200" kern="0" dirty="0">
              <a:solidFill>
                <a:srgbClr val="000000"/>
              </a:solidFill>
              <a:latin typeface="Tahoma" pitchFamily="34" charset="0"/>
              <a:ea typeface="Tahoma" pitchFamily="34" charset="0"/>
              <a:cs typeface="Tahoma" pitchFamily="34" charset="0"/>
            </a:endParaRPr>
          </a:p>
        </p:txBody>
      </p:sp>
      <p:sp>
        <p:nvSpPr>
          <p:cNvPr id="16" name="TextBox 15"/>
          <p:cNvSpPr txBox="1">
            <a:spLocks noChangeArrowheads="1"/>
          </p:cNvSpPr>
          <p:nvPr/>
        </p:nvSpPr>
        <p:spPr bwMode="auto">
          <a:xfrm>
            <a:off x="9448800" y="2320516"/>
            <a:ext cx="609600" cy="430887"/>
          </a:xfrm>
          <a:prstGeom prst="rect">
            <a:avLst/>
          </a:prstGeom>
          <a:solidFill>
            <a:srgbClr val="FFC000"/>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fontAlgn="base">
              <a:spcBef>
                <a:spcPct val="0"/>
              </a:spcBef>
              <a:spcAft>
                <a:spcPct val="0"/>
              </a:spcAft>
              <a:defRPr/>
            </a:pPr>
            <a:endParaRPr lang="en-GB" sz="2200" kern="0" dirty="0">
              <a:solidFill>
                <a:srgbClr val="000000"/>
              </a:solidFill>
              <a:latin typeface="Tahoma" pitchFamily="34" charset="0"/>
              <a:ea typeface="Tahoma" pitchFamily="34" charset="0"/>
              <a:cs typeface="Tahoma" pitchFamily="34" charset="0"/>
            </a:endParaRPr>
          </a:p>
        </p:txBody>
      </p:sp>
      <p:sp>
        <p:nvSpPr>
          <p:cNvPr id="15" name="TextBox 14"/>
          <p:cNvSpPr txBox="1">
            <a:spLocks noChangeArrowheads="1"/>
          </p:cNvSpPr>
          <p:nvPr/>
        </p:nvSpPr>
        <p:spPr bwMode="auto">
          <a:xfrm>
            <a:off x="9432664" y="2091916"/>
            <a:ext cx="609600" cy="430887"/>
          </a:xfrm>
          <a:prstGeom prst="rect">
            <a:avLst/>
          </a:prstGeom>
          <a:solidFill>
            <a:srgbClr val="FFC000"/>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fontAlgn="base">
              <a:spcBef>
                <a:spcPct val="0"/>
              </a:spcBef>
              <a:spcAft>
                <a:spcPct val="0"/>
              </a:spcAft>
              <a:defRPr/>
            </a:pPr>
            <a:endParaRPr lang="en-GB" sz="2200" kern="0" dirty="0">
              <a:solidFill>
                <a:srgbClr val="000000"/>
              </a:solidFill>
              <a:latin typeface="Tahoma" pitchFamily="34" charset="0"/>
              <a:ea typeface="Tahoma" pitchFamily="34" charset="0"/>
              <a:cs typeface="Tahoma" pitchFamily="34" charset="0"/>
            </a:endParaRPr>
          </a:p>
        </p:txBody>
      </p:sp>
      <p:sp>
        <p:nvSpPr>
          <p:cNvPr id="17" name="TextBox 16"/>
          <p:cNvSpPr txBox="1">
            <a:spLocks noChangeArrowheads="1"/>
          </p:cNvSpPr>
          <p:nvPr/>
        </p:nvSpPr>
        <p:spPr bwMode="auto">
          <a:xfrm>
            <a:off x="9438044" y="2614333"/>
            <a:ext cx="487345" cy="430887"/>
          </a:xfrm>
          <a:prstGeom prst="rect">
            <a:avLst/>
          </a:prstGeom>
          <a:solidFill>
            <a:srgbClr val="FFC000"/>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fontAlgn="base">
              <a:spcBef>
                <a:spcPct val="0"/>
              </a:spcBef>
              <a:spcAft>
                <a:spcPct val="0"/>
              </a:spcAft>
              <a:defRPr/>
            </a:pPr>
            <a:endParaRPr lang="en-GB" sz="2200" kern="0" dirty="0">
              <a:solidFill>
                <a:srgbClr val="000000"/>
              </a:solidFill>
              <a:latin typeface="Tahoma" pitchFamily="34" charset="0"/>
              <a:ea typeface="Tahoma" pitchFamily="34" charset="0"/>
              <a:cs typeface="Tahoma" pitchFamily="34" charset="0"/>
            </a:endParaRPr>
          </a:p>
        </p:txBody>
      </p:sp>
      <p:graphicFrame>
        <p:nvGraphicFramePr>
          <p:cNvPr id="4" name="Content Placeholder 3"/>
          <p:cNvGraphicFramePr>
            <a:graphicFrameLocks noGrp="1"/>
          </p:cNvGraphicFramePr>
          <p:nvPr>
            <p:ph idx="1"/>
          </p:nvPr>
        </p:nvGraphicFramePr>
        <p:xfrm>
          <a:off x="2133601" y="685803"/>
          <a:ext cx="8077199" cy="2695022"/>
        </p:xfrm>
        <a:graphic>
          <a:graphicData uri="http://schemas.openxmlformats.org/drawingml/2006/table">
            <a:tbl>
              <a:tblPr/>
              <a:tblGrid>
                <a:gridCol w="1599446">
                  <a:extLst>
                    <a:ext uri="{9D8B030D-6E8A-4147-A177-3AD203B41FA5}">
                      <a16:colId xmlns:a16="http://schemas.microsoft.com/office/drawing/2014/main" val="20000"/>
                    </a:ext>
                  </a:extLst>
                </a:gridCol>
                <a:gridCol w="991354">
                  <a:extLst>
                    <a:ext uri="{9D8B030D-6E8A-4147-A177-3AD203B41FA5}">
                      <a16:colId xmlns:a16="http://schemas.microsoft.com/office/drawing/2014/main" val="20001"/>
                    </a:ext>
                  </a:extLst>
                </a:gridCol>
                <a:gridCol w="1007952">
                  <a:extLst>
                    <a:ext uri="{9D8B030D-6E8A-4147-A177-3AD203B41FA5}">
                      <a16:colId xmlns:a16="http://schemas.microsoft.com/office/drawing/2014/main" val="20002"/>
                    </a:ext>
                  </a:extLst>
                </a:gridCol>
                <a:gridCol w="399861">
                  <a:extLst>
                    <a:ext uri="{9D8B030D-6E8A-4147-A177-3AD203B41FA5}">
                      <a16:colId xmlns:a16="http://schemas.microsoft.com/office/drawing/2014/main" val="20003"/>
                    </a:ext>
                  </a:extLst>
                </a:gridCol>
                <a:gridCol w="959667">
                  <a:extLst>
                    <a:ext uri="{9D8B030D-6E8A-4147-A177-3AD203B41FA5}">
                      <a16:colId xmlns:a16="http://schemas.microsoft.com/office/drawing/2014/main" val="20004"/>
                    </a:ext>
                  </a:extLst>
                </a:gridCol>
                <a:gridCol w="799723">
                  <a:extLst>
                    <a:ext uri="{9D8B030D-6E8A-4147-A177-3AD203B41FA5}">
                      <a16:colId xmlns:a16="http://schemas.microsoft.com/office/drawing/2014/main" val="20005"/>
                    </a:ext>
                  </a:extLst>
                </a:gridCol>
                <a:gridCol w="1279556">
                  <a:extLst>
                    <a:ext uri="{9D8B030D-6E8A-4147-A177-3AD203B41FA5}">
                      <a16:colId xmlns:a16="http://schemas.microsoft.com/office/drawing/2014/main" val="20006"/>
                    </a:ext>
                  </a:extLst>
                </a:gridCol>
                <a:gridCol w="1039640">
                  <a:extLst>
                    <a:ext uri="{9D8B030D-6E8A-4147-A177-3AD203B41FA5}">
                      <a16:colId xmlns:a16="http://schemas.microsoft.com/office/drawing/2014/main" val="20007"/>
                    </a:ext>
                  </a:extLst>
                </a:gridCol>
              </a:tblGrid>
              <a:tr h="399081">
                <a:tc>
                  <a:txBody>
                    <a:bodyPr/>
                    <a:lstStyle/>
                    <a:p>
                      <a:pPr algn="ctr"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Post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2005-2010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2010 - 2015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2016 - 2020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62133">
                <a:tc>
                  <a:txBody>
                    <a:bodyPr/>
                    <a:lstStyle/>
                    <a:p>
                      <a:pPr algn="l"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Position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Female</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Position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Female</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 Position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Female</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2133">
                <a:tc>
                  <a:txBody>
                    <a:bodyPr/>
                    <a:lstStyle/>
                    <a:p>
                      <a:pPr algn="l"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Speaker</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133">
                <a:tc>
                  <a:txBody>
                    <a:bodyPr/>
                    <a:lstStyle/>
                    <a:p>
                      <a:pPr algn="l"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Deputy Speaker</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133">
                <a:tc>
                  <a:txBody>
                    <a:bodyPr/>
                    <a:lstStyle/>
                    <a:p>
                      <a:pPr algn="l"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House Chairman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2133">
                <a:tc>
                  <a:txBody>
                    <a:bodyPr/>
                    <a:lstStyle/>
                    <a:p>
                      <a:pPr algn="l"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House Secretary</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2133">
                <a:tc>
                  <a:txBody>
                    <a:bodyPr/>
                    <a:lstStyle/>
                    <a:p>
                      <a:pPr algn="l"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Other Members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2133">
                <a:tc>
                  <a:txBody>
                    <a:bodyPr/>
                    <a:lstStyle/>
                    <a:p>
                      <a:pPr algn="l"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81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2133">
                <a:tc>
                  <a:txBody>
                    <a:bodyPr/>
                    <a:lstStyle/>
                    <a:p>
                      <a:pPr algn="l"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Women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23.50%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32.50%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a:xfrm>
            <a:off x="1547446" y="76200"/>
            <a:ext cx="8991600" cy="563562"/>
          </a:xfrm>
        </p:spPr>
        <p:txBody>
          <a:bodyPr>
            <a:normAutofit fontScale="90000"/>
          </a:bodyPr>
          <a:lstStyle/>
          <a:p>
            <a:pPr algn="l"/>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Table 1: The Status of Gender and Top Leadership in the HoRZ</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139462" y="3717078"/>
            <a:ext cx="5943600" cy="378693"/>
          </a:xfrm>
          <a:prstGeom prst="rect">
            <a:avLst/>
          </a:prstGeom>
        </p:spPr>
        <p:txBody>
          <a:bodyPr wrap="square">
            <a:spAutoFit/>
          </a:bodyPr>
          <a:lstStyle/>
          <a:p>
            <a:pPr algn="just">
              <a:lnSpc>
                <a:spcPct val="115000"/>
              </a:lnSpc>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Source: House of Representatives Zanzibar, 2020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981200" y="4191001"/>
            <a:ext cx="8077200" cy="2428357"/>
          </a:xfrm>
          <a:prstGeom prst="rect">
            <a:avLst/>
          </a:prstGeom>
        </p:spPr>
        <p:txBody>
          <a:bodyPr wrap="square">
            <a:spAutoFit/>
          </a:bodyPr>
          <a:lstStyle/>
          <a:p>
            <a:pPr algn="just">
              <a:lnSpc>
                <a:spcPct val="115000"/>
              </a:lnSpc>
              <a:spcAft>
                <a:spcPts val="1000"/>
              </a:spcAft>
            </a:pPr>
            <a:r>
              <a:rPr lang="en-US" sz="2200" dirty="0">
                <a:solidFill>
                  <a:prstClr val="black"/>
                </a:solidFill>
                <a:latin typeface="Tahoma" panose="020B0604030504040204" pitchFamily="34" charset="0"/>
                <a:ea typeface="Tahoma" panose="020B0604030504040204" pitchFamily="34" charset="0"/>
                <a:cs typeface="Tahoma" panose="020B0604030504040204" pitchFamily="34" charset="0"/>
              </a:rPr>
              <a:t>Findings in Table 1 depict representation of women and men from 2005 to 2020. Somehow the results indicate good progress, though no woman  has  held position of a speaker which represent the highest  leadership position in the HoRZ. This imply underrepresentation of women in the highest law making organ and budget approval body in Zanzibar</a:t>
            </a:r>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161</a:t>
            </a:fld>
            <a:endParaRPr lang="en-US">
              <a:solidFill>
                <a:prstClr val="black">
                  <a:tint val="75000"/>
                </a:prstClr>
              </a:solidFill>
              <a:latin typeface="Calibri"/>
            </a:endParaRPr>
          </a:p>
        </p:txBody>
      </p:sp>
    </p:spTree>
    <p:extLst>
      <p:ext uri="{BB962C8B-B14F-4D97-AF65-F5344CB8AC3E}">
        <p14:creationId xmlns:p14="http://schemas.microsoft.com/office/powerpoint/2010/main" val="3228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plus(in)">
                                      <p:cBhvr>
                                        <p:cTn id="10" dur="2000"/>
                                        <p:tgtEl>
                                          <p:spTgt spid="15"/>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plus(in)">
                                      <p:cBhvr>
                                        <p:cTn id="13" dur="2000"/>
                                        <p:tgtEl>
                                          <p:spTgt spid="16"/>
                                        </p:tgtEl>
                                      </p:cBhvr>
                                    </p:animEffect>
                                  </p:childTnLst>
                                </p:cTn>
                              </p:par>
                              <p:par>
                                <p:cTn id="14" presetID="13"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plus(i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5" grpId="0" animBg="1"/>
      <p:bldP spid="1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763000" cy="914400"/>
          </a:xfrm>
        </p:spPr>
        <p:txBody>
          <a:bodyPr>
            <a:noAutofit/>
          </a:bodyPr>
          <a:lstStyle/>
          <a:p>
            <a:pPr algn="l"/>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Status of Gender and Top Leadership in the HoRZ Cont..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676400" y="1219200"/>
            <a:ext cx="8229600" cy="4953000"/>
          </a:xfrm>
        </p:spPr>
        <p:txBody>
          <a:bodyPr>
            <a:normAutofit fontScale="92500" lnSpcReduction="20000"/>
          </a:bodyPr>
          <a:lstStyle/>
          <a:p>
            <a:pPr marL="0" indent="0" algn="just">
              <a:buNone/>
            </a:pPr>
            <a:r>
              <a:rPr lang="en-US" sz="2500" dirty="0">
                <a:solidFill>
                  <a:prstClr val="black"/>
                </a:solidFill>
                <a:latin typeface="Tahoma" panose="020B0604030504040204" pitchFamily="34" charset="0"/>
                <a:ea typeface="Tahoma" panose="020B0604030504040204" pitchFamily="34" charset="0"/>
                <a:cs typeface="Tahoma" panose="020B0604030504040204" pitchFamily="34" charset="0"/>
              </a:rPr>
              <a:t>Results in Table 1 aligned with </a:t>
            </a:r>
            <a:r>
              <a:rPr lang="en-US" sz="2500" dirty="0">
                <a:solidFill>
                  <a:srgbClr val="000000"/>
                </a:solidFill>
                <a:latin typeface="Tahoma" panose="020B0604030504040204" pitchFamily="34" charset="0"/>
                <a:ea typeface="Tahoma" panose="020B0604030504040204" pitchFamily="34" charset="0"/>
                <a:cs typeface="Tahoma" panose="020B0604030504040204" pitchFamily="34" charset="0"/>
              </a:rPr>
              <a:t>KII highlighted that “</a:t>
            </a:r>
            <a:r>
              <a:rPr lang="en-US" sz="2500" i="1" dirty="0">
                <a:solidFill>
                  <a:srgbClr val="000000"/>
                </a:solidFill>
                <a:latin typeface="Tahoma" panose="020B0604030504040204" pitchFamily="34" charset="0"/>
                <a:ea typeface="Tahoma" panose="020B0604030504040204" pitchFamily="34" charset="0"/>
                <a:cs typeface="Tahoma" panose="020B0604030504040204" pitchFamily="34" charset="0"/>
              </a:rPr>
              <a:t>According to the Zanzibar politics, I agree that there still a challenge for women to occupy top positions. It is clear that women are many compared to men but their representation in the HoRZ and other top leadership positions in Gov. are still low. I conquer that our communities still embrace cultural norms which victimize women to have equal opportunities</a:t>
            </a:r>
            <a:r>
              <a:rPr lang="en-US" sz="2500" dirty="0">
                <a:solidFill>
                  <a:srgbClr val="000000"/>
                </a:solidFill>
                <a:latin typeface="Tahoma" panose="020B0604030504040204" pitchFamily="34" charset="0"/>
                <a:ea typeface="Tahoma" panose="020B0604030504040204" pitchFamily="34" charset="0"/>
                <a:cs typeface="Tahoma" panose="020B0604030504040204" pitchFamily="34" charset="0"/>
              </a:rPr>
              <a:t>…”  (KII former Speaker – HoRZ, Unguja)</a:t>
            </a:r>
            <a:endParaRPr lang="en-US" sz="25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25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500" i="1" dirty="0">
                <a:solidFill>
                  <a:prstClr val="black"/>
                </a:solidFill>
                <a:latin typeface="Tahoma" panose="020B0604030504040204" pitchFamily="34" charset="0"/>
                <a:ea typeface="Tahoma" panose="020B0604030504040204" pitchFamily="34" charset="0"/>
                <a:cs typeface="Tahoma" panose="020B0604030504040204" pitchFamily="34" charset="0"/>
              </a:rPr>
              <a:t>Women in FGDs suggested that: “ In this digital era women in top leadership positions who are considered to be role modals to many young leaders and women aspiring to be leaders should make use of digital spaces  to mentor them in gaining </a:t>
            </a:r>
            <a:r>
              <a:rPr lang="en-US" sz="2500" i="1" dirty="0">
                <a:solidFill>
                  <a:srgbClr val="000000"/>
                </a:solidFill>
                <a:latin typeface="Tahoma" panose="020B0604030504040204" pitchFamily="34" charset="0"/>
                <a:ea typeface="Tahoma" panose="020B0604030504040204" pitchFamily="34" charset="0"/>
                <a:cs typeface="Tahoma" panose="020B0604030504040204" pitchFamily="34" charset="0"/>
              </a:rPr>
              <a:t>new perspectives, fresh ideas and  enhance their confidence…..”  (Women FGDs- Chakechake)</a:t>
            </a:r>
            <a:endParaRPr lang="en-US" sz="2500" i="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Date Placeholder 3"/>
          <p:cNvSpPr>
            <a:spLocks noGrp="1"/>
          </p:cNvSpPr>
          <p:nvPr>
            <p:ph type="dt" sz="half" idx="10"/>
          </p:nvPr>
        </p:nvSpPr>
        <p:spPr/>
        <p:txBody>
          <a:bodyPr/>
          <a:lstStyle/>
          <a:p>
            <a:fld id="{EF4F8A27-5763-450C-8BA8-46E2AC2909D4}"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162</a:t>
            </a:fld>
            <a:endParaRPr lang="en-US">
              <a:solidFill>
                <a:prstClr val="black">
                  <a:tint val="75000"/>
                </a:prstClr>
              </a:solidFill>
              <a:latin typeface="Calibri"/>
            </a:endParaRPr>
          </a:p>
        </p:txBody>
      </p:sp>
    </p:spTree>
    <p:extLst>
      <p:ext uri="{BB962C8B-B14F-4D97-AF65-F5344CB8AC3E}">
        <p14:creationId xmlns:p14="http://schemas.microsoft.com/office/powerpoint/2010/main" val="24926743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63562"/>
          </a:xfrm>
        </p:spPr>
        <p:txBody>
          <a:bodyPr>
            <a:normAutofit fontScale="90000"/>
          </a:bodyPr>
          <a:lstStyle/>
          <a:p>
            <a:pPr algn="l"/>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Table 2: The Status of Gender and Top Leadership in Adm. Post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828800" y="3962401"/>
            <a:ext cx="7848600" cy="646331"/>
          </a:xfrm>
          <a:prstGeom prst="rect">
            <a:avLst/>
          </a:prstGeom>
        </p:spPr>
        <p:txBody>
          <a:bodyPr wrap="square">
            <a:spAutoFit/>
          </a:bodyPr>
          <a:lstStyle/>
          <a:p>
            <a:pPr algn="just"/>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Source: Ministry of State President Office, Regional Administration, Local  Government and Special Depertment (2020)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Content Placeholder 6"/>
          <p:cNvGraphicFramePr>
            <a:graphicFrameLocks noGrp="1"/>
          </p:cNvGraphicFramePr>
          <p:nvPr>
            <p:ph idx="1"/>
          </p:nvPr>
        </p:nvGraphicFramePr>
        <p:xfrm>
          <a:off x="1676402" y="819150"/>
          <a:ext cx="8763001" cy="3059272"/>
        </p:xfrm>
        <a:graphic>
          <a:graphicData uri="http://schemas.openxmlformats.org/drawingml/2006/table">
            <a:tbl>
              <a:tblPr/>
              <a:tblGrid>
                <a:gridCol w="1124460">
                  <a:extLst>
                    <a:ext uri="{9D8B030D-6E8A-4147-A177-3AD203B41FA5}">
                      <a16:colId xmlns:a16="http://schemas.microsoft.com/office/drawing/2014/main" val="20000"/>
                    </a:ext>
                  </a:extLst>
                </a:gridCol>
                <a:gridCol w="323339">
                  <a:extLst>
                    <a:ext uri="{9D8B030D-6E8A-4147-A177-3AD203B41FA5}">
                      <a16:colId xmlns:a16="http://schemas.microsoft.com/office/drawing/2014/main" val="20001"/>
                    </a:ext>
                  </a:extLst>
                </a:gridCol>
                <a:gridCol w="738155">
                  <a:extLst>
                    <a:ext uri="{9D8B030D-6E8A-4147-A177-3AD203B41FA5}">
                      <a16:colId xmlns:a16="http://schemas.microsoft.com/office/drawing/2014/main" val="20002"/>
                    </a:ext>
                  </a:extLst>
                </a:gridCol>
                <a:gridCol w="33020">
                  <a:extLst>
                    <a:ext uri="{9D8B030D-6E8A-4147-A177-3AD203B41FA5}">
                      <a16:colId xmlns:a16="http://schemas.microsoft.com/office/drawing/2014/main" val="20003"/>
                    </a:ext>
                  </a:extLst>
                </a:gridCol>
                <a:gridCol w="829025">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64890">
                  <a:extLst>
                    <a:ext uri="{9D8B030D-6E8A-4147-A177-3AD203B41FA5}">
                      <a16:colId xmlns:a16="http://schemas.microsoft.com/office/drawing/2014/main" val="20006"/>
                    </a:ext>
                  </a:extLst>
                </a:gridCol>
                <a:gridCol w="33020">
                  <a:extLst>
                    <a:ext uri="{9D8B030D-6E8A-4147-A177-3AD203B41FA5}">
                      <a16:colId xmlns:a16="http://schemas.microsoft.com/office/drawing/2014/main" val="20007"/>
                    </a:ext>
                  </a:extLst>
                </a:gridCol>
                <a:gridCol w="657465">
                  <a:extLst>
                    <a:ext uri="{9D8B030D-6E8A-4147-A177-3AD203B41FA5}">
                      <a16:colId xmlns:a16="http://schemas.microsoft.com/office/drawing/2014/main" val="20008"/>
                    </a:ext>
                  </a:extLst>
                </a:gridCol>
                <a:gridCol w="706825">
                  <a:extLst>
                    <a:ext uri="{9D8B030D-6E8A-4147-A177-3AD203B41FA5}">
                      <a16:colId xmlns:a16="http://schemas.microsoft.com/office/drawing/2014/main" val="20009"/>
                    </a:ext>
                  </a:extLst>
                </a:gridCol>
                <a:gridCol w="364974">
                  <a:extLst>
                    <a:ext uri="{9D8B030D-6E8A-4147-A177-3AD203B41FA5}">
                      <a16:colId xmlns:a16="http://schemas.microsoft.com/office/drawing/2014/main" val="20010"/>
                    </a:ext>
                  </a:extLst>
                </a:gridCol>
                <a:gridCol w="397026">
                  <a:extLst>
                    <a:ext uri="{9D8B030D-6E8A-4147-A177-3AD203B41FA5}">
                      <a16:colId xmlns:a16="http://schemas.microsoft.com/office/drawing/2014/main" val="20011"/>
                    </a:ext>
                  </a:extLst>
                </a:gridCol>
                <a:gridCol w="715995">
                  <a:extLst>
                    <a:ext uri="{9D8B030D-6E8A-4147-A177-3AD203B41FA5}">
                      <a16:colId xmlns:a16="http://schemas.microsoft.com/office/drawing/2014/main" val="20012"/>
                    </a:ext>
                  </a:extLst>
                </a:gridCol>
                <a:gridCol w="960407">
                  <a:extLst>
                    <a:ext uri="{9D8B030D-6E8A-4147-A177-3AD203B41FA5}">
                      <a16:colId xmlns:a16="http://schemas.microsoft.com/office/drawing/2014/main" val="20013"/>
                    </a:ext>
                  </a:extLst>
                </a:gridCol>
              </a:tblGrid>
              <a:tr h="464662">
                <a:tc gridSpan="2">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Administrative Post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2005-2010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2010 - 2015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2016 - 2020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880">
                <a:tc gridSpan="2">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Total Position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Female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of Women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Total Position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Female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of Women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gridSpan="2">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Total Position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Female</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of Women</a:t>
                      </a:r>
                    </a:p>
                  </a:txBody>
                  <a:tcPr marL="3810" marR="3810" marT="38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1"/>
                  </a:ext>
                </a:extLst>
              </a:tr>
              <a:tr h="182880">
                <a:tc gridSpan="2">
                  <a:txBody>
                    <a:bodyPr/>
                    <a:lstStyle/>
                    <a:p>
                      <a:pPr algn="l"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Regional Commissioner</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2"/>
                  </a:ext>
                </a:extLst>
              </a:tr>
              <a:tr h="236379">
                <a:tc gridSpan="2">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District Commissioner</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gridSpan="2">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3"/>
                  </a:ext>
                </a:extLst>
              </a:tr>
              <a:tr h="182880">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 Mayor</a:t>
                      </a:r>
                    </a:p>
                  </a:txBody>
                  <a:tcPr marL="3810" marR="3810" marT="38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3810" marR="3810" marT="38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3810" marR="3810" marT="38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4"/>
                  </a:ext>
                </a:extLst>
              </a:tr>
              <a:tr h="182880">
                <a:tc gridSpan="2">
                  <a:txBody>
                    <a:bodyPr/>
                    <a:lstStyle/>
                    <a:p>
                      <a:pPr algn="l"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D. C. Chairman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gridSpan="2">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5"/>
                  </a:ext>
                </a:extLst>
              </a:tr>
              <a:tr h="182880">
                <a:tc gridSpan="2">
                  <a:txBody>
                    <a:bodyPr/>
                    <a:lstStyle/>
                    <a:p>
                      <a:pPr algn="l"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 C. Chairman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gridSpan="2">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6"/>
                  </a:ext>
                </a:extLst>
              </a:tr>
              <a:tr h="182880">
                <a:tc gridSpan="2">
                  <a:txBody>
                    <a:bodyPr/>
                    <a:lstStyle/>
                    <a:p>
                      <a:pPr algn="l"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Other Councilors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31.5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gridSpan="2">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38.70%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7"/>
                  </a:ext>
                </a:extLst>
              </a:tr>
              <a:tr h="182880">
                <a:tc gridSpan="2">
                  <a:txBody>
                    <a:bodyPr/>
                    <a:lstStyle/>
                    <a:p>
                      <a:pPr algn="l" fontAlgn="b"/>
                      <a:r>
                        <a:rPr lang="en-US" sz="14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Sheha</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303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332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hMerge="1">
                  <a:txBody>
                    <a:bodyPr/>
                    <a:lstStyle/>
                    <a:p>
                      <a:endParaRPr lang="en-US"/>
                    </a:p>
                  </a:txBody>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gridSpan="2">
                  <a:txBody>
                    <a:bodyPr/>
                    <a:lstStyle/>
                    <a:p>
                      <a:pPr algn="ctr" fontAlgn="b"/>
                      <a:r>
                        <a:rPr lang="en-US" sz="14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388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8"/>
                  </a:ext>
                </a:extLst>
              </a:tr>
              <a:tr h="76199">
                <a:tc gridSpan="2">
                  <a:txBody>
                    <a:bodyPr/>
                    <a:lstStyle/>
                    <a:p>
                      <a:pPr algn="l"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Grand Total</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501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49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13.5%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530</a:t>
                      </a:r>
                    </a:p>
                  </a:txBody>
                  <a:tcPr marL="3810" marR="3810" marT="38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l" fontAlgn="b"/>
                      <a:r>
                        <a:rPr lang="en-US" sz="14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txBody>
                  <a:tcPr marL="3810" marR="3810" marT="381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13.2%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gridSpan="2">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569</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113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20%</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9"/>
                  </a:ext>
                </a:extLst>
              </a:tr>
            </a:tbl>
          </a:graphicData>
        </a:graphic>
      </p:graphicFrame>
      <p:sp>
        <p:nvSpPr>
          <p:cNvPr id="3" name="Date Placeholder 2"/>
          <p:cNvSpPr>
            <a:spLocks noGrp="1"/>
          </p:cNvSpPr>
          <p:nvPr>
            <p:ph type="dt" sz="half" idx="10"/>
          </p:nvPr>
        </p:nvSpPr>
        <p:spPr/>
        <p:txBody>
          <a:bodyPr/>
          <a:lstStyle/>
          <a:p>
            <a:fld id="{7431EB0A-DCDD-4F16-BE04-1DFFE2080A49}"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163</a:t>
            </a:fld>
            <a:endParaRPr lang="en-US" dirty="0">
              <a:solidFill>
                <a:prstClr val="black">
                  <a:tint val="75000"/>
                </a:prstClr>
              </a:solidFill>
              <a:latin typeface="Calibri"/>
            </a:endParaRPr>
          </a:p>
        </p:txBody>
      </p:sp>
      <p:sp>
        <p:nvSpPr>
          <p:cNvPr id="8" name="Rectangle 7"/>
          <p:cNvSpPr/>
          <p:nvPr/>
        </p:nvSpPr>
        <p:spPr>
          <a:xfrm>
            <a:off x="1752600" y="4608732"/>
            <a:ext cx="8458200" cy="2246769"/>
          </a:xfrm>
          <a:prstGeom prst="rect">
            <a:avLst/>
          </a:prstGeom>
        </p:spPr>
        <p:txBody>
          <a:bodyPr wrap="square">
            <a:spAutoFit/>
          </a:bodyPr>
          <a:lstStyle/>
          <a:p>
            <a:pPr algn="just">
              <a:spcBef>
                <a:spcPct val="20000"/>
              </a:spcBef>
            </a:pP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Findings in Table 2 indicate highly </a:t>
            </a: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male dominance  representation in most of top leadership  administrative positions from 2005 to 2020. The results aligned with KIIs ”there is no fairness in appointing top administrative leaders, mostly men are given more priority than women. For attaining GE in top leadership positions, mechanisms used for appointment should be transformed...”(KII-Administration officer, Second Vice President Office Unguja) </a:t>
            </a: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9795510" y="76200"/>
            <a:ext cx="830580" cy="609600"/>
          </a:xfrm>
          <a:prstGeom prst="rect">
            <a:avLst/>
          </a:prstGeom>
        </p:spPr>
      </p:pic>
    </p:spTree>
    <p:extLst>
      <p:ext uri="{BB962C8B-B14F-4D97-AF65-F5344CB8AC3E}">
        <p14:creationId xmlns:p14="http://schemas.microsoft.com/office/powerpoint/2010/main" val="21832773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67E77-40EF-4257-845D-7FF6D031EE5A}"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164</a:t>
            </a:fld>
            <a:endParaRPr lang="en-US">
              <a:solidFill>
                <a:prstClr val="black">
                  <a:tint val="75000"/>
                </a:prstClr>
              </a:solidFill>
              <a:latin typeface="Calibri"/>
            </a:endParaRPr>
          </a:p>
        </p:txBody>
      </p:sp>
      <p:graphicFrame>
        <p:nvGraphicFramePr>
          <p:cNvPr id="5" name="Table 4"/>
          <p:cNvGraphicFramePr>
            <a:graphicFrameLocks noGrp="1"/>
          </p:cNvGraphicFramePr>
          <p:nvPr/>
        </p:nvGraphicFramePr>
        <p:xfrm>
          <a:off x="1905000" y="914401"/>
          <a:ext cx="8305800" cy="3991482"/>
        </p:xfrm>
        <a:graphic>
          <a:graphicData uri="http://schemas.openxmlformats.org/drawingml/2006/table">
            <a:tbl>
              <a:tblPr firstRow="1" firstCol="1" bandRow="1"/>
              <a:tblGrid>
                <a:gridCol w="3470087">
                  <a:extLst>
                    <a:ext uri="{9D8B030D-6E8A-4147-A177-3AD203B41FA5}">
                      <a16:colId xmlns:a16="http://schemas.microsoft.com/office/drawing/2014/main" val="20000"/>
                    </a:ext>
                  </a:extLst>
                </a:gridCol>
                <a:gridCol w="3012034">
                  <a:extLst>
                    <a:ext uri="{9D8B030D-6E8A-4147-A177-3AD203B41FA5}">
                      <a16:colId xmlns:a16="http://schemas.microsoft.com/office/drawing/2014/main" val="20001"/>
                    </a:ext>
                  </a:extLst>
                </a:gridCol>
                <a:gridCol w="948050">
                  <a:extLst>
                    <a:ext uri="{9D8B030D-6E8A-4147-A177-3AD203B41FA5}">
                      <a16:colId xmlns:a16="http://schemas.microsoft.com/office/drawing/2014/main" val="20002"/>
                    </a:ext>
                  </a:extLst>
                </a:gridCol>
                <a:gridCol w="875629">
                  <a:extLst>
                    <a:ext uri="{9D8B030D-6E8A-4147-A177-3AD203B41FA5}">
                      <a16:colId xmlns:a16="http://schemas.microsoft.com/office/drawing/2014/main" val="20003"/>
                    </a:ext>
                  </a:extLst>
                </a:gridCol>
              </a:tblGrid>
              <a:tr h="304799">
                <a:tc>
                  <a:txBody>
                    <a:bodyPr/>
                    <a:lstStyle/>
                    <a:p>
                      <a:pPr marL="0" marR="0">
                        <a:lnSpc>
                          <a:spcPct val="115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REGION                      (RC)</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15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DISTRICT              (DC)</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DED</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DAS</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0">
                <a:tc rowSpan="3">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Mjini Magharibi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Mjini                           (M)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vMerge="1">
                  <a:txBody>
                    <a:bodyPr/>
                    <a:lstStyle/>
                    <a:p>
                      <a:endParaRPr lang="en-US"/>
                    </a:p>
                  </a:txBody>
                  <a:tcPr/>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Magharibi A                (F)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n-US"/>
                    </a:p>
                  </a:txBody>
                  <a:tcPr/>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Magharibi B                (F)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rowSpan="2">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Kusini Unguja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Kati                             (F)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vMerge="1">
                  <a:txBody>
                    <a:bodyPr/>
                    <a:lstStyle/>
                    <a:p>
                      <a:endParaRPr lang="en-US"/>
                    </a:p>
                  </a:txBody>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Kusini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rowSpan="3">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Kasikazini Unguja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Kaskazini    A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vMerge="1">
                  <a:txBody>
                    <a:bodyPr/>
                    <a:lstStyle/>
                    <a:p>
                      <a:endParaRPr lang="en-US"/>
                    </a:p>
                  </a:txBody>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Kaskazini    B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vMerge="1">
                  <a:txBody>
                    <a:bodyPr/>
                    <a:lstStyle/>
                    <a:p>
                      <a:endParaRPr lang="en-US"/>
                    </a:p>
                  </a:txBody>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W/ndogo Tumbatu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0">
                <a:tc rowSpan="2">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Kusini Pemba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Chakechake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0">
                <a:tc vMerge="1">
                  <a:txBody>
                    <a:bodyPr/>
                    <a:lstStyle/>
                    <a:p>
                      <a:endParaRPr lang="en-US"/>
                    </a:p>
                  </a:txBody>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Mkoani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Wete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8259">
                <a:tc>
                  <a:txBody>
                    <a:bodyPr/>
                    <a:lstStyle/>
                    <a:p>
                      <a:pPr marL="0" marR="0">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Kaskazin Pemba          (F)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Micheweni                 (F)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marL="0" marR="0">
                        <a:lnSpc>
                          <a:spcPct val="115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 </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W/ndogo Kojani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6" name="Rectangle 1"/>
          <p:cNvSpPr>
            <a:spLocks noChangeArrowheads="1"/>
          </p:cNvSpPr>
          <p:nvPr/>
        </p:nvSpPr>
        <p:spPr bwMode="auto">
          <a:xfrm>
            <a:off x="1676400" y="152400"/>
            <a:ext cx="8534400" cy="70788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57250" algn="l"/>
              </a:tabLst>
              <a:defRPr>
                <a:solidFill>
                  <a:schemeClr val="tx1"/>
                </a:solidFill>
                <a:latin typeface="Arial" pitchFamily="34" charset="0"/>
                <a:cs typeface="Arial" pitchFamily="34" charset="0"/>
              </a:defRPr>
            </a:lvl1pPr>
            <a:lvl2pPr fontAlgn="base">
              <a:spcBef>
                <a:spcPct val="0"/>
              </a:spcBef>
              <a:spcAft>
                <a:spcPct val="0"/>
              </a:spcAft>
              <a:tabLst>
                <a:tab pos="857250" algn="l"/>
              </a:tabLst>
              <a:defRPr>
                <a:solidFill>
                  <a:schemeClr val="tx1"/>
                </a:solidFill>
                <a:latin typeface="Arial" pitchFamily="34" charset="0"/>
                <a:cs typeface="Arial" pitchFamily="34" charset="0"/>
              </a:defRPr>
            </a:lvl2pPr>
            <a:lvl3pPr fontAlgn="base">
              <a:spcBef>
                <a:spcPct val="0"/>
              </a:spcBef>
              <a:spcAft>
                <a:spcPct val="0"/>
              </a:spcAft>
              <a:tabLst>
                <a:tab pos="857250" algn="l"/>
              </a:tabLst>
              <a:defRPr>
                <a:solidFill>
                  <a:schemeClr val="tx1"/>
                </a:solidFill>
                <a:latin typeface="Arial" pitchFamily="34" charset="0"/>
                <a:cs typeface="Arial" pitchFamily="34" charset="0"/>
              </a:defRPr>
            </a:lvl3pPr>
            <a:lvl4pPr fontAlgn="base">
              <a:spcBef>
                <a:spcPct val="0"/>
              </a:spcBef>
              <a:spcAft>
                <a:spcPct val="0"/>
              </a:spcAft>
              <a:tabLst>
                <a:tab pos="857250" algn="l"/>
              </a:tabLst>
              <a:defRPr>
                <a:solidFill>
                  <a:schemeClr val="tx1"/>
                </a:solidFill>
                <a:latin typeface="Arial" pitchFamily="34" charset="0"/>
                <a:cs typeface="Arial" pitchFamily="34" charset="0"/>
              </a:defRPr>
            </a:lvl4pPr>
            <a:lvl5pPr fontAlgn="base">
              <a:spcBef>
                <a:spcPct val="0"/>
              </a:spcBef>
              <a:spcAft>
                <a:spcPct val="0"/>
              </a:spcAft>
              <a:tabLst>
                <a:tab pos="857250" algn="l"/>
              </a:tabLst>
              <a:defRPr>
                <a:solidFill>
                  <a:schemeClr val="tx1"/>
                </a:solidFill>
                <a:latin typeface="Arial" pitchFamily="34" charset="0"/>
                <a:cs typeface="Arial" pitchFamily="34" charset="0"/>
              </a:defRPr>
            </a:lvl5pPr>
            <a:lvl6pPr fontAlgn="base">
              <a:spcBef>
                <a:spcPct val="0"/>
              </a:spcBef>
              <a:spcAft>
                <a:spcPct val="0"/>
              </a:spcAft>
              <a:tabLst>
                <a:tab pos="857250" algn="l"/>
              </a:tabLst>
              <a:defRPr>
                <a:solidFill>
                  <a:schemeClr val="tx1"/>
                </a:solidFill>
                <a:latin typeface="Arial" pitchFamily="34" charset="0"/>
                <a:cs typeface="Arial" pitchFamily="34" charset="0"/>
              </a:defRPr>
            </a:lvl6pPr>
            <a:lvl7pPr fontAlgn="base">
              <a:spcBef>
                <a:spcPct val="0"/>
              </a:spcBef>
              <a:spcAft>
                <a:spcPct val="0"/>
              </a:spcAft>
              <a:tabLst>
                <a:tab pos="857250" algn="l"/>
              </a:tabLst>
              <a:defRPr>
                <a:solidFill>
                  <a:schemeClr val="tx1"/>
                </a:solidFill>
                <a:latin typeface="Arial" pitchFamily="34" charset="0"/>
                <a:cs typeface="Arial" pitchFamily="34" charset="0"/>
              </a:defRPr>
            </a:lvl7pPr>
            <a:lvl8pPr fontAlgn="base">
              <a:spcBef>
                <a:spcPct val="0"/>
              </a:spcBef>
              <a:spcAft>
                <a:spcPct val="0"/>
              </a:spcAft>
              <a:tabLst>
                <a:tab pos="857250" algn="l"/>
              </a:tabLst>
              <a:defRPr>
                <a:solidFill>
                  <a:schemeClr val="tx1"/>
                </a:solidFill>
                <a:latin typeface="Arial" pitchFamily="34" charset="0"/>
                <a:cs typeface="Arial" pitchFamily="34" charset="0"/>
              </a:defRPr>
            </a:lvl8pPr>
            <a:lvl9pPr fontAlgn="base">
              <a:spcBef>
                <a:spcPct val="0"/>
              </a:spcBef>
              <a:spcAft>
                <a:spcPct val="0"/>
              </a:spcAft>
              <a:tabLst>
                <a:tab pos="857250" algn="l"/>
              </a:tabLst>
              <a:defRPr>
                <a:solidFill>
                  <a:schemeClr val="tx1"/>
                </a:solidFill>
                <a:latin typeface="Arial" pitchFamily="34" charset="0"/>
                <a:cs typeface="Arial" pitchFamily="34" charset="0"/>
              </a:defRPr>
            </a:lvl9pPr>
          </a:lstStyle>
          <a:p>
            <a:r>
              <a:rPr lang="en-US" alt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Table 3: Status of</a:t>
            </a:r>
            <a:r>
              <a:rPr lang="en-US" alt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alt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Top Leadership Positions at Regional       </a:t>
            </a:r>
          </a:p>
          <a:p>
            <a:r>
              <a:rPr lang="en-US" alt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Administrative and Local Government in Zanzibar in 2022</a:t>
            </a:r>
            <a:endParaRPr lang="en-US" alt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1725391" y="5410201"/>
            <a:ext cx="8772624" cy="1695849"/>
          </a:xfrm>
          <a:prstGeom prst="rect">
            <a:avLst/>
          </a:prstGeom>
          <a:noFill/>
        </p:spPr>
        <p:txBody>
          <a:bodyPr wrap="square">
            <a:spAutoFit/>
          </a:bodyPr>
          <a:lstStyle/>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Source: Second Vice President Office Zanzibar 2022</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Note:  M = Male, F= Female; </a:t>
            </a: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RC = Regional Commissioner; DC =District Commissioner; </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DED = District Executive Director; DAS= District Administrative Secretary</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9372600" y="152401"/>
            <a:ext cx="838200" cy="565517"/>
          </a:xfrm>
          <a:prstGeom prst="rect">
            <a:avLst/>
          </a:prstGeom>
        </p:spPr>
      </p:pic>
    </p:spTree>
    <p:extLst>
      <p:ext uri="{BB962C8B-B14F-4D97-AF65-F5344CB8AC3E}">
        <p14:creationId xmlns:p14="http://schemas.microsoft.com/office/powerpoint/2010/main" val="3608165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5463" y="1453662"/>
            <a:ext cx="8048137" cy="3200400"/>
          </a:xfrm>
          <a:prstGeom prst="rect">
            <a:avLst/>
          </a:prstGeom>
          <a:solidFill>
            <a:srgbClr val="FFC00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aphicFrame>
        <p:nvGraphicFramePr>
          <p:cNvPr id="2" name="Table 1"/>
          <p:cNvGraphicFramePr>
            <a:graphicFrameLocks noGrp="1"/>
          </p:cNvGraphicFramePr>
          <p:nvPr/>
        </p:nvGraphicFramePr>
        <p:xfrm>
          <a:off x="1752601" y="1178967"/>
          <a:ext cx="7927731" cy="4869409"/>
        </p:xfrm>
        <a:graphic>
          <a:graphicData uri="http://schemas.openxmlformats.org/drawingml/2006/table">
            <a:tbl>
              <a:tblPr firstRow="1" bandRow="1">
                <a:tableStyleId>{5940675A-B579-460E-94D1-54222C63F5DA}</a:tableStyleId>
              </a:tblPr>
              <a:tblGrid>
                <a:gridCol w="5638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22131">
                  <a:extLst>
                    <a:ext uri="{9D8B030D-6E8A-4147-A177-3AD203B41FA5}">
                      <a16:colId xmlns:a16="http://schemas.microsoft.com/office/drawing/2014/main" val="20002"/>
                    </a:ext>
                  </a:extLst>
                </a:gridCol>
              </a:tblGrid>
              <a:tr h="201359">
                <a:tc>
                  <a:txBody>
                    <a:bodyPr/>
                    <a:lstStyle/>
                    <a:p>
                      <a:pPr algn="l" fontAlgn="t"/>
                      <a:r>
                        <a:rPr lang="en-GB" sz="2000" b="1" u="none" strike="noStrike" dirty="0">
                          <a:latin typeface="Tahoma" panose="020B0604030504040204" pitchFamily="34" charset="0"/>
                          <a:ea typeface="Tahoma" panose="020B0604030504040204" pitchFamily="34" charset="0"/>
                          <a:cs typeface="Tahoma" panose="020B0604030504040204" pitchFamily="34" charset="0"/>
                        </a:rPr>
                        <a:t>Impediments</a:t>
                      </a:r>
                      <a:endParaRPr lang="en-GB" sz="2000" b="1"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t"/>
                      <a:r>
                        <a:rPr lang="en-GB" sz="2000" b="1" u="none" strike="noStrike" dirty="0">
                          <a:latin typeface="Tahoma" panose="020B0604030504040204" pitchFamily="34" charset="0"/>
                          <a:ea typeface="Tahoma" panose="020B0604030504040204" pitchFamily="34" charset="0"/>
                          <a:cs typeface="Tahoma" panose="020B0604030504040204" pitchFamily="34" charset="0"/>
                        </a:rPr>
                        <a:t>N</a:t>
                      </a:r>
                      <a:endParaRPr lang="en-GB" sz="2000" b="1"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t"/>
                      <a:r>
                        <a:rPr lang="en-GB" sz="2000" b="1" u="none" strike="noStrike" dirty="0">
                          <a:latin typeface="Tahoma" panose="020B0604030504040204" pitchFamily="34" charset="0"/>
                          <a:ea typeface="Tahoma" panose="020B0604030504040204" pitchFamily="34" charset="0"/>
                          <a:cs typeface="Tahoma" panose="020B0604030504040204" pitchFamily="34" charset="0"/>
                        </a:rPr>
                        <a:t> %</a:t>
                      </a:r>
                      <a:r>
                        <a:rPr lang="en-GB" sz="2000" b="1" u="none" strike="noStrike" baseline="0" dirty="0">
                          <a:latin typeface="Tahoma" panose="020B0604030504040204" pitchFamily="34" charset="0"/>
                          <a:ea typeface="Tahoma" panose="020B0604030504040204" pitchFamily="34" charset="0"/>
                          <a:cs typeface="Tahoma" panose="020B0604030504040204" pitchFamily="34" charset="0"/>
                        </a:rPr>
                        <a:t> Cases</a:t>
                      </a:r>
                      <a:endParaRPr lang="en-GB" sz="2000" b="1" i="0" u="none" strike="noStrike" dirty="0">
                        <a:solidFill>
                          <a:srgbClr val="000000"/>
                        </a:solidFill>
                        <a:latin typeface="Tahoma" pitchFamily="34" charset="0"/>
                        <a:ea typeface="Tahoma" pitchFamily="34" charset="0"/>
                        <a:cs typeface="Tahoma" pitchFamily="34" charset="0"/>
                      </a:endParaRPr>
                    </a:p>
                  </a:txBody>
                  <a:tcPr marL="9525" marR="9525" marT="9525" marB="0"/>
                </a:tc>
                <a:extLst>
                  <a:ext uri="{0D108BD9-81ED-4DB2-BD59-A6C34878D82A}">
                    <a16:rowId xmlns:a16="http://schemas.microsoft.com/office/drawing/2014/main" val="10000"/>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Education</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Level</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ctr"/>
                </a:tc>
                <a:tc>
                  <a:txBody>
                    <a:bodyPr/>
                    <a:lstStyle/>
                    <a:p>
                      <a:pPr algn="ctr" fontAlgn="t"/>
                      <a:r>
                        <a:rPr lang="en-GB" sz="2000" u="none" strike="noStrike" dirty="0"/>
                        <a:t>68</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t"/>
                      <a:r>
                        <a:rPr lang="en-GB" sz="2000" u="none" strike="noStrike" dirty="0"/>
                        <a:t>85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extLst>
                  <a:ext uri="{0D108BD9-81ED-4DB2-BD59-A6C34878D82A}">
                    <a16:rowId xmlns:a16="http://schemas.microsoft.com/office/drawing/2014/main" val="10001"/>
                  </a:ext>
                </a:extLst>
              </a:tr>
              <a:tr h="285751">
                <a:tc>
                  <a:txBody>
                    <a:bodyPr/>
                    <a:lstStyle/>
                    <a:p>
                      <a:pPr algn="l" fontAlgn="b"/>
                      <a:r>
                        <a:rPr kumimoji="0" lang="en-GB"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Lack of financial support </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ctr"/>
                </a:tc>
                <a:tc>
                  <a:txBody>
                    <a:bodyPr/>
                    <a:lstStyle/>
                    <a:p>
                      <a:pPr algn="ctr" fontAlgn="t"/>
                      <a:r>
                        <a:rPr lang="en-GB" sz="2000" u="none" strike="noStrike" dirty="0"/>
                        <a:t>60</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75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02"/>
                  </a:ext>
                </a:extLst>
              </a:tr>
              <a:tr h="334651">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Political</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Background</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ctr"/>
                </a:tc>
                <a:tc>
                  <a:txBody>
                    <a:bodyPr/>
                    <a:lstStyle/>
                    <a:p>
                      <a:pPr algn="ctr" fontAlgn="t"/>
                      <a:r>
                        <a:rPr lang="en-GB" sz="2000" u="none" strike="noStrike" dirty="0"/>
                        <a:t>57</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71.25</a:t>
                      </a:r>
                      <a:endParaRPr lang="en-GB" sz="2000" u="none" strike="noStrike" dirty="0">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extLst>
                  <a:ext uri="{0D108BD9-81ED-4DB2-BD59-A6C34878D82A}">
                    <a16:rowId xmlns:a16="http://schemas.microsoft.com/office/drawing/2014/main" val="10003"/>
                  </a:ext>
                </a:extLst>
              </a:tr>
              <a:tr h="286608">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Cultural</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norms</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55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68.75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ctr"/>
                </a:tc>
                <a:extLst>
                  <a:ext uri="{0D108BD9-81ED-4DB2-BD59-A6C34878D82A}">
                    <a16:rowId xmlns:a16="http://schemas.microsoft.com/office/drawing/2014/main" val="10004"/>
                  </a:ext>
                </a:extLst>
              </a:tr>
              <a:tr h="353283">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Gender</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stereotyping</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ctr"/>
                </a:tc>
                <a:tc>
                  <a:txBody>
                    <a:bodyPr/>
                    <a:lstStyle/>
                    <a:p>
                      <a:pPr algn="ctr" fontAlgn="t"/>
                      <a:r>
                        <a:rPr lang="en-GB" sz="2000" u="none" strike="noStrike" dirty="0"/>
                        <a:t>52</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ctr"/>
                </a:tc>
                <a:tc>
                  <a:txBody>
                    <a:bodyPr/>
                    <a:lstStyle/>
                    <a:p>
                      <a:pPr algn="ctr" fontAlgn="b"/>
                      <a:r>
                        <a:rPr lang="en-GB" sz="2000" u="none" strike="noStrike" dirty="0"/>
                        <a:t>65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05"/>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Existence</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of Patriarchal System</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46</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57.5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06"/>
                  </a:ext>
                </a:extLst>
              </a:tr>
              <a:tr h="248508">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Lack</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of Confidence</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45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56.25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07"/>
                  </a:ext>
                </a:extLst>
              </a:tr>
              <a:tr h="305486">
                <a:tc>
                  <a:txBody>
                    <a:bodyPr/>
                    <a:lstStyle/>
                    <a:p>
                      <a:pPr algn="l" fontAlgn="b"/>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Male chauvinism </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44</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55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08"/>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Lack of mentorship</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42</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52.5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09"/>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Corruption</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e.g sexual corruption</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40</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50</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10"/>
                  </a:ext>
                </a:extLst>
              </a:tr>
              <a:tr h="40957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Inferiority Complex</a:t>
                      </a:r>
                      <a:endParaRPr kumimoji="0" lang="en-GB"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30</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37.5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11"/>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Ethnicity</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30</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37.5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12"/>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Biasness</a:t>
                      </a:r>
                      <a:r>
                        <a:rPr lang="en-GB" sz="2000" u="none" strike="noStrike" baseline="0" dirty="0">
                          <a:latin typeface="Tahoma" panose="020B0604030504040204" pitchFamily="34" charset="0"/>
                          <a:ea typeface="Tahoma" panose="020B0604030504040204" pitchFamily="34" charset="0"/>
                          <a:cs typeface="Tahoma" panose="020B0604030504040204" pitchFamily="34" charset="0"/>
                        </a:rPr>
                        <a:t> in appointment and search committee</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12</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15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13"/>
                  </a:ext>
                </a:extLst>
              </a:tr>
              <a:tr h="305486">
                <a:tc>
                  <a:txBody>
                    <a:bodyPr/>
                    <a:lstStyle/>
                    <a:p>
                      <a:pPr algn="l" fontAlgn="b"/>
                      <a:r>
                        <a:rPr lang="en-GB" sz="2000" u="none" strike="noStrike" dirty="0">
                          <a:latin typeface="Tahoma" panose="020B0604030504040204" pitchFamily="34" charset="0"/>
                          <a:ea typeface="Tahoma" panose="020B0604030504040204" pitchFamily="34" charset="0"/>
                          <a:cs typeface="Tahoma" panose="020B0604030504040204" pitchFamily="34" charset="0"/>
                        </a:rPr>
                        <a:t>Religion </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tc>
                  <a:txBody>
                    <a:bodyPr/>
                    <a:lstStyle/>
                    <a:p>
                      <a:pPr algn="ctr" fontAlgn="t"/>
                      <a:r>
                        <a:rPr lang="en-GB" sz="2000" u="none" strike="noStrike" dirty="0"/>
                        <a:t>10</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tc>
                <a:tc>
                  <a:txBody>
                    <a:bodyPr/>
                    <a:lstStyle/>
                    <a:p>
                      <a:pPr algn="ctr" fontAlgn="b"/>
                      <a:r>
                        <a:rPr lang="en-GB" sz="2000" u="none" strike="noStrike" dirty="0"/>
                        <a:t>12.5</a:t>
                      </a:r>
                      <a:endParaRPr lang="en-GB" sz="2000" b="0" i="0" u="none" strike="noStrike" dirty="0">
                        <a:solidFill>
                          <a:srgbClr val="000000"/>
                        </a:solidFill>
                        <a:latin typeface="Tahoma" pitchFamily="34" charset="0"/>
                        <a:ea typeface="Tahoma" pitchFamily="34" charset="0"/>
                        <a:cs typeface="Tahoma" pitchFamily="34" charset="0"/>
                      </a:endParaRPr>
                    </a:p>
                  </a:txBody>
                  <a:tcPr marL="9525" marR="9525" marT="9525" marB="0" anchor="b"/>
                </a:tc>
                <a:extLst>
                  <a:ext uri="{0D108BD9-81ED-4DB2-BD59-A6C34878D82A}">
                    <a16:rowId xmlns:a16="http://schemas.microsoft.com/office/drawing/2014/main" val="10014"/>
                  </a:ext>
                </a:extLst>
              </a:tr>
            </a:tbl>
          </a:graphicData>
        </a:graphic>
      </p:graphicFrame>
      <p:sp>
        <p:nvSpPr>
          <p:cNvPr id="26705" name="Rectangle 1"/>
          <p:cNvSpPr>
            <a:spLocks noChangeArrowheads="1"/>
          </p:cNvSpPr>
          <p:nvPr/>
        </p:nvSpPr>
        <p:spPr bwMode="auto">
          <a:xfrm>
            <a:off x="1752600" y="455682"/>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None/>
            </a:pPr>
            <a:r>
              <a:rPr lang="en-GB" altLang="en-US" sz="2000" b="1" dirty="0">
                <a:solidFill>
                  <a:srgbClr val="000000"/>
                </a:solidFill>
                <a:latin typeface="Tahoma" pitchFamily="34" charset="0"/>
                <a:cs typeface="Tahoma" pitchFamily="34" charset="0"/>
              </a:rPr>
              <a:t>Table</a:t>
            </a:r>
            <a:r>
              <a:rPr lang="en-GB" altLang="en-US" sz="2000" b="1" dirty="0">
                <a:solidFill>
                  <a:prstClr val="black"/>
                </a:solidFill>
                <a:latin typeface="Tahoma" pitchFamily="34" charset="0"/>
                <a:cs typeface="Tahoma" pitchFamily="34" charset="0"/>
              </a:rPr>
              <a:t> 4: Impediments  factors Influencing Gender Representation in Top  Leadership Position </a:t>
            </a:r>
            <a:r>
              <a:rPr lang="en-GB" altLang="en-US" sz="2000" b="1" dirty="0">
                <a:solidFill>
                  <a:srgbClr val="000000"/>
                </a:solidFill>
                <a:latin typeface="Tahoma" pitchFamily="34" charset="0"/>
                <a:cs typeface="Tahoma" pitchFamily="34" charset="0"/>
              </a:rPr>
              <a:t>(n = 80)</a:t>
            </a:r>
            <a:endParaRPr lang="en-GB" altLang="en-US" sz="2000" dirty="0">
              <a:solidFill>
                <a:prstClr val="black"/>
              </a:solidFill>
              <a:latin typeface="Tahoma" pitchFamily="34" charset="0"/>
              <a:cs typeface="Tahoma" pitchFamily="34" charset="0"/>
            </a:endParaRPr>
          </a:p>
        </p:txBody>
      </p:sp>
      <p:sp>
        <p:nvSpPr>
          <p:cNvPr id="26706" name="Rectangle 2"/>
          <p:cNvSpPr>
            <a:spLocks noChangeArrowheads="1"/>
          </p:cNvSpPr>
          <p:nvPr/>
        </p:nvSpPr>
        <p:spPr bwMode="auto">
          <a:xfrm>
            <a:off x="1547446" y="6079178"/>
            <a:ext cx="8667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fontAlgn="base">
              <a:spcBef>
                <a:spcPct val="0"/>
              </a:spcBef>
              <a:spcAft>
                <a:spcPct val="0"/>
              </a:spcAft>
              <a:buNone/>
            </a:pPr>
            <a:r>
              <a:rPr lang="en-GB" altLang="en-US" sz="2000" dirty="0">
                <a:solidFill>
                  <a:srgbClr val="000000"/>
                </a:solidFill>
                <a:latin typeface="Tahoma" pitchFamily="34" charset="0"/>
                <a:cs typeface="Tahoma" pitchFamily="34" charset="0"/>
              </a:rPr>
              <a:t>Note: Figures in (%) represent multiple responses; </a:t>
            </a:r>
            <a:endParaRPr lang="en-GB" altLang="en-US" sz="2000" dirty="0">
              <a:solidFill>
                <a:prstClr val="black"/>
              </a:solidFill>
              <a:latin typeface="Tahoma" pitchFamily="34" charset="0"/>
              <a:cs typeface="Tahoma" pitchFamily="34" charset="0"/>
            </a:endParaRPr>
          </a:p>
        </p:txBody>
      </p:sp>
      <p:sp>
        <p:nvSpPr>
          <p:cNvPr id="26708" name="Rectangle 12"/>
          <p:cNvSpPr>
            <a:spLocks noChangeArrowheads="1"/>
          </p:cNvSpPr>
          <p:nvPr/>
        </p:nvSpPr>
        <p:spPr bwMode="auto">
          <a:xfrm>
            <a:off x="1711325" y="76200"/>
            <a:ext cx="3653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pPr>
            <a:r>
              <a:rPr lang="en-US" altLang="en-US" sz="2600" b="1" dirty="0">
                <a:solidFill>
                  <a:prstClr val="black"/>
                </a:solidFill>
                <a:latin typeface="Tahoma" pitchFamily="34" charset="0"/>
                <a:cs typeface="Tahoma" pitchFamily="34" charset="0"/>
              </a:rPr>
              <a:t>Key Findings  Cont</a:t>
            </a:r>
            <a:r>
              <a:rPr lang="en-US" altLang="en-US" sz="2800" b="1" dirty="0">
                <a:solidFill>
                  <a:prstClr val="black"/>
                </a:solidFill>
                <a:latin typeface="Tahoma" pitchFamily="34" charset="0"/>
                <a:cs typeface="Tahoma" pitchFamily="34" charset="0"/>
              </a:rPr>
              <a:t>…</a:t>
            </a:r>
            <a:endParaRPr lang="en-GB" altLang="en-US" sz="2800" dirty="0">
              <a:solidFill>
                <a:srgbClr val="FF0000"/>
              </a:solidFill>
              <a:latin typeface="Tahoma" pitchFamily="34" charset="0"/>
              <a:cs typeface="Tahoma" pitchFamily="34" charset="0"/>
            </a:endParaRPr>
          </a:p>
        </p:txBody>
      </p:sp>
      <p:sp>
        <p:nvSpPr>
          <p:cNvPr id="16" name="Date Placeholder 15"/>
          <p:cNvSpPr>
            <a:spLocks noGrp="1"/>
          </p:cNvSpPr>
          <p:nvPr>
            <p:ph type="dt" sz="quarter" idx="10"/>
          </p:nvPr>
        </p:nvSpPr>
        <p:spPr>
          <a:xfrm>
            <a:off x="1981200" y="6400801"/>
            <a:ext cx="2133600" cy="320675"/>
          </a:xfrm>
        </p:spPr>
        <p:txBody>
          <a:bodyPr/>
          <a:lstStyle/>
          <a:p>
            <a:pPr>
              <a:defRPr/>
            </a:pPr>
            <a:fld id="{9B709869-B678-49BE-A4E5-95E455F17761}" type="datetime1">
              <a:rPr lang="en-US">
                <a:solidFill>
                  <a:prstClr val="black">
                    <a:tint val="75000"/>
                  </a:prstClr>
                </a:solidFill>
                <a:latin typeface="Calibri"/>
              </a:rPr>
              <a:pPr>
                <a:defRPr/>
              </a:pPr>
              <a:t>6/15/2023</a:t>
            </a:fld>
            <a:endParaRPr lang="en-US" dirty="0">
              <a:solidFill>
                <a:prstClr val="black">
                  <a:tint val="75000"/>
                </a:prstClr>
              </a:solidFill>
              <a:latin typeface="Calibri"/>
            </a:endParaRPr>
          </a:p>
        </p:txBody>
      </p:sp>
      <p:sp>
        <p:nvSpPr>
          <p:cNvPr id="17" name="Slide Number Placeholder 16"/>
          <p:cNvSpPr>
            <a:spLocks noGrp="1"/>
          </p:cNvSpPr>
          <p:nvPr>
            <p:ph type="sldNum" sz="quarter" idx="12"/>
          </p:nvPr>
        </p:nvSpPr>
        <p:spPr/>
        <p:txBody>
          <a:bodyPr/>
          <a:lstStyle/>
          <a:p>
            <a:pPr>
              <a:defRPr/>
            </a:pPr>
            <a:fld id="{16F8F87C-3124-4168-BC87-19B6C7C76E94}" type="slidenum">
              <a:rPr lang="en-US">
                <a:solidFill>
                  <a:prstClr val="black">
                    <a:tint val="75000"/>
                  </a:prstClr>
                </a:solidFill>
                <a:latin typeface="Calibri"/>
              </a:rPr>
              <a:pPr>
                <a:defRPr/>
              </a:pPr>
              <a:t>165</a:t>
            </a:fld>
            <a:endParaRPr lang="en-US">
              <a:solidFill>
                <a:prstClr val="black">
                  <a:tint val="75000"/>
                </a:prstClr>
              </a:solidFill>
              <a:latin typeface="Calibri"/>
            </a:endParaRPr>
          </a:p>
        </p:txBody>
      </p:sp>
      <p:sp>
        <p:nvSpPr>
          <p:cNvPr id="18" name="Footer Placeholder 17"/>
          <p:cNvSpPr>
            <a:spLocks noGrp="1"/>
          </p:cNvSpPr>
          <p:nvPr>
            <p:ph type="ftr" sz="quarter" idx="11"/>
          </p:nvPr>
        </p:nvSpPr>
        <p:spPr/>
        <p:txBody>
          <a:bodyPr/>
          <a:lstStyle/>
          <a:p>
            <a:pPr>
              <a:defRPr/>
            </a:pPr>
            <a:r>
              <a:rPr lang="it-IT" dirty="0">
                <a:solidFill>
                  <a:prstClr val="black">
                    <a:tint val="75000"/>
                  </a:prstClr>
                </a:solidFill>
                <a:latin typeface="Calibri"/>
              </a:rPr>
              <a:t>Tatu Nyange Viva voce presentation</a:t>
            </a:r>
            <a:endParaRPr lang="en-US" dirty="0">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21585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2600" y="3200400"/>
            <a:ext cx="8382000" cy="1676400"/>
          </a:xfrm>
          <a:prstGeom prst="rect">
            <a:avLst/>
          </a:prstGeom>
          <a:solidFill>
            <a:srgbClr val="FFC000"/>
          </a:solidFill>
          <a:ln w="25400" cap="flat" cmpd="sng" algn="ctr">
            <a:solidFill>
              <a:srgbClr val="4F81BD">
                <a:shade val="50000"/>
              </a:srgbClr>
            </a:solidFill>
            <a:prstDash val="solid"/>
          </a:ln>
          <a:effectLst>
            <a:outerShdw blurRad="50800" dist="38100" dir="8100000" algn="tr" rotWithShape="0">
              <a:prstClr val="black">
                <a:alpha val="40000"/>
              </a:prstClr>
            </a:outerShdw>
          </a:effectLst>
        </p:spPr>
        <p:txBody>
          <a:bodyPr rtlCol="0" anchor="ctr"/>
          <a:lstStyle/>
          <a:p>
            <a:pPr algn="ctr">
              <a:defRPr/>
            </a:pPr>
            <a:endParaRPr lang="en-US" kern="0">
              <a:solidFill>
                <a:prstClr val="white"/>
              </a:solidFill>
              <a:latin typeface="Calibri"/>
            </a:endParaRPr>
          </a:p>
        </p:txBody>
      </p:sp>
      <p:sp>
        <p:nvSpPr>
          <p:cNvPr id="3" name="Content Placeholder 2"/>
          <p:cNvSpPr>
            <a:spLocks noGrp="1"/>
          </p:cNvSpPr>
          <p:nvPr>
            <p:ph idx="1"/>
          </p:nvPr>
        </p:nvSpPr>
        <p:spPr>
          <a:xfrm>
            <a:off x="1752600" y="1219201"/>
            <a:ext cx="8229600" cy="4525963"/>
          </a:xfrm>
        </p:spPr>
        <p:txBody>
          <a:bodyPr>
            <a:noAutofit/>
          </a:bodyPr>
          <a:lstStyle/>
          <a:p>
            <a:pPr marL="0" indent="0" algn="just">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800" dirty="0">
                <a:latin typeface="Tahoma" panose="020B0604030504040204" pitchFamily="34" charset="0"/>
                <a:ea typeface="Tahoma" panose="020B0604030504040204" pitchFamily="34" charset="0"/>
                <a:cs typeface="Tahoma" panose="020B0604030504040204" pitchFamily="34" charset="0"/>
              </a:rPr>
              <a:t>Likewise FGDs and KIIs highlighted that: </a:t>
            </a:r>
          </a:p>
          <a:p>
            <a:pPr marL="0" indent="0" algn="just">
              <a:buNone/>
            </a:pPr>
            <a:r>
              <a:rPr lang="en-US" sz="2800" i="1" dirty="0">
                <a:latin typeface="Tahoma" panose="020B0604030504040204" pitchFamily="34" charset="0"/>
                <a:ea typeface="Tahoma" panose="020B0604030504040204" pitchFamily="34" charset="0"/>
                <a:cs typeface="Tahoma" panose="020B0604030504040204" pitchFamily="34" charset="0"/>
              </a:rPr>
              <a:t>“Barriers causing poor representation of women in top leadership administrative positions in Zanzibar is mostly contributed by: inferiority complex, existing of stereotypes, corruption, education level, political background, patriarchal system and performance  in our communities…”</a:t>
            </a:r>
            <a:r>
              <a:rPr lang="en-US" sz="2800" dirty="0">
                <a:latin typeface="Tahoma" panose="020B0604030504040204" pitchFamily="34" charset="0"/>
                <a:ea typeface="Tahoma" panose="020B0604030504040204" pitchFamily="34" charset="0"/>
                <a:cs typeface="Tahoma" panose="020B0604030504040204" pitchFamily="34" charset="0"/>
              </a:rPr>
              <a:t> (FGDs and KIIs from Pemba and Unguja)</a:t>
            </a:r>
          </a:p>
        </p:txBody>
      </p:sp>
      <p:sp>
        <p:nvSpPr>
          <p:cNvPr id="2" name="Title 1"/>
          <p:cNvSpPr>
            <a:spLocks noGrp="1"/>
          </p:cNvSpPr>
          <p:nvPr>
            <p:ph type="title"/>
          </p:nvPr>
        </p:nvSpPr>
        <p:spPr>
          <a:xfrm>
            <a:off x="1600200" y="152400"/>
            <a:ext cx="8839200" cy="1143000"/>
          </a:xfrm>
        </p:spPr>
        <p:txBody>
          <a:bodyPr>
            <a:normAutofit/>
          </a:bodyPr>
          <a:lstStyle/>
          <a:p>
            <a:pPr algn="just"/>
            <a:r>
              <a:rPr lang="en-US" sz="2600" b="1" dirty="0">
                <a:solidFill>
                  <a:srgbClr val="000000"/>
                </a:solidFill>
                <a:latin typeface="Tahoma" panose="020B0604030504040204" pitchFamily="34" charset="0"/>
                <a:ea typeface="Tahoma" panose="020B0604030504040204" pitchFamily="34" charset="0"/>
                <a:cs typeface="Tahoma" panose="020B0604030504040204" pitchFamily="34" charset="0"/>
              </a:rPr>
              <a:t>Impediments factors Influencing Gender Based    Representation in Top Leadership </a:t>
            </a:r>
            <a:r>
              <a:rPr lang="en-US" sz="2600" b="1" dirty="0">
                <a:solidFill>
                  <a:prstClr val="black"/>
                </a:solidFill>
                <a:latin typeface="Tahoma" panose="020B0604030504040204" pitchFamily="34" charset="0"/>
                <a:ea typeface="Tahoma" panose="020B0604030504040204" pitchFamily="34" charset="0"/>
                <a:cs typeface="Tahoma" panose="020B0604030504040204" pitchFamily="34" charset="0"/>
              </a:rPr>
              <a:t>Positions</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sp>
        <p:nvSpPr>
          <p:cNvPr id="4" name="Date Placeholder 3"/>
          <p:cNvSpPr>
            <a:spLocks noGrp="1"/>
          </p:cNvSpPr>
          <p:nvPr>
            <p:ph type="dt" sz="half" idx="10"/>
          </p:nvPr>
        </p:nvSpPr>
        <p:spPr/>
        <p:txBody>
          <a:bodyPr/>
          <a:lstStyle/>
          <a:p>
            <a:fld id="{EF4F8A27-5763-450C-8BA8-46E2AC2909D4}"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166</a:t>
            </a:fld>
            <a:endParaRPr lang="en-US">
              <a:solidFill>
                <a:prstClr val="black">
                  <a:tint val="75000"/>
                </a:prstClr>
              </a:solidFill>
              <a:latin typeface="Calibri"/>
            </a:endParaRPr>
          </a:p>
        </p:txBody>
      </p:sp>
    </p:spTree>
    <p:extLst>
      <p:ext uri="{BB962C8B-B14F-4D97-AF65-F5344CB8AC3E}">
        <p14:creationId xmlns:p14="http://schemas.microsoft.com/office/powerpoint/2010/main" val="363164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15962"/>
          </a:xfrm>
        </p:spPr>
        <p:txBody>
          <a:bodyPr>
            <a:norm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Conclusion and Recommendation </a:t>
            </a:r>
          </a:p>
        </p:txBody>
      </p:sp>
      <p:sp>
        <p:nvSpPr>
          <p:cNvPr id="3" name="Content Placeholder 2"/>
          <p:cNvSpPr>
            <a:spLocks noGrp="1"/>
          </p:cNvSpPr>
          <p:nvPr>
            <p:ph idx="1"/>
          </p:nvPr>
        </p:nvSpPr>
        <p:spPr>
          <a:xfrm>
            <a:off x="1905000" y="838201"/>
            <a:ext cx="8229600" cy="4525963"/>
          </a:xfrm>
        </p:spPr>
        <p:txBody>
          <a:bodyPr>
            <a:normAutofit fontScale="25000" lnSpcReduction="20000"/>
          </a:bodyPr>
          <a:lstStyle/>
          <a:p>
            <a:pPr marL="0" indent="0" algn="just">
              <a:lnSpc>
                <a:spcPct val="115000"/>
              </a:lnSpc>
              <a:spcBef>
                <a:spcPts val="0"/>
              </a:spcBef>
              <a:buNone/>
            </a:pPr>
            <a:r>
              <a:rPr lang="en-US" sz="9600" b="1" dirty="0">
                <a:solidFill>
                  <a:prstClr val="black"/>
                </a:solidFill>
                <a:latin typeface="Tahoma" panose="020B0604030504040204" pitchFamily="34" charset="0"/>
                <a:ea typeface="Tahoma" panose="020B0604030504040204" pitchFamily="34" charset="0"/>
                <a:cs typeface="Tahoma" panose="020B0604030504040204" pitchFamily="34" charset="0"/>
              </a:rPr>
              <a:t>Conclusion</a:t>
            </a:r>
            <a:endParaRPr lang="en-US" sz="96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15000"/>
              </a:lnSpc>
              <a:spcBef>
                <a:spcPts val="0"/>
              </a:spcBef>
              <a:buNone/>
            </a:pPr>
            <a:r>
              <a:rPr lang="en-US" sz="9600" dirty="0">
                <a:latin typeface="Tahoma" panose="020B0604030504040204" pitchFamily="34" charset="0"/>
                <a:ea typeface="Tahoma" panose="020B0604030504040204" pitchFamily="34" charset="0"/>
                <a:cs typeface="Tahoma" panose="020B0604030504040204" pitchFamily="34" charset="0"/>
              </a:rPr>
              <a:t>Gender inequality exists in occupying leadership positions in both Unguja and Pemba islands. Mostly men are reported to occupy top gov. leadership and political positions compared to women. </a:t>
            </a:r>
          </a:p>
          <a:p>
            <a:pPr marL="0" indent="0" algn="just">
              <a:lnSpc>
                <a:spcPct val="115000"/>
              </a:lnSpc>
              <a:spcBef>
                <a:spcPts val="0"/>
              </a:spcBef>
              <a:buNone/>
            </a:pPr>
            <a:endParaRPr lang="en-US" sz="96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15000"/>
              </a:lnSpc>
              <a:spcBef>
                <a:spcPts val="0"/>
              </a:spcBef>
              <a:buNone/>
            </a:pPr>
            <a:r>
              <a:rPr lang="en-US" sz="9600" dirty="0">
                <a:latin typeface="Tahoma" panose="020B0604030504040204" pitchFamily="34" charset="0"/>
                <a:ea typeface="Tahoma" panose="020B0604030504040204" pitchFamily="34" charset="0"/>
                <a:cs typeface="Tahoma" panose="020B0604030504040204" pitchFamily="34" charset="0"/>
              </a:rPr>
              <a:t>Education level, Cultural norms, lack of financial power, male chauvinism, and political background are among the most </a:t>
            </a:r>
            <a:r>
              <a:rPr lang="en-US" sz="9600" dirty="0">
                <a:solidFill>
                  <a:prstClr val="black"/>
                </a:solidFill>
                <a:latin typeface="Tahoma" panose="020B0604030504040204" pitchFamily="34" charset="0"/>
                <a:ea typeface="Tahoma" panose="020B0604030504040204" pitchFamily="34" charset="0"/>
                <a:cs typeface="Tahoma" panose="020B0604030504040204" pitchFamily="34" charset="0"/>
              </a:rPr>
              <a:t>impediments factors </a:t>
            </a:r>
            <a:r>
              <a:rPr lang="en-US" sz="9600" dirty="0">
                <a:latin typeface="Tahoma" panose="020B0604030504040204" pitchFamily="34" charset="0"/>
                <a:ea typeface="Tahoma" panose="020B0604030504040204" pitchFamily="34" charset="0"/>
                <a:cs typeface="Tahoma" panose="020B0604030504040204" pitchFamily="34" charset="0"/>
              </a:rPr>
              <a:t>influencing women occupying top leadership position in Zanzibar. The liberal feminist theory proposes that</a:t>
            </a:r>
            <a:r>
              <a:rPr lang="en-US" sz="9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GB" sz="9600" dirty="0">
                <a:solidFill>
                  <a:srgbClr val="000000"/>
                </a:solidFill>
                <a:latin typeface="Tahoma" panose="020B0604030504040204" pitchFamily="34" charset="0"/>
                <a:ea typeface="Tahoma" panose="020B0604030504040204" pitchFamily="34" charset="0"/>
                <a:cs typeface="Tahoma" panose="020B0604030504040204" pitchFamily="34" charset="0"/>
              </a:rPr>
              <a:t>Gender inequality originate from traditions that have created impediments to women progress.</a:t>
            </a:r>
            <a:r>
              <a:rPr lang="en-US" sz="9600" dirty="0">
                <a:latin typeface="Tahoma" panose="020B0604030504040204" pitchFamily="34" charset="0"/>
                <a:ea typeface="Tahoma" panose="020B0604030504040204" pitchFamily="34" charset="0"/>
                <a:cs typeface="Tahoma" panose="020B0604030504040204" pitchFamily="34" charset="0"/>
              </a:rPr>
              <a:t>Transformational approach through the use of digital spaces was suggested to be used as a means of empowering future women leaders.</a:t>
            </a:r>
          </a:p>
          <a:p>
            <a:pPr marL="0" indent="0" algn="just">
              <a:lnSpc>
                <a:spcPct val="115000"/>
              </a:lnSpc>
              <a:spcBef>
                <a:spcPts val="0"/>
              </a:spcBef>
              <a:buNone/>
            </a:pPr>
            <a:r>
              <a:rPr lang="en-US" sz="6000" dirty="0">
                <a:latin typeface="Tahoma"/>
                <a:ea typeface="Times New Roman"/>
                <a:cs typeface="Times New Roman"/>
              </a:rPr>
              <a:t> </a:t>
            </a:r>
            <a:endParaRPr lang="en-US" sz="6000" dirty="0">
              <a:ea typeface="Calibri"/>
              <a:cs typeface="Times New Roman"/>
            </a:endParaRPr>
          </a:p>
          <a:p>
            <a:pPr marL="0" indent="0">
              <a:buNone/>
            </a:pPr>
            <a:r>
              <a:rPr lang="en-US" sz="6000" i="1" dirty="0"/>
              <a:t>.</a:t>
            </a:r>
            <a:endParaRPr lang="en-US" sz="6000" dirty="0"/>
          </a:p>
          <a:p>
            <a:r>
              <a:rPr lang="en-US" i="1" dirty="0"/>
              <a:t> </a:t>
            </a:r>
            <a:endParaRPr lang="en-US" dirty="0"/>
          </a:p>
        </p:txBody>
      </p:sp>
      <p:sp>
        <p:nvSpPr>
          <p:cNvPr id="4" name="Date Placeholder 3"/>
          <p:cNvSpPr>
            <a:spLocks noGrp="1"/>
          </p:cNvSpPr>
          <p:nvPr>
            <p:ph type="dt" sz="half" idx="10"/>
          </p:nvPr>
        </p:nvSpPr>
        <p:spPr/>
        <p:txBody>
          <a:bodyPr/>
          <a:lstStyle/>
          <a:p>
            <a:fld id="{C9BE8262-C8BA-4D34-9C13-579239E0ED3F}" type="datetime1">
              <a:rPr lang="en-US">
                <a:solidFill>
                  <a:prstClr val="black">
                    <a:tint val="75000"/>
                  </a:prstClr>
                </a:solidFill>
                <a:latin typeface="Calibri"/>
              </a:rPr>
              <a:pPr/>
              <a:t>6/15/2023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167</a:t>
            </a:fld>
            <a:endParaRPr lang="en-US">
              <a:solidFill>
                <a:prstClr val="black">
                  <a:tint val="75000"/>
                </a:prstClr>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76202"/>
            <a:ext cx="1034350" cy="68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8228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15962"/>
          </a:xfrm>
        </p:spPr>
        <p:txBody>
          <a:bodyPr>
            <a:normAutofit/>
          </a:bodyPr>
          <a:lstStyle/>
          <a:p>
            <a:pPr algn="r"/>
            <a:r>
              <a:rPr lang="en-US" sz="3200" b="1" dirty="0">
                <a:latin typeface="Tahoma" panose="020B0604030504040204" pitchFamily="34" charset="0"/>
                <a:ea typeface="Tahoma" panose="020B0604030504040204" pitchFamily="34" charset="0"/>
                <a:cs typeface="Tahoma" panose="020B0604030504040204" pitchFamily="34" charset="0"/>
              </a:rPr>
              <a:t>Recommendation </a:t>
            </a:r>
          </a:p>
        </p:txBody>
      </p:sp>
      <p:sp>
        <p:nvSpPr>
          <p:cNvPr id="3" name="Content Placeholder 2"/>
          <p:cNvSpPr>
            <a:spLocks noGrp="1"/>
          </p:cNvSpPr>
          <p:nvPr>
            <p:ph idx="1"/>
          </p:nvPr>
        </p:nvSpPr>
        <p:spPr>
          <a:xfrm>
            <a:off x="1905000" y="914401"/>
            <a:ext cx="8229600" cy="3886200"/>
          </a:xfrm>
        </p:spPr>
        <p:txBody>
          <a:bodyPr>
            <a:normAutofit lnSpcReduction="10000"/>
          </a:bodyPr>
          <a:lstStyle/>
          <a:p>
            <a:pPr marL="0" indent="0" algn="just">
              <a:lnSpc>
                <a:spcPct val="115000"/>
              </a:lnSpc>
              <a:spcBef>
                <a:spcPts val="0"/>
              </a:spcBef>
              <a:buNone/>
            </a:pPr>
            <a:r>
              <a:rPr lang="en-US" sz="2800" dirty="0">
                <a:latin typeface="Tahoma" panose="020B0604030504040204" pitchFamily="34" charset="0"/>
                <a:ea typeface="Tahoma" panose="020B0604030504040204" pitchFamily="34" charset="0"/>
                <a:cs typeface="Tahoma" panose="020B0604030504040204" pitchFamily="34" charset="0"/>
              </a:rPr>
              <a:t>Based on the findings, the study recommends that persistent initiatives to address</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impediments factors</a:t>
            </a:r>
            <a:r>
              <a:rPr lang="en-US" sz="2800" dirty="0">
                <a:latin typeface="Tahoma" panose="020B0604030504040204" pitchFamily="34" charset="0"/>
                <a:ea typeface="Tahoma" panose="020B0604030504040204" pitchFamily="34" charset="0"/>
                <a:cs typeface="Tahoma" panose="020B0604030504040204" pitchFamily="34" charset="0"/>
              </a:rPr>
              <a:t> and promote GE are critical for achieving gender fairness in top leadership.</a:t>
            </a:r>
          </a:p>
          <a:p>
            <a:pPr marL="0" indent="0" algn="just">
              <a:lnSpc>
                <a:spcPct val="115000"/>
              </a:lnSpc>
              <a:spcBef>
                <a:spcPts val="0"/>
              </a:spcBef>
              <a:buNone/>
            </a:pPr>
            <a:endPar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15000"/>
              </a:lnSpc>
              <a:spcBef>
                <a:spcPts val="0"/>
              </a:spcBef>
              <a:buNone/>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Role modals should make use of digital spaces to mentor young leaders and women aspiring to be leaders.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4" name="Date Placeholder 3"/>
          <p:cNvSpPr>
            <a:spLocks noGrp="1"/>
          </p:cNvSpPr>
          <p:nvPr>
            <p:ph type="dt" sz="half" idx="10"/>
          </p:nvPr>
        </p:nvSpPr>
        <p:spPr/>
        <p:txBody>
          <a:bodyPr/>
          <a:lstStyle/>
          <a:p>
            <a:fld id="{C9BE8262-C8BA-4D34-9C13-579239E0ED3F}" type="datetime1">
              <a:rPr lang="en-US">
                <a:solidFill>
                  <a:prstClr val="black">
                    <a:tint val="75000"/>
                  </a:prstClr>
                </a:solidFill>
                <a:latin typeface="Calibri"/>
              </a:rPr>
              <a:pPr/>
              <a:t>6/15/2023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6EE45F6-A298-4155-9B3B-236DFA839AAE}" type="slidenum">
              <a:rPr lang="en-US">
                <a:solidFill>
                  <a:prstClr val="black">
                    <a:tint val="75000"/>
                  </a:prstClr>
                </a:solidFill>
                <a:latin typeface="Calibri"/>
              </a:rPr>
              <a:pPr/>
              <a:t>168</a:t>
            </a:fld>
            <a:endParaRPr lang="en-US">
              <a:solidFill>
                <a:prstClr val="black">
                  <a:tint val="75000"/>
                </a:prstClr>
              </a:solidFill>
              <a:latin typeface="Calibri"/>
            </a:endParaRPr>
          </a:p>
        </p:txBody>
      </p:sp>
      <p:pic>
        <p:nvPicPr>
          <p:cNvPr id="7" name="Logo">
            <a:extLst>
              <a:ext uri="{FF2B5EF4-FFF2-40B4-BE49-F238E27FC236}">
                <a16:creationId xmlns:a16="http://schemas.microsoft.com/office/drawing/2014/main" id="{00000000-0008-0000-0000-000002000000}"/>
              </a:ext>
            </a:extLst>
          </p:cNvPr>
          <p:cNvPicPr>
            <a:picLocks noChangeAspect="1"/>
          </p:cNvPicPr>
          <p:nvPr/>
        </p:nvPicPr>
        <p:blipFill>
          <a:blip r:embed="rId2"/>
          <a:stretch>
            <a:fillRect/>
          </a:stretch>
        </p:blipFill>
        <p:spPr>
          <a:xfrm>
            <a:off x="1600202" y="152400"/>
            <a:ext cx="825731" cy="609600"/>
          </a:xfrm>
          <a:prstGeom prst="rect">
            <a:avLst/>
          </a:prstGeom>
        </p:spPr>
      </p:pic>
    </p:spTree>
    <p:extLst>
      <p:ext uri="{BB962C8B-B14F-4D97-AF65-F5344CB8AC3E}">
        <p14:creationId xmlns:p14="http://schemas.microsoft.com/office/powerpoint/2010/main" val="1856496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57201"/>
            <a:ext cx="8229600" cy="5673725"/>
          </a:xfrm>
        </p:spPr>
        <p:txBody>
          <a:bodyPr/>
          <a:lstStyle/>
          <a:p>
            <a:pPr marL="0" indent="0">
              <a:buNone/>
            </a:pPr>
            <a:endParaRPr lang="en-US" dirty="0">
              <a:solidFill>
                <a:srgbClr val="002060"/>
              </a:solidFill>
            </a:endParaRPr>
          </a:p>
          <a:p>
            <a:pPr marL="0" indent="0">
              <a:buNone/>
            </a:pPr>
            <a:endParaRPr lang="en-US" dirty="0">
              <a:solidFill>
                <a:srgbClr val="002060"/>
              </a:solidFill>
              <a:effectLst/>
              <a:latin typeface="Times New Roman"/>
            </a:endParaRPr>
          </a:p>
          <a:p>
            <a:pPr marL="0" indent="0">
              <a:buNone/>
            </a:pPr>
            <a:endParaRPr lang="en-US" dirty="0">
              <a:solidFill>
                <a:srgbClr val="002060"/>
              </a:solidFill>
              <a:effectLst/>
              <a:latin typeface="Times New Roman"/>
            </a:endParaRPr>
          </a:p>
          <a:p>
            <a:pPr marL="0" indent="0">
              <a:buNone/>
            </a:pPr>
            <a:endParaRPr lang="en-US" dirty="0">
              <a:solidFill>
                <a:srgbClr val="002060"/>
              </a:solidFill>
              <a:effectLst/>
              <a:latin typeface="Times New Roman"/>
            </a:endParaRPr>
          </a:p>
          <a:p>
            <a:pPr marL="0" indent="0">
              <a:buNone/>
            </a:pPr>
            <a:endParaRPr lang="en-US" dirty="0">
              <a:solidFill>
                <a:srgbClr val="002060"/>
              </a:solidFill>
              <a:effectLst/>
              <a:latin typeface="Times New Roman"/>
            </a:endParaRPr>
          </a:p>
          <a:p>
            <a:pPr marL="0" indent="0">
              <a:buNone/>
            </a:pPr>
            <a:endParaRPr lang="en-US" dirty="0">
              <a:solidFill>
                <a:srgbClr val="002060"/>
              </a:solidFill>
            </a:endParaRPr>
          </a:p>
        </p:txBody>
      </p:sp>
      <p:sp>
        <p:nvSpPr>
          <p:cNvPr id="4" name="Date Placeholder 3"/>
          <p:cNvSpPr>
            <a:spLocks noGrp="1"/>
          </p:cNvSpPr>
          <p:nvPr>
            <p:ph type="dt" sz="half" idx="10"/>
          </p:nvPr>
        </p:nvSpPr>
        <p:spPr/>
        <p:txBody>
          <a:bodyPr/>
          <a:lstStyle/>
          <a:p>
            <a:pPr>
              <a:defRPr/>
            </a:pPr>
            <a:fld id="{1D628E55-02BA-41B1-8499-4026BC5AB281}" type="datetime1">
              <a:rPr lang="en-US">
                <a:solidFill>
                  <a:srgbClr val="663300"/>
                </a:solidFill>
                <a:latin typeface="Tahoma"/>
              </a:rPr>
              <a:pPr>
                <a:defRPr/>
              </a:pPr>
              <a:t>6/15/2023</a:t>
            </a:fld>
            <a:endParaRPr lang="en-GB">
              <a:solidFill>
                <a:srgbClr val="663300"/>
              </a:solidFill>
              <a:latin typeface="Tahoma"/>
            </a:endParaRPr>
          </a:p>
        </p:txBody>
      </p:sp>
      <p:sp>
        <p:nvSpPr>
          <p:cNvPr id="5" name="Footer Placeholder 4"/>
          <p:cNvSpPr>
            <a:spLocks noGrp="1"/>
          </p:cNvSpPr>
          <p:nvPr>
            <p:ph type="ftr" sz="quarter" idx="11"/>
          </p:nvPr>
        </p:nvSpPr>
        <p:spPr/>
        <p:txBody>
          <a:bodyPr/>
          <a:lstStyle/>
          <a:p>
            <a:pPr>
              <a:defRPr/>
            </a:pPr>
            <a:r>
              <a:rPr lang="en-GB">
                <a:solidFill>
                  <a:srgbClr val="663300"/>
                </a:solidFill>
                <a:latin typeface="Tahoma"/>
              </a:rPr>
              <a:t>Dr. Tatu M. Nyange</a:t>
            </a:r>
          </a:p>
        </p:txBody>
      </p:sp>
      <p:sp>
        <p:nvSpPr>
          <p:cNvPr id="6" name="Slide Number Placeholder 5"/>
          <p:cNvSpPr>
            <a:spLocks noGrp="1"/>
          </p:cNvSpPr>
          <p:nvPr>
            <p:ph type="sldNum" sz="quarter" idx="12"/>
          </p:nvPr>
        </p:nvSpPr>
        <p:spPr/>
        <p:txBody>
          <a:bodyPr/>
          <a:lstStyle/>
          <a:p>
            <a:pPr>
              <a:defRPr/>
            </a:pPr>
            <a:fld id="{CEC4FF2A-F8D2-4F3A-A879-38B08E2F9339}" type="slidenum">
              <a:rPr lang="en-GB" altLang="en-US">
                <a:solidFill>
                  <a:srgbClr val="663300"/>
                </a:solidFill>
                <a:latin typeface="Tahoma"/>
              </a:rPr>
              <a:pPr>
                <a:defRPr/>
              </a:pPr>
              <a:t>169</a:t>
            </a:fld>
            <a:endParaRPr lang="en-GB" altLang="en-US">
              <a:solidFill>
                <a:srgbClr val="663300"/>
              </a:solidFill>
              <a:latin typeface="Tahoma"/>
            </a:endParaRPr>
          </a:p>
        </p:txBody>
      </p:sp>
      <p:pic>
        <p:nvPicPr>
          <p:cNvPr id="8" name="Picture 2" descr="Download Flag of Tanzania | Seek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76400"/>
            <a:ext cx="41148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9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73D1-D1FD-68DC-C092-FCFD3EA2F32E}"/>
              </a:ext>
            </a:extLst>
          </p:cNvPr>
          <p:cNvSpPr>
            <a:spLocks noGrp="1"/>
          </p:cNvSpPr>
          <p:nvPr>
            <p:ph type="title"/>
          </p:nvPr>
        </p:nvSpPr>
        <p:spPr/>
        <p:txBody>
          <a:bodyPr/>
          <a:lstStyle/>
          <a:p>
            <a:r>
              <a:rPr lang="en-US" dirty="0"/>
              <a:t>Conclusion</a:t>
            </a:r>
            <a:endParaRPr lang="en-UG" dirty="0"/>
          </a:p>
        </p:txBody>
      </p:sp>
      <p:sp>
        <p:nvSpPr>
          <p:cNvPr id="3" name="Content Placeholder 2">
            <a:extLst>
              <a:ext uri="{FF2B5EF4-FFF2-40B4-BE49-F238E27FC236}">
                <a16:creationId xmlns:a16="http://schemas.microsoft.com/office/drawing/2014/main" id="{6E31B5D5-3B8C-51A5-B0B9-1460A0EC24FC}"/>
              </a:ext>
            </a:extLst>
          </p:cNvPr>
          <p:cNvSpPr>
            <a:spLocks noGrp="1"/>
          </p:cNvSpPr>
          <p:nvPr>
            <p:ph idx="1"/>
          </p:nvPr>
        </p:nvSpPr>
        <p:spPr>
          <a:xfrm>
            <a:off x="424070" y="1364974"/>
            <a:ext cx="11078817" cy="4811989"/>
          </a:xfrm>
        </p:spPr>
        <p:txBody>
          <a:bodyPr>
            <a:normAutofit fontScale="92500" lnSpcReduction="20000"/>
          </a:bodyPr>
          <a:lstStyle/>
          <a:p>
            <a:r>
              <a:rPr lang="en-US" dirty="0"/>
              <a:t>Social and gender norms change are very crucial to addressing the digital divide (digital access and meaningful use) to foster digital inclusion and social development.</a:t>
            </a:r>
          </a:p>
          <a:p>
            <a:r>
              <a:rPr lang="en-US" dirty="0"/>
              <a:t>However, they do not work in isolation, we need to envision and design strategies that address the structural factors that work together with social/gender norms to reinforce the digital divide.</a:t>
            </a:r>
          </a:p>
          <a:p>
            <a:r>
              <a:rPr lang="en-US" dirty="0"/>
              <a:t>These factors are better understood by using the socio-ecological model mapping them at various levels.</a:t>
            </a:r>
          </a:p>
          <a:p>
            <a:r>
              <a:rPr lang="en-US" dirty="0"/>
              <a:t>Recognition that of the influence of intersectionality to reflect on other social identities that combine with gender identity to reinforce inequality in access to and meaningful use of the digital tools.</a:t>
            </a:r>
          </a:p>
          <a:p>
            <a:r>
              <a:rPr lang="en-US" dirty="0"/>
              <a:t>Recognition that gender norms affect agency of women and men in access and use technology. Agency is the power to work towards the achievement of self-determined goals, and is a tripartite construct comprising “can”, “act”, and “resist”. (Agency for All, 2023)</a:t>
            </a:r>
          </a:p>
        </p:txBody>
      </p:sp>
    </p:spTree>
    <p:extLst>
      <p:ext uri="{BB962C8B-B14F-4D97-AF65-F5344CB8AC3E}">
        <p14:creationId xmlns:p14="http://schemas.microsoft.com/office/powerpoint/2010/main" val="32457325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8848524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941658"/>
            <a:ext cx="9666845" cy="1384994"/>
          </a:xfrm>
        </p:spPr>
        <p:txBody>
          <a:bodyPr/>
          <a:lstStyle/>
          <a:p>
            <a:pPr algn="l">
              <a:lnSpc>
                <a:spcPct val="80000"/>
              </a:lnSpc>
            </a:pPr>
            <a:r>
              <a:rPr lang="en-US" sz="6600" b="0" dirty="0">
                <a:latin typeface="Tw Cen MT Condensed" panose="020B0606020104020203" pitchFamily="34" charset="0"/>
              </a:rPr>
              <a:t>Dr. </a:t>
            </a:r>
            <a:r>
              <a:rPr lang="en-US" sz="6600" b="0" dirty="0" err="1">
                <a:latin typeface="Tw Cen MT Condensed" panose="020B0606020104020203" pitchFamily="34" charset="0"/>
              </a:rPr>
              <a:t>Venance</a:t>
            </a:r>
            <a:r>
              <a:rPr lang="en-US" sz="6600" b="0" dirty="0">
                <a:latin typeface="Tw Cen MT Condensed" panose="020B0606020104020203" pitchFamily="34" charset="0"/>
              </a:rPr>
              <a:t> E. </a:t>
            </a:r>
            <a:r>
              <a:rPr lang="en-US" sz="6600" b="0" dirty="0" err="1">
                <a:latin typeface="Tw Cen MT Condensed" panose="020B0606020104020203" pitchFamily="34" charset="0"/>
              </a:rPr>
              <a:t>Kalumanga</a:t>
            </a:r>
            <a:r>
              <a:rPr lang="en-US" sz="6600" b="0" dirty="0">
                <a:latin typeface="Tw Cen MT Condensed" panose="020B0606020104020203" pitchFamily="34" charset="0"/>
              </a:rPr>
              <a:t>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12019768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ame Side Corner Rectangle 4"/>
          <p:cNvSpPr/>
          <p:nvPr/>
        </p:nvSpPr>
        <p:spPr>
          <a:xfrm>
            <a:off x="1524000" y="0"/>
            <a:ext cx="9144000" cy="6858000"/>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b="1" dirty="0">
              <a:solidFill>
                <a:srgbClr val="FF0000"/>
              </a:solidFill>
              <a:latin typeface="Times New Roman" pitchFamily="18" charset="0"/>
              <a:cs typeface="Times New Roman" pitchFamily="18" charset="0"/>
            </a:endParaRPr>
          </a:p>
          <a:p>
            <a:pPr algn="ctr"/>
            <a:r>
              <a:rPr lang="en-US" sz="3200" b="1" dirty="0">
                <a:solidFill>
                  <a:srgbClr val="FF0000"/>
                </a:solidFill>
                <a:latin typeface="Times New Roman" pitchFamily="18" charset="0"/>
                <a:cs typeface="Times New Roman" pitchFamily="18" charset="0"/>
              </a:rPr>
              <a:t>EASTERN AFRICA LEARNING COLLABORATIVE  (EALC)  CONFERENCE AT FAIRWAY HOTEL, KAMPALA UGANDA</a:t>
            </a:r>
          </a:p>
          <a:p>
            <a:pPr algn="ctr"/>
            <a:r>
              <a:rPr lang="en-US" sz="3200" b="1" dirty="0">
                <a:solidFill>
                  <a:srgbClr val="FF0000"/>
                </a:solidFill>
                <a:latin typeface="Times New Roman" pitchFamily="18" charset="0"/>
                <a:cs typeface="Times New Roman" pitchFamily="18" charset="0"/>
              </a:rPr>
              <a:t>14</a:t>
            </a:r>
            <a:r>
              <a:rPr lang="en-US" sz="3200" b="1" baseline="30000" dirty="0">
                <a:solidFill>
                  <a:srgbClr val="FF0000"/>
                </a:solidFill>
                <a:latin typeface="Times New Roman" pitchFamily="18" charset="0"/>
                <a:cs typeface="Times New Roman" pitchFamily="18" charset="0"/>
              </a:rPr>
              <a:t>th</a:t>
            </a:r>
            <a:r>
              <a:rPr lang="en-US" sz="3200" b="1" dirty="0">
                <a:solidFill>
                  <a:srgbClr val="FF0000"/>
                </a:solidFill>
                <a:latin typeface="Times New Roman" pitchFamily="18" charset="0"/>
                <a:cs typeface="Times New Roman" pitchFamily="18" charset="0"/>
              </a:rPr>
              <a:t> – 15</a:t>
            </a:r>
            <a:r>
              <a:rPr lang="en-US" sz="3200" b="1" baseline="30000" dirty="0">
                <a:solidFill>
                  <a:srgbClr val="FF0000"/>
                </a:solidFill>
                <a:latin typeface="Times New Roman" pitchFamily="18" charset="0"/>
                <a:cs typeface="Times New Roman" pitchFamily="18" charset="0"/>
              </a:rPr>
              <a:t>th</a:t>
            </a:r>
            <a:r>
              <a:rPr lang="en-US" sz="3200" b="1" dirty="0">
                <a:solidFill>
                  <a:srgbClr val="FF0000"/>
                </a:solidFill>
                <a:latin typeface="Times New Roman" pitchFamily="18" charset="0"/>
                <a:cs typeface="Times New Roman" pitchFamily="18" charset="0"/>
              </a:rPr>
              <a:t> June, 2023</a:t>
            </a:r>
          </a:p>
          <a:p>
            <a:pPr algn="ctr"/>
            <a:endParaRPr lang="en-US" sz="3200" dirty="0">
              <a:solidFill>
                <a:prstClr val="black"/>
              </a:solidFill>
              <a:latin typeface="Times New Roman" pitchFamily="18" charset="0"/>
              <a:cs typeface="Times New Roman" pitchFamily="18" charset="0"/>
            </a:endParaRPr>
          </a:p>
          <a:p>
            <a:pPr algn="ctr"/>
            <a:r>
              <a:rPr lang="en-US" sz="3000" b="1" dirty="0">
                <a:solidFill>
                  <a:prstClr val="black"/>
                </a:solidFill>
                <a:latin typeface="Times New Roman" pitchFamily="18" charset="0"/>
                <a:cs typeface="Times New Roman" pitchFamily="18" charset="0"/>
              </a:rPr>
              <a:t>Paradigm Shift of Gender Norms from Communal Society to the Contemporary Digital World in Tanzania: Using a Food Security Lens</a:t>
            </a:r>
          </a:p>
          <a:p>
            <a:pPr algn="ctr"/>
            <a:endParaRPr lang="en-US" sz="3000" b="1" dirty="0">
              <a:solidFill>
                <a:prstClr val="black"/>
              </a:solidFill>
              <a:latin typeface="Times New Roman" pitchFamily="18" charset="0"/>
              <a:cs typeface="Times New Roman" pitchFamily="18" charset="0"/>
            </a:endParaRPr>
          </a:p>
          <a:p>
            <a:pPr algn="ctr"/>
            <a:r>
              <a:rPr lang="en-US" sz="3200" b="1" dirty="0">
                <a:solidFill>
                  <a:srgbClr val="FF0000"/>
                </a:solidFill>
                <a:latin typeface="Times New Roman" pitchFamily="18" charset="0"/>
                <a:cs typeface="Times New Roman" pitchFamily="18" charset="0"/>
              </a:rPr>
              <a:t>Dr. Venance E. Kalumanga (Ph.D.)</a:t>
            </a:r>
          </a:p>
          <a:p>
            <a:pPr algn="ctr"/>
            <a:r>
              <a:rPr lang="en-US" sz="3200" b="1" dirty="0">
                <a:solidFill>
                  <a:prstClr val="black"/>
                </a:solidFill>
                <a:latin typeface="Times New Roman" pitchFamily="18" charset="0"/>
                <a:cs typeface="Times New Roman" pitchFamily="18" charset="0"/>
              </a:rPr>
              <a:t>The </a:t>
            </a:r>
            <a:r>
              <a:rPr lang="en-US" sz="3200" b="1" dirty="0" err="1">
                <a:solidFill>
                  <a:prstClr val="black"/>
                </a:solidFill>
                <a:latin typeface="Times New Roman" pitchFamily="18" charset="0"/>
                <a:cs typeface="Times New Roman" pitchFamily="18" charset="0"/>
              </a:rPr>
              <a:t>Mwalimu</a:t>
            </a:r>
            <a:r>
              <a:rPr lang="en-US" sz="3200" b="1" dirty="0">
                <a:solidFill>
                  <a:prstClr val="black"/>
                </a:solidFill>
                <a:latin typeface="Times New Roman" pitchFamily="18" charset="0"/>
                <a:cs typeface="Times New Roman" pitchFamily="18" charset="0"/>
              </a:rPr>
              <a:t> Nyerere Memorial Academy- Tanzania </a:t>
            </a:r>
            <a:endParaRPr lang="en-US" sz="3200" dirty="0">
              <a:solidFill>
                <a:prstClr val="black"/>
              </a:solidFill>
              <a:latin typeface="Times New Roman" pitchFamily="18" charset="0"/>
              <a:cs typeface="Times New Roman" pitchFamily="18" charset="0"/>
            </a:endParaRPr>
          </a:p>
          <a:p>
            <a:pPr algn="ctr"/>
            <a:endParaRPr lang="en-US" sz="3200" dirty="0">
              <a:solidFill>
                <a:prstClr val="black"/>
              </a:solidFill>
              <a:latin typeface="Times New Roman" pitchFamily="18" charset="0"/>
              <a:cs typeface="Times New Roman" pitchFamily="18" charset="0"/>
            </a:endParaRPr>
          </a:p>
          <a:p>
            <a:pPr algn="ctr"/>
            <a:r>
              <a:rPr lang="en-US" sz="32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7818261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Introduction </a:t>
            </a:r>
          </a:p>
        </p:txBody>
      </p:sp>
      <p:sp>
        <p:nvSpPr>
          <p:cNvPr id="3" name="Content Placeholder 2"/>
          <p:cNvSpPr>
            <a:spLocks noGrp="1"/>
          </p:cNvSpPr>
          <p:nvPr>
            <p:ph idx="1"/>
          </p:nvPr>
        </p:nvSpPr>
        <p:spPr>
          <a:xfrm>
            <a:off x="1981200" y="1600200"/>
            <a:ext cx="8229600" cy="4876800"/>
          </a:xfrm>
        </p:spPr>
        <p:txBody>
          <a:bodyPr/>
          <a:lstStyle/>
          <a:p>
            <a:pPr algn="just">
              <a:buFont typeface="Wingdings" pitchFamily="2" charset="2"/>
              <a:buChar char="Ø"/>
            </a:pPr>
            <a:r>
              <a:rPr lang="en-US" dirty="0">
                <a:latin typeface="Times New Roman" pitchFamily="18" charset="0"/>
                <a:cs typeface="Times New Roman" pitchFamily="18" charset="0"/>
              </a:rPr>
              <a:t>Globally, there are fundamental changes on how people access and utilize food based on gender in most parts of the developing countries including Tanzania. </a:t>
            </a:r>
          </a:p>
          <a:p>
            <a:pPr algn="just">
              <a:buFont typeface="Wingdings" pitchFamily="2" charset="2"/>
              <a:buChar char="Ø"/>
            </a:pPr>
            <a:r>
              <a:rPr lang="en-US" dirty="0">
                <a:latin typeface="Times New Roman" pitchFamily="18" charset="0"/>
                <a:cs typeface="Times New Roman" pitchFamily="18" charset="0"/>
              </a:rPr>
              <a:t>These changes occur because gender</a:t>
            </a:r>
            <a:r>
              <a:rPr lang="en-US" b="1" dirty="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norms have been changing over time across societies and culture. </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68000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Introduction Cont…</a:t>
            </a:r>
          </a:p>
        </p:txBody>
      </p:sp>
      <p:sp>
        <p:nvSpPr>
          <p:cNvPr id="3" name="Content Placeholder 2"/>
          <p:cNvSpPr>
            <a:spLocks noGrp="1"/>
          </p:cNvSpPr>
          <p:nvPr>
            <p:ph idx="1"/>
          </p:nvPr>
        </p:nvSpPr>
        <p:spPr/>
        <p:txBody>
          <a:bodyPr/>
          <a:lstStyle/>
          <a:p>
            <a:pPr algn="just">
              <a:buFont typeface="Wingdings" pitchFamily="2" charset="2"/>
              <a:buChar char="Ø"/>
            </a:pPr>
            <a:r>
              <a:rPr lang="en-US" dirty="0">
                <a:latin typeface="Times New Roman" pitchFamily="18" charset="0"/>
                <a:cs typeface="Times New Roman" pitchFamily="18" charset="0"/>
              </a:rPr>
              <a:t>Gender norms are; unwritten rules governing power on decision making, opportunities, access, ownership and control of resources that exist between the societies (Kalumanga </a:t>
            </a:r>
            <a:r>
              <a:rPr lang="en-US" i="1" dirty="0">
                <a:latin typeface="Times New Roman" pitchFamily="18" charset="0"/>
                <a:cs typeface="Times New Roman" pitchFamily="18" charset="0"/>
              </a:rPr>
              <a:t>et al</a:t>
            </a:r>
            <a:r>
              <a:rPr lang="en-US" dirty="0">
                <a:latin typeface="Times New Roman" pitchFamily="18" charset="0"/>
                <a:cs typeface="Times New Roman" pitchFamily="18" charset="0"/>
              </a:rPr>
              <a:t>., 2020; </a:t>
            </a:r>
            <a:r>
              <a:rPr lang="en-US" dirty="0" err="1">
                <a:latin typeface="Times New Roman" pitchFamily="18" charset="0"/>
                <a:cs typeface="Times New Roman" pitchFamily="18" charset="0"/>
              </a:rPr>
              <a:t>Bicchieri</a:t>
            </a:r>
            <a:r>
              <a:rPr lang="en-US" dirty="0">
                <a:latin typeface="Times New Roman" pitchFamily="18" charset="0"/>
                <a:cs typeface="Times New Roman" pitchFamily="18" charset="0"/>
              </a:rPr>
              <a:t>, 2006). </a:t>
            </a:r>
          </a:p>
          <a:p>
            <a:pPr algn="just">
              <a:buFont typeface="Wingdings" pitchFamily="2" charset="2"/>
              <a:buChar char="Ø"/>
            </a:pPr>
            <a:r>
              <a:rPr lang="en-US" dirty="0">
                <a:latin typeface="Times New Roman" pitchFamily="18" charset="0"/>
                <a:cs typeface="Times New Roman" pitchFamily="18" charset="0"/>
              </a:rPr>
              <a:t>Gender norms also impede food production (</a:t>
            </a:r>
            <a:r>
              <a:rPr lang="en-US" dirty="0" err="1">
                <a:latin typeface="Times New Roman" pitchFamily="18" charset="0"/>
                <a:cs typeface="Times New Roman" pitchFamily="18" charset="0"/>
              </a:rPr>
              <a:t>Ragin</a:t>
            </a:r>
            <a:r>
              <a:rPr lang="en-US" dirty="0">
                <a:latin typeface="Times New Roman" pitchFamily="18" charset="0"/>
                <a:cs typeface="Times New Roman" pitchFamily="18" charset="0"/>
              </a:rPr>
              <a:t>, 2008). </a:t>
            </a:r>
          </a:p>
          <a:p>
            <a:pPr marL="0" indent="0">
              <a:buNone/>
            </a:pPr>
            <a:endParaRPr lang="en-US" dirty="0"/>
          </a:p>
        </p:txBody>
      </p:sp>
    </p:spTree>
    <p:extLst>
      <p:ext uri="{BB962C8B-B14F-4D97-AF65-F5344CB8AC3E}">
        <p14:creationId xmlns:p14="http://schemas.microsoft.com/office/powerpoint/2010/main" val="33522309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0337"/>
            <a:ext cx="8229600" cy="1143000"/>
          </a:xfrm>
        </p:spPr>
        <p:txBody>
          <a:bodyPr/>
          <a:lstStyle/>
          <a:p>
            <a:r>
              <a:rPr lang="en-US" b="1" dirty="0">
                <a:solidFill>
                  <a:srgbClr val="FF0000"/>
                </a:solidFill>
                <a:latin typeface="Times New Roman" pitchFamily="18" charset="0"/>
                <a:cs typeface="Times New Roman" pitchFamily="18" charset="0"/>
              </a:rPr>
              <a:t>Paper Objectives </a:t>
            </a:r>
          </a:p>
        </p:txBody>
      </p:sp>
      <p:sp>
        <p:nvSpPr>
          <p:cNvPr id="3" name="Content Placeholder 2"/>
          <p:cNvSpPr>
            <a:spLocks noGrp="1"/>
          </p:cNvSpPr>
          <p:nvPr>
            <p:ph idx="1"/>
          </p:nvPr>
        </p:nvSpPr>
        <p:spPr>
          <a:xfrm>
            <a:off x="1981200" y="1284288"/>
            <a:ext cx="8229600" cy="5116513"/>
          </a:xfrm>
        </p:spPr>
        <p:txBody>
          <a:bodyPr>
            <a:normAutofit fontScale="70000" lnSpcReduction="20000"/>
          </a:bodyPr>
          <a:lstStyle/>
          <a:p>
            <a:pPr algn="just">
              <a:buFont typeface="Wingdings" pitchFamily="2" charset="2"/>
              <a:buChar char="Ø"/>
            </a:pPr>
            <a:r>
              <a:rPr lang="en-US" sz="4100" dirty="0">
                <a:latin typeface="Times New Roman" pitchFamily="18" charset="0"/>
                <a:cs typeface="Times New Roman" pitchFamily="18" charset="0"/>
              </a:rPr>
              <a:t>The aim of this paper is to analyze  the Paradigm Shift of Gender Norms from Communal Society to the Contemporary Digital World in Tanzania using a food Security lens. </a:t>
            </a:r>
          </a:p>
          <a:p>
            <a:pPr marL="0" indent="0" algn="just">
              <a:buNone/>
            </a:pPr>
            <a:endParaRPr lang="en-US" sz="4100" dirty="0">
              <a:latin typeface="Times New Roman" pitchFamily="18" charset="0"/>
              <a:cs typeface="Times New Roman" pitchFamily="18" charset="0"/>
            </a:endParaRPr>
          </a:p>
          <a:p>
            <a:pPr algn="just">
              <a:buFont typeface="Wingdings" pitchFamily="2" charset="2"/>
              <a:buChar char="Ø"/>
            </a:pPr>
            <a:r>
              <a:rPr lang="en-US" sz="4100" dirty="0">
                <a:latin typeface="Times New Roman" pitchFamily="18" charset="0"/>
                <a:cs typeface="Times New Roman" pitchFamily="18" charset="0"/>
              </a:rPr>
              <a:t>The study analyzed the paradigm shift basing on four eras: </a:t>
            </a:r>
          </a:p>
          <a:p>
            <a:pPr algn="just">
              <a:buFont typeface="Wingdings" panose="05000000000000000000" pitchFamily="2" charset="2"/>
              <a:buChar char="§"/>
            </a:pPr>
            <a:r>
              <a:rPr lang="en-US" sz="4100" dirty="0">
                <a:latin typeface="Times New Roman" pitchFamily="18" charset="0"/>
                <a:cs typeface="Times New Roman" pitchFamily="18" charset="0"/>
              </a:rPr>
              <a:t>Before colonialism</a:t>
            </a:r>
          </a:p>
          <a:p>
            <a:pPr algn="just">
              <a:buFont typeface="Wingdings" panose="05000000000000000000" pitchFamily="2" charset="2"/>
              <a:buChar char="§"/>
            </a:pPr>
            <a:r>
              <a:rPr lang="en-US" sz="4100" dirty="0">
                <a:latin typeface="Times New Roman" pitchFamily="18" charset="0"/>
                <a:cs typeface="Times New Roman" pitchFamily="18" charset="0"/>
              </a:rPr>
              <a:t>During colonialism</a:t>
            </a:r>
          </a:p>
          <a:p>
            <a:pPr algn="just">
              <a:buFont typeface="Wingdings" panose="05000000000000000000" pitchFamily="2" charset="2"/>
              <a:buChar char="§"/>
            </a:pPr>
            <a:r>
              <a:rPr lang="en-US" sz="4100" dirty="0">
                <a:latin typeface="Times New Roman" pitchFamily="18" charset="0"/>
                <a:cs typeface="Times New Roman" pitchFamily="18" charset="0"/>
              </a:rPr>
              <a:t>After colonialism</a:t>
            </a:r>
          </a:p>
          <a:p>
            <a:pPr algn="just">
              <a:buFont typeface="Wingdings" panose="05000000000000000000" pitchFamily="2" charset="2"/>
              <a:buChar char="§"/>
            </a:pPr>
            <a:r>
              <a:rPr lang="en-US" sz="4100" dirty="0">
                <a:latin typeface="Times New Roman" pitchFamily="18" charset="0"/>
                <a:cs typeface="Times New Roman" pitchFamily="18" charset="0"/>
              </a:rPr>
              <a:t>Contemporary digital world </a:t>
            </a:r>
          </a:p>
          <a:p>
            <a:pPr algn="just">
              <a:buFont typeface="Wingdings" pitchFamily="2" charset="2"/>
              <a:buChar char="Ø"/>
            </a:pPr>
            <a:endParaRPr lang="en-US"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4662719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4062414" y="122240"/>
            <a:ext cx="4067175" cy="1200329"/>
            <a:chOff x="3384756" y="122336"/>
            <a:chExt cx="5422489" cy="1198828"/>
          </a:xfrm>
        </p:grpSpPr>
        <p:sp>
          <p:nvSpPr>
            <p:cNvPr id="9218" name="文本框 2"/>
            <p:cNvSpPr txBox="1">
              <a:spLocks noChangeArrowheads="1"/>
            </p:cNvSpPr>
            <p:nvPr/>
          </p:nvSpPr>
          <p:spPr bwMode="auto">
            <a:xfrm>
              <a:off x="3639714" y="122336"/>
              <a:ext cx="4912573" cy="11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600" b="1" dirty="0">
                  <a:solidFill>
                    <a:srgbClr val="FF0000"/>
                  </a:solidFill>
                  <a:latin typeface="Times New Roman" pitchFamily="18" charset="0"/>
                  <a:ea typeface="宋体" panose="02010600030101010101" pitchFamily="2" charset="-122"/>
                  <a:cs typeface="Times New Roman" pitchFamily="18" charset="0"/>
                </a:rPr>
                <a:t>Problem Under Study </a:t>
              </a:r>
              <a:endParaRPr lang="zh-CN" altLang="en-US" sz="3600" b="1" dirty="0">
                <a:solidFill>
                  <a:srgbClr val="FF0000"/>
                </a:solidFill>
                <a:latin typeface="Times New Roman" pitchFamily="18" charset="0"/>
                <a:ea typeface="宋体" panose="02010600030101010101" pitchFamily="2" charset="-122"/>
                <a:cs typeface="Times New Roman" pitchFamily="18" charset="0"/>
              </a:endParaRPr>
            </a:p>
          </p:txBody>
        </p:sp>
        <p:sp>
          <p:nvSpPr>
            <p:cNvPr id="4" name="等腰三角形 3"/>
            <p:cNvSpPr/>
            <p:nvPr/>
          </p:nvSpPr>
          <p:spPr>
            <a:xfrm rot="5400000" flipV="1">
              <a:off x="3362725" y="242669"/>
              <a:ext cx="326616" cy="282554"/>
            </a:xfrm>
            <a:prstGeom prst="triangle">
              <a:avLst/>
            </a:prstGeom>
            <a:solidFill>
              <a:srgbClr val="FDDA1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宋体" panose="02010600030101010101" pitchFamily="2" charset="-122"/>
              </a:endParaRPr>
            </a:p>
          </p:txBody>
        </p:sp>
        <p:sp>
          <p:nvSpPr>
            <p:cNvPr id="5" name="等腰三角形 4"/>
            <p:cNvSpPr/>
            <p:nvPr/>
          </p:nvSpPr>
          <p:spPr>
            <a:xfrm rot="16200000" flipH="1" flipV="1">
              <a:off x="8502660" y="242669"/>
              <a:ext cx="326616" cy="282554"/>
            </a:xfrm>
            <a:prstGeom prst="triangle">
              <a:avLst/>
            </a:prstGeom>
            <a:solidFill>
              <a:srgbClr val="FDDA1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宋体" panose="02010600030101010101" pitchFamily="2" charset="-122"/>
              </a:endParaRPr>
            </a:p>
          </p:txBody>
        </p:sp>
      </p:grpSp>
      <p:cxnSp>
        <p:nvCxnSpPr>
          <p:cNvPr id="6" name="直接连接符 5"/>
          <p:cNvCxnSpPr/>
          <p:nvPr/>
        </p:nvCxnSpPr>
        <p:spPr>
          <a:xfrm>
            <a:off x="4544617" y="617538"/>
            <a:ext cx="3102769" cy="0"/>
          </a:xfrm>
          <a:prstGeom prst="line">
            <a:avLst/>
          </a:prstGeom>
          <a:ln w="22225">
            <a:solidFill>
              <a:srgbClr val="FDDA11"/>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noChangeArrowheads="1"/>
          </p:cNvPicPr>
          <p:nvPr/>
        </p:nvPicPr>
        <p:blipFill>
          <a:blip r:embed="rId2">
            <a:extLst>
              <a:ext uri="{28A0092B-C50C-407E-A947-70E740481C1C}">
                <a14:useLocalDpi xmlns:a14="http://schemas.microsoft.com/office/drawing/2010/main" val="0"/>
              </a:ext>
            </a:extLst>
          </a:blip>
          <a:srcRect l="-665"/>
          <a:stretch>
            <a:fillRect/>
          </a:stretch>
        </p:blipFill>
        <p:spPr bwMode="auto">
          <a:xfrm>
            <a:off x="1751410" y="1257302"/>
            <a:ext cx="8636794"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6858000" y="2209800"/>
            <a:ext cx="3352801" cy="32766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altLang="zh-CN" sz="3200" dirty="0">
                <a:solidFill>
                  <a:srgbClr val="FFFFFF"/>
                </a:solidFill>
                <a:latin typeface="Times New Roman" pitchFamily="18" charset="0"/>
                <a:ea typeface="宋体" panose="02010600030101010101" pitchFamily="2" charset="-122"/>
                <a:cs typeface="Times New Roman" pitchFamily="18" charset="0"/>
              </a:rPr>
              <a:t>The study analyzed all these questions based on food security in Tanzania  </a:t>
            </a:r>
            <a:endParaRPr lang="zh-CN" altLang="en-US" sz="3200" dirty="0">
              <a:solidFill>
                <a:srgbClr val="FFFFFF"/>
              </a:solidFill>
              <a:latin typeface="Times New Roman" pitchFamily="18" charset="0"/>
              <a:ea typeface="宋体" panose="02010600030101010101" pitchFamily="2" charset="-122"/>
              <a:cs typeface="Times New Roman" pitchFamily="18" charset="0"/>
            </a:endParaRPr>
          </a:p>
        </p:txBody>
      </p:sp>
      <p:sp>
        <p:nvSpPr>
          <p:cNvPr id="26" name="Freeform 282"/>
          <p:cNvSpPr>
            <a:spLocks noEditPoints="1" noChangeArrowheads="1"/>
          </p:cNvSpPr>
          <p:nvPr/>
        </p:nvSpPr>
        <p:spPr bwMode="auto">
          <a:xfrm>
            <a:off x="5752669" y="3040176"/>
            <a:ext cx="1105331" cy="1373187"/>
          </a:xfrm>
          <a:custGeom>
            <a:avLst/>
            <a:gdLst>
              <a:gd name="T0" fmla="*/ 6 w 96"/>
              <a:gd name="T1" fmla="*/ 27 h 102"/>
              <a:gd name="T2" fmla="*/ 26 w 96"/>
              <a:gd name="T3" fmla="*/ 27 h 102"/>
              <a:gd name="T4" fmla="*/ 82 w 96"/>
              <a:gd name="T5" fmla="*/ 10 h 102"/>
              <a:gd name="T6" fmla="*/ 91 w 96"/>
              <a:gd name="T7" fmla="*/ 0 h 102"/>
              <a:gd name="T8" fmla="*/ 82 w 96"/>
              <a:gd name="T9" fmla="*/ 10 h 102"/>
              <a:gd name="T10" fmla="*/ 84 w 96"/>
              <a:gd name="T11" fmla="*/ 21 h 102"/>
              <a:gd name="T12" fmla="*/ 96 w 96"/>
              <a:gd name="T13" fmla="*/ 24 h 102"/>
              <a:gd name="T14" fmla="*/ 80 w 96"/>
              <a:gd name="T15" fmla="*/ 39 h 102"/>
              <a:gd name="T16" fmla="*/ 93 w 96"/>
              <a:gd name="T17" fmla="*/ 39 h 102"/>
              <a:gd name="T18" fmla="*/ 80 w 96"/>
              <a:gd name="T19" fmla="*/ 39 h 102"/>
              <a:gd name="T20" fmla="*/ 39 w 96"/>
              <a:gd name="T21" fmla="*/ 43 h 102"/>
              <a:gd name="T22" fmla="*/ 45 w 96"/>
              <a:gd name="T23" fmla="*/ 40 h 102"/>
              <a:gd name="T24" fmla="*/ 64 w 96"/>
              <a:gd name="T25" fmla="*/ 0 h 102"/>
              <a:gd name="T26" fmla="*/ 81 w 96"/>
              <a:gd name="T27" fmla="*/ 22 h 102"/>
              <a:gd name="T28" fmla="*/ 66 w 96"/>
              <a:gd name="T29" fmla="*/ 45 h 102"/>
              <a:gd name="T30" fmla="*/ 66 w 96"/>
              <a:gd name="T31" fmla="*/ 45 h 102"/>
              <a:gd name="T32" fmla="*/ 56 w 96"/>
              <a:gd name="T33" fmla="*/ 43 h 102"/>
              <a:gd name="T34" fmla="*/ 50 w 96"/>
              <a:gd name="T35" fmla="*/ 48 h 102"/>
              <a:gd name="T36" fmla="*/ 42 w 96"/>
              <a:gd name="T37" fmla="*/ 48 h 102"/>
              <a:gd name="T38" fmla="*/ 26 w 96"/>
              <a:gd name="T39" fmla="*/ 52 h 102"/>
              <a:gd name="T40" fmla="*/ 28 w 96"/>
              <a:gd name="T41" fmla="*/ 102 h 102"/>
              <a:gd name="T42" fmla="*/ 18 w 96"/>
              <a:gd name="T43" fmla="*/ 74 h 102"/>
              <a:gd name="T44" fmla="*/ 13 w 96"/>
              <a:gd name="T45" fmla="*/ 102 h 102"/>
              <a:gd name="T46" fmla="*/ 6 w 96"/>
              <a:gd name="T47" fmla="*/ 68 h 102"/>
              <a:gd name="T48" fmla="*/ 4 w 96"/>
              <a:gd name="T49" fmla="*/ 39 h 102"/>
              <a:gd name="T50" fmla="*/ 14 w 96"/>
              <a:gd name="T51" fmla="*/ 40 h 102"/>
              <a:gd name="T52" fmla="*/ 12 w 96"/>
              <a:gd name="T53" fmla="*/ 58 h 102"/>
              <a:gd name="T54" fmla="*/ 16 w 96"/>
              <a:gd name="T55" fmla="*/ 61 h 102"/>
              <a:gd name="T56" fmla="*/ 16 w 96"/>
              <a:gd name="T57" fmla="*/ 61 h 102"/>
              <a:gd name="T58" fmla="*/ 20 w 96"/>
              <a:gd name="T59" fmla="*/ 58 h 102"/>
              <a:gd name="T60" fmla="*/ 18 w 96"/>
              <a:gd name="T61" fmla="*/ 40 h 102"/>
              <a:gd name="T62" fmla="*/ 24 w 96"/>
              <a:gd name="T63" fmla="*/ 39 h 102"/>
              <a:gd name="T64" fmla="*/ 35 w 96"/>
              <a:gd name="T65" fmla="*/ 45 h 102"/>
              <a:gd name="T66" fmla="*/ 35 w 96"/>
              <a:gd name="T67" fmla="*/ 38 h 102"/>
              <a:gd name="T68" fmla="*/ 28 w 96"/>
              <a:gd name="T69" fmla="*/ 29 h 102"/>
              <a:gd name="T70" fmla="*/ 52 w 96"/>
              <a:gd name="T71" fmla="*/ 6 h 102"/>
              <a:gd name="T72" fmla="*/ 72 w 96"/>
              <a:gd name="T73" fmla="*/ 11 h 102"/>
              <a:gd name="T74" fmla="*/ 56 w 96"/>
              <a:gd name="T75" fmla="*/ 11 h 102"/>
              <a:gd name="T76" fmla="*/ 71 w 96"/>
              <a:gd name="T77" fmla="*/ 16 h 102"/>
              <a:gd name="T78" fmla="*/ 58 w 96"/>
              <a:gd name="T79" fmla="*/ 36 h 102"/>
              <a:gd name="T80" fmla="*/ 72 w 96"/>
              <a:gd name="T81" fmla="*/ 34 h 102"/>
              <a:gd name="T82" fmla="*/ 72 w 96"/>
              <a:gd name="T83" fmla="*/ 11 h 102"/>
              <a:gd name="T84" fmla="*/ 55 w 96"/>
              <a:gd name="T85" fmla="*/ 21 h 102"/>
              <a:gd name="T86" fmla="*/ 66 w 96"/>
              <a:gd name="T87" fmla="*/ 1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102">
                <a:moveTo>
                  <a:pt x="16" y="17"/>
                </a:moveTo>
                <a:cubicBezTo>
                  <a:pt x="11" y="17"/>
                  <a:pt x="6" y="21"/>
                  <a:pt x="6" y="27"/>
                </a:cubicBezTo>
                <a:cubicBezTo>
                  <a:pt x="6" y="32"/>
                  <a:pt x="11" y="36"/>
                  <a:pt x="16" y="36"/>
                </a:cubicBezTo>
                <a:cubicBezTo>
                  <a:pt x="21" y="36"/>
                  <a:pt x="26" y="32"/>
                  <a:pt x="26" y="27"/>
                </a:cubicBezTo>
                <a:cubicBezTo>
                  <a:pt x="26" y="21"/>
                  <a:pt x="21" y="17"/>
                  <a:pt x="16" y="17"/>
                </a:cubicBezTo>
                <a:close/>
                <a:moveTo>
                  <a:pt x="82" y="10"/>
                </a:moveTo>
                <a:cubicBezTo>
                  <a:pt x="82" y="7"/>
                  <a:pt x="82" y="7"/>
                  <a:pt x="82" y="7"/>
                </a:cubicBezTo>
                <a:cubicBezTo>
                  <a:pt x="91" y="0"/>
                  <a:pt x="91" y="0"/>
                  <a:pt x="91" y="0"/>
                </a:cubicBezTo>
                <a:cubicBezTo>
                  <a:pt x="93" y="5"/>
                  <a:pt x="93" y="5"/>
                  <a:pt x="93" y="5"/>
                </a:cubicBezTo>
                <a:cubicBezTo>
                  <a:pt x="82" y="10"/>
                  <a:pt x="82" y="10"/>
                  <a:pt x="82" y="10"/>
                </a:cubicBezTo>
                <a:close/>
                <a:moveTo>
                  <a:pt x="84" y="24"/>
                </a:moveTo>
                <a:cubicBezTo>
                  <a:pt x="84" y="21"/>
                  <a:pt x="84" y="21"/>
                  <a:pt x="84" y="21"/>
                </a:cubicBezTo>
                <a:cubicBezTo>
                  <a:pt x="96" y="18"/>
                  <a:pt x="96" y="18"/>
                  <a:pt x="96" y="18"/>
                </a:cubicBezTo>
                <a:cubicBezTo>
                  <a:pt x="96" y="24"/>
                  <a:pt x="96" y="24"/>
                  <a:pt x="96" y="24"/>
                </a:cubicBezTo>
                <a:cubicBezTo>
                  <a:pt x="84" y="24"/>
                  <a:pt x="84" y="24"/>
                  <a:pt x="84" y="24"/>
                </a:cubicBezTo>
                <a:close/>
                <a:moveTo>
                  <a:pt x="80" y="39"/>
                </a:moveTo>
                <a:cubicBezTo>
                  <a:pt x="81" y="37"/>
                  <a:pt x="81" y="37"/>
                  <a:pt x="81" y="37"/>
                </a:cubicBezTo>
                <a:cubicBezTo>
                  <a:pt x="93" y="39"/>
                  <a:pt x="93" y="39"/>
                  <a:pt x="93" y="39"/>
                </a:cubicBezTo>
                <a:cubicBezTo>
                  <a:pt x="91" y="44"/>
                  <a:pt x="91" y="44"/>
                  <a:pt x="91" y="44"/>
                </a:cubicBezTo>
                <a:cubicBezTo>
                  <a:pt x="80" y="39"/>
                  <a:pt x="80" y="39"/>
                  <a:pt x="80" y="39"/>
                </a:cubicBezTo>
                <a:close/>
                <a:moveTo>
                  <a:pt x="39" y="39"/>
                </a:moveTo>
                <a:cubicBezTo>
                  <a:pt x="39" y="43"/>
                  <a:pt x="39" y="43"/>
                  <a:pt x="39" y="43"/>
                </a:cubicBezTo>
                <a:cubicBezTo>
                  <a:pt x="45" y="45"/>
                  <a:pt x="45" y="45"/>
                  <a:pt x="45" y="45"/>
                </a:cubicBezTo>
                <a:cubicBezTo>
                  <a:pt x="45" y="40"/>
                  <a:pt x="45" y="40"/>
                  <a:pt x="45" y="40"/>
                </a:cubicBezTo>
                <a:cubicBezTo>
                  <a:pt x="39" y="39"/>
                  <a:pt x="39" y="39"/>
                  <a:pt x="39" y="39"/>
                </a:cubicBezTo>
                <a:close/>
                <a:moveTo>
                  <a:pt x="64" y="0"/>
                </a:moveTo>
                <a:cubicBezTo>
                  <a:pt x="69" y="0"/>
                  <a:pt x="73" y="3"/>
                  <a:pt x="77" y="7"/>
                </a:cubicBezTo>
                <a:cubicBezTo>
                  <a:pt x="80" y="11"/>
                  <a:pt x="81" y="16"/>
                  <a:pt x="81" y="22"/>
                </a:cubicBezTo>
                <a:cubicBezTo>
                  <a:pt x="81" y="28"/>
                  <a:pt x="80" y="34"/>
                  <a:pt x="77" y="38"/>
                </a:cubicBezTo>
                <a:cubicBezTo>
                  <a:pt x="74" y="42"/>
                  <a:pt x="70" y="44"/>
                  <a:pt x="66" y="45"/>
                </a:cubicBezTo>
                <a:cubicBezTo>
                  <a:pt x="66" y="45"/>
                  <a:pt x="66" y="45"/>
                  <a:pt x="66" y="45"/>
                </a:cubicBezTo>
                <a:cubicBezTo>
                  <a:pt x="66" y="45"/>
                  <a:pt x="66" y="45"/>
                  <a:pt x="66" y="45"/>
                </a:cubicBezTo>
                <a:cubicBezTo>
                  <a:pt x="65" y="45"/>
                  <a:pt x="65" y="45"/>
                  <a:pt x="64" y="45"/>
                </a:cubicBezTo>
                <a:cubicBezTo>
                  <a:pt x="61" y="45"/>
                  <a:pt x="59" y="44"/>
                  <a:pt x="56" y="43"/>
                </a:cubicBezTo>
                <a:cubicBezTo>
                  <a:pt x="50" y="41"/>
                  <a:pt x="50" y="41"/>
                  <a:pt x="50" y="41"/>
                </a:cubicBezTo>
                <a:cubicBezTo>
                  <a:pt x="50" y="48"/>
                  <a:pt x="50" y="48"/>
                  <a:pt x="50" y="48"/>
                </a:cubicBezTo>
                <a:cubicBezTo>
                  <a:pt x="47" y="50"/>
                  <a:pt x="47" y="50"/>
                  <a:pt x="47" y="50"/>
                </a:cubicBezTo>
                <a:cubicBezTo>
                  <a:pt x="42" y="48"/>
                  <a:pt x="42" y="48"/>
                  <a:pt x="42" y="48"/>
                </a:cubicBezTo>
                <a:cubicBezTo>
                  <a:pt x="33" y="54"/>
                  <a:pt x="33" y="54"/>
                  <a:pt x="33" y="54"/>
                </a:cubicBezTo>
                <a:cubicBezTo>
                  <a:pt x="26" y="52"/>
                  <a:pt x="26" y="52"/>
                  <a:pt x="26" y="52"/>
                </a:cubicBezTo>
                <a:cubicBezTo>
                  <a:pt x="27" y="68"/>
                  <a:pt x="27" y="68"/>
                  <a:pt x="27" y="68"/>
                </a:cubicBezTo>
                <a:cubicBezTo>
                  <a:pt x="28" y="102"/>
                  <a:pt x="28" y="102"/>
                  <a:pt x="28" y="102"/>
                </a:cubicBezTo>
                <a:cubicBezTo>
                  <a:pt x="20" y="102"/>
                  <a:pt x="20" y="102"/>
                  <a:pt x="20" y="102"/>
                </a:cubicBezTo>
                <a:cubicBezTo>
                  <a:pt x="18" y="74"/>
                  <a:pt x="18" y="74"/>
                  <a:pt x="18" y="74"/>
                </a:cubicBezTo>
                <a:cubicBezTo>
                  <a:pt x="14" y="74"/>
                  <a:pt x="14" y="74"/>
                  <a:pt x="14" y="74"/>
                </a:cubicBezTo>
                <a:cubicBezTo>
                  <a:pt x="13" y="102"/>
                  <a:pt x="13" y="102"/>
                  <a:pt x="13" y="102"/>
                </a:cubicBezTo>
                <a:cubicBezTo>
                  <a:pt x="4" y="102"/>
                  <a:pt x="4" y="102"/>
                  <a:pt x="4" y="102"/>
                </a:cubicBezTo>
                <a:cubicBezTo>
                  <a:pt x="6" y="68"/>
                  <a:pt x="6" y="68"/>
                  <a:pt x="6" y="68"/>
                </a:cubicBezTo>
                <a:cubicBezTo>
                  <a:pt x="0" y="64"/>
                  <a:pt x="0" y="64"/>
                  <a:pt x="0" y="64"/>
                </a:cubicBezTo>
                <a:cubicBezTo>
                  <a:pt x="4" y="39"/>
                  <a:pt x="4" y="39"/>
                  <a:pt x="4" y="39"/>
                </a:cubicBezTo>
                <a:cubicBezTo>
                  <a:pt x="14" y="39"/>
                  <a:pt x="14" y="39"/>
                  <a:pt x="14" y="39"/>
                </a:cubicBezTo>
                <a:cubicBezTo>
                  <a:pt x="14" y="40"/>
                  <a:pt x="14" y="40"/>
                  <a:pt x="14" y="40"/>
                </a:cubicBezTo>
                <a:cubicBezTo>
                  <a:pt x="15" y="42"/>
                  <a:pt x="15" y="42"/>
                  <a:pt x="15" y="42"/>
                </a:cubicBezTo>
                <a:cubicBezTo>
                  <a:pt x="12" y="58"/>
                  <a:pt x="12" y="58"/>
                  <a:pt x="12" y="58"/>
                </a:cubicBezTo>
                <a:cubicBezTo>
                  <a:pt x="16" y="61"/>
                  <a:pt x="16" y="61"/>
                  <a:pt x="16" y="61"/>
                </a:cubicBezTo>
                <a:cubicBezTo>
                  <a:pt x="16" y="61"/>
                  <a:pt x="16" y="61"/>
                  <a:pt x="16" y="61"/>
                </a:cubicBezTo>
                <a:cubicBezTo>
                  <a:pt x="16" y="61"/>
                  <a:pt x="16" y="61"/>
                  <a:pt x="16" y="61"/>
                </a:cubicBezTo>
                <a:cubicBezTo>
                  <a:pt x="16" y="61"/>
                  <a:pt x="16" y="61"/>
                  <a:pt x="16" y="61"/>
                </a:cubicBezTo>
                <a:cubicBezTo>
                  <a:pt x="16" y="61"/>
                  <a:pt x="16" y="61"/>
                  <a:pt x="16" y="61"/>
                </a:cubicBezTo>
                <a:cubicBezTo>
                  <a:pt x="20" y="58"/>
                  <a:pt x="20" y="58"/>
                  <a:pt x="20" y="58"/>
                </a:cubicBezTo>
                <a:cubicBezTo>
                  <a:pt x="17" y="42"/>
                  <a:pt x="17" y="42"/>
                  <a:pt x="17" y="42"/>
                </a:cubicBezTo>
                <a:cubicBezTo>
                  <a:pt x="18" y="40"/>
                  <a:pt x="18" y="40"/>
                  <a:pt x="18" y="40"/>
                </a:cubicBezTo>
                <a:cubicBezTo>
                  <a:pt x="18" y="39"/>
                  <a:pt x="18" y="39"/>
                  <a:pt x="18" y="39"/>
                </a:cubicBezTo>
                <a:cubicBezTo>
                  <a:pt x="24" y="39"/>
                  <a:pt x="24" y="39"/>
                  <a:pt x="24" y="39"/>
                </a:cubicBezTo>
                <a:cubicBezTo>
                  <a:pt x="32" y="46"/>
                  <a:pt x="32" y="46"/>
                  <a:pt x="32" y="46"/>
                </a:cubicBezTo>
                <a:cubicBezTo>
                  <a:pt x="35" y="45"/>
                  <a:pt x="35" y="45"/>
                  <a:pt x="35" y="45"/>
                </a:cubicBezTo>
                <a:cubicBezTo>
                  <a:pt x="35" y="44"/>
                  <a:pt x="35" y="44"/>
                  <a:pt x="35" y="44"/>
                </a:cubicBezTo>
                <a:cubicBezTo>
                  <a:pt x="35" y="38"/>
                  <a:pt x="35" y="38"/>
                  <a:pt x="35" y="38"/>
                </a:cubicBezTo>
                <a:cubicBezTo>
                  <a:pt x="28" y="36"/>
                  <a:pt x="28" y="36"/>
                  <a:pt x="28" y="36"/>
                </a:cubicBezTo>
                <a:cubicBezTo>
                  <a:pt x="25" y="35"/>
                  <a:pt x="24" y="32"/>
                  <a:pt x="28" y="29"/>
                </a:cubicBezTo>
                <a:cubicBezTo>
                  <a:pt x="37" y="20"/>
                  <a:pt x="43" y="15"/>
                  <a:pt x="52" y="6"/>
                </a:cubicBezTo>
                <a:cubicBezTo>
                  <a:pt x="52" y="6"/>
                  <a:pt x="52" y="6"/>
                  <a:pt x="52" y="6"/>
                </a:cubicBezTo>
                <a:cubicBezTo>
                  <a:pt x="55" y="2"/>
                  <a:pt x="59" y="0"/>
                  <a:pt x="64" y="0"/>
                </a:cubicBezTo>
                <a:close/>
                <a:moveTo>
                  <a:pt x="72" y="11"/>
                </a:moveTo>
                <a:cubicBezTo>
                  <a:pt x="70" y="8"/>
                  <a:pt x="67" y="6"/>
                  <a:pt x="64" y="6"/>
                </a:cubicBezTo>
                <a:cubicBezTo>
                  <a:pt x="61" y="6"/>
                  <a:pt x="58" y="8"/>
                  <a:pt x="56" y="11"/>
                </a:cubicBezTo>
                <a:cubicBezTo>
                  <a:pt x="56" y="11"/>
                  <a:pt x="56" y="11"/>
                  <a:pt x="56" y="11"/>
                </a:cubicBezTo>
                <a:cubicBezTo>
                  <a:pt x="71" y="16"/>
                  <a:pt x="71" y="16"/>
                  <a:pt x="71" y="16"/>
                </a:cubicBezTo>
                <a:cubicBezTo>
                  <a:pt x="72" y="19"/>
                  <a:pt x="73" y="24"/>
                  <a:pt x="71" y="29"/>
                </a:cubicBezTo>
                <a:cubicBezTo>
                  <a:pt x="58" y="36"/>
                  <a:pt x="58" y="36"/>
                  <a:pt x="58" y="36"/>
                </a:cubicBezTo>
                <a:cubicBezTo>
                  <a:pt x="60" y="38"/>
                  <a:pt x="62" y="39"/>
                  <a:pt x="64" y="39"/>
                </a:cubicBezTo>
                <a:cubicBezTo>
                  <a:pt x="67" y="39"/>
                  <a:pt x="70" y="37"/>
                  <a:pt x="72" y="34"/>
                </a:cubicBezTo>
                <a:cubicBezTo>
                  <a:pt x="74" y="31"/>
                  <a:pt x="75" y="27"/>
                  <a:pt x="75" y="22"/>
                </a:cubicBezTo>
                <a:cubicBezTo>
                  <a:pt x="75" y="18"/>
                  <a:pt x="74" y="14"/>
                  <a:pt x="72" y="11"/>
                </a:cubicBezTo>
                <a:close/>
                <a:moveTo>
                  <a:pt x="56" y="16"/>
                </a:moveTo>
                <a:cubicBezTo>
                  <a:pt x="55" y="18"/>
                  <a:pt x="55" y="19"/>
                  <a:pt x="55" y="21"/>
                </a:cubicBezTo>
                <a:cubicBezTo>
                  <a:pt x="66" y="20"/>
                  <a:pt x="66" y="20"/>
                  <a:pt x="66" y="20"/>
                </a:cubicBezTo>
                <a:cubicBezTo>
                  <a:pt x="66" y="19"/>
                  <a:pt x="66" y="19"/>
                  <a:pt x="66" y="19"/>
                </a:cubicBezTo>
                <a:cubicBezTo>
                  <a:pt x="62" y="18"/>
                  <a:pt x="59" y="17"/>
                  <a:pt x="56" y="16"/>
                </a:cubicBezTo>
                <a:close/>
              </a:path>
            </a:pathLst>
          </a:custGeom>
          <a:ln/>
        </p:spPr>
        <p:style>
          <a:lnRef idx="0">
            <a:schemeClr val="accent6"/>
          </a:lnRef>
          <a:fillRef idx="3">
            <a:schemeClr val="accent6"/>
          </a:fillRef>
          <a:effectRef idx="3">
            <a:schemeClr val="accent6"/>
          </a:effectRef>
          <a:fontRef idx="minor">
            <a:schemeClr val="lt1"/>
          </a:fontRef>
        </p:style>
        <p:txBody>
          <a:bodyPr/>
          <a:lstStyle/>
          <a:p>
            <a:endParaRPr lang="en-US" altLang="zh-CN">
              <a:solidFill>
                <a:prstClr val="white"/>
              </a:solidFill>
              <a:latin typeface="Calibri"/>
              <a:ea typeface="宋体" panose="02010600030101010101" pitchFamily="2" charset="-122"/>
            </a:endParaRPr>
          </a:p>
        </p:txBody>
      </p:sp>
      <p:grpSp>
        <p:nvGrpSpPr>
          <p:cNvPr id="7" name="组合 10"/>
          <p:cNvGrpSpPr>
            <a:grpSpLocks/>
          </p:cNvGrpSpPr>
          <p:nvPr/>
        </p:nvGrpSpPr>
        <p:grpSpPr bwMode="auto">
          <a:xfrm>
            <a:off x="1751410" y="1257301"/>
            <a:ext cx="4001258" cy="5863144"/>
            <a:chOff x="880229" y="1941717"/>
            <a:chExt cx="3301307" cy="4486867"/>
          </a:xfrm>
        </p:grpSpPr>
        <p:sp>
          <p:nvSpPr>
            <p:cNvPr id="33" name="任意多边形 32"/>
            <p:cNvSpPr/>
            <p:nvPr/>
          </p:nvSpPr>
          <p:spPr>
            <a:xfrm>
              <a:off x="880229" y="1991664"/>
              <a:ext cx="3301307" cy="3886200"/>
            </a:xfrm>
            <a:custGeom>
              <a:avLst/>
              <a:gdLst>
                <a:gd name="connsiteX0" fmla="*/ 0 w 3301307"/>
                <a:gd name="connsiteY0" fmla="*/ 0 h 3886200"/>
                <a:gd name="connsiteX1" fmla="*/ 3301307 w 3301307"/>
                <a:gd name="connsiteY1" fmla="*/ 0 h 3886200"/>
                <a:gd name="connsiteX2" fmla="*/ 3301307 w 3301307"/>
                <a:gd name="connsiteY2" fmla="*/ 2930060 h 3886200"/>
                <a:gd name="connsiteX3" fmla="*/ 2395023 w 3301307"/>
                <a:gd name="connsiteY3" fmla="*/ 3886200 h 3886200"/>
                <a:gd name="connsiteX4" fmla="*/ 0 w 3301307"/>
                <a:gd name="connsiteY4" fmla="*/ 3886200 h 388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307" h="3886200">
                  <a:moveTo>
                    <a:pt x="0" y="0"/>
                  </a:moveTo>
                  <a:lnTo>
                    <a:pt x="3301307" y="0"/>
                  </a:lnTo>
                  <a:lnTo>
                    <a:pt x="3301307" y="2930060"/>
                  </a:lnTo>
                  <a:lnTo>
                    <a:pt x="2395023" y="3886200"/>
                  </a:lnTo>
                  <a:lnTo>
                    <a:pt x="0" y="3886200"/>
                  </a:lnTo>
                  <a:close/>
                </a:path>
              </a:pathLst>
            </a:custGeom>
            <a:solidFill>
              <a:srgbClr val="FDDA11">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宋体" panose="02010600030101010101" pitchFamily="2" charset="-122"/>
              </a:endParaRPr>
            </a:p>
          </p:txBody>
        </p:sp>
        <p:sp>
          <p:nvSpPr>
            <p:cNvPr id="9234" name="文本框 27"/>
            <p:cNvSpPr txBox="1">
              <a:spLocks noChangeArrowheads="1"/>
            </p:cNvSpPr>
            <p:nvPr/>
          </p:nvSpPr>
          <p:spPr bwMode="auto">
            <a:xfrm>
              <a:off x="1069821" y="1941717"/>
              <a:ext cx="2917322" cy="4486867"/>
            </a:xfrm>
            <a:prstGeom prst="rect">
              <a:avLst/>
            </a:prstGeom>
            <a:ln/>
          </p:spPr>
          <p:style>
            <a:lnRef idx="1">
              <a:schemeClr val="accent4"/>
            </a:lnRef>
            <a:fillRef idx="3">
              <a:schemeClr val="accent4"/>
            </a:fillRef>
            <a:effectRef idx="2">
              <a:schemeClr val="accent4"/>
            </a:effectRef>
            <a:fontRef idx="minor">
              <a:schemeClr val="lt1"/>
            </a:fontRef>
          </p:style>
          <p:txBody>
            <a:bodyPr wrap="square">
              <a:spAutoFit/>
            </a:bodyPr>
            <a:lstStyle/>
            <a:p>
              <a:r>
                <a:rPr lang="en-US" altLang="zh-CN" sz="2500" dirty="0">
                  <a:solidFill>
                    <a:prstClr val="white"/>
                  </a:solidFill>
                  <a:latin typeface="Times New Roman" pitchFamily="18" charset="0"/>
                  <a:ea typeface="宋体" panose="02010600030101010101" pitchFamily="2" charset="-122"/>
                  <a:cs typeface="Times New Roman" pitchFamily="18" charset="0"/>
                </a:rPr>
                <a:t>To date, little is known on how digitalization and technology in developing countries including Tanzania might have shifted gender norms across societies and culture.  To what extent has gender norms shifted? What are reasons for shifting of gender norms? What are the consequences in societies where shifts are happening?  </a:t>
              </a:r>
            </a:p>
          </p:txBody>
        </p:sp>
      </p:grpSp>
    </p:spTree>
    <p:extLst>
      <p:ext uri="{BB962C8B-B14F-4D97-AF65-F5344CB8AC3E}">
        <p14:creationId xmlns:p14="http://schemas.microsoft.com/office/powerpoint/2010/main" val="4052445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0-#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3"/>
          <p:cNvSpPr>
            <a:spLocks noGrp="1" noChangeArrowheads="1"/>
          </p:cNvSpPr>
          <p:nvPr>
            <p:ph type="title"/>
          </p:nvPr>
        </p:nvSpPr>
        <p:spPr/>
        <p:txBody>
          <a:bodyPr/>
          <a:lstStyle/>
          <a:p>
            <a:r>
              <a:rPr lang="en-US" altLang="zh-CN" b="1" dirty="0">
                <a:solidFill>
                  <a:srgbClr val="FF0000"/>
                </a:solidFill>
                <a:latin typeface="Times New Roman" pitchFamily="18" charset="0"/>
                <a:cs typeface="Times New Roman" pitchFamily="18" charset="0"/>
              </a:rPr>
              <a:t>Methodology </a:t>
            </a:r>
            <a:endParaRPr lang="zh-CN" altLang="en-US" b="1" dirty="0">
              <a:solidFill>
                <a:srgbClr val="FF0000"/>
              </a:solidFill>
              <a:latin typeface="Times New Roman" pitchFamily="18" charset="0"/>
              <a:cs typeface="Times New Roman" pitchFamily="18" charset="0"/>
            </a:endParaRPr>
          </a:p>
        </p:txBody>
      </p:sp>
      <p:sp>
        <p:nvSpPr>
          <p:cNvPr id="3" name="任意多边形 2"/>
          <p:cNvSpPr>
            <a:spLocks noChangeAspect="1"/>
          </p:cNvSpPr>
          <p:nvPr/>
        </p:nvSpPr>
        <p:spPr>
          <a:xfrm>
            <a:off x="6136481" y="2722565"/>
            <a:ext cx="1062038" cy="1412875"/>
          </a:xfrm>
          <a:custGeom>
            <a:avLst/>
            <a:gdLst>
              <a:gd name="connsiteX0" fmla="*/ 0 w 1415752"/>
              <a:gd name="connsiteY0" fmla="*/ 0 h 1411844"/>
              <a:gd name="connsiteX1" fmla="*/ 124347 w 1415752"/>
              <a:gd name="connsiteY1" fmla="*/ 6279 h 1411844"/>
              <a:gd name="connsiteX2" fmla="*/ 1409680 w 1415752"/>
              <a:gd name="connsiteY2" fmla="*/ 1291612 h 1411844"/>
              <a:gd name="connsiteX3" fmla="*/ 1415752 w 1415752"/>
              <a:gd name="connsiteY3" fmla="*/ 1411844 h 1411844"/>
              <a:gd name="connsiteX4" fmla="*/ 1055752 w 1415752"/>
              <a:gd name="connsiteY4" fmla="*/ 1411844 h 1411844"/>
              <a:gd name="connsiteX5" fmla="*/ 1051539 w 1415752"/>
              <a:gd name="connsiteY5" fmla="*/ 1328420 h 1411844"/>
              <a:gd name="connsiteX6" fmla="*/ 87539 w 1415752"/>
              <a:gd name="connsiteY6" fmla="*/ 364420 h 1411844"/>
              <a:gd name="connsiteX7" fmla="*/ 0 w 1415752"/>
              <a:gd name="connsiteY7" fmla="*/ 360000 h 1411844"/>
              <a:gd name="connsiteX8" fmla="*/ 0 w 1415752"/>
              <a:gd name="connsiteY8" fmla="*/ 0 h 14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752" h="1411844">
                <a:moveTo>
                  <a:pt x="0" y="0"/>
                </a:moveTo>
                <a:lnTo>
                  <a:pt x="124347" y="6279"/>
                </a:lnTo>
                <a:cubicBezTo>
                  <a:pt x="802067" y="75105"/>
                  <a:pt x="1340854" y="613892"/>
                  <a:pt x="1409680" y="1291612"/>
                </a:cubicBezTo>
                <a:lnTo>
                  <a:pt x="1415752" y="1411844"/>
                </a:lnTo>
                <a:lnTo>
                  <a:pt x="1055752" y="1411844"/>
                </a:lnTo>
                <a:lnTo>
                  <a:pt x="1051539" y="1328420"/>
                </a:lnTo>
                <a:cubicBezTo>
                  <a:pt x="999920" y="820130"/>
                  <a:pt x="595829" y="416040"/>
                  <a:pt x="87539" y="364420"/>
                </a:cubicBezTo>
                <a:lnTo>
                  <a:pt x="0" y="360000"/>
                </a:lnTo>
                <a:lnTo>
                  <a:pt x="0" y="0"/>
                </a:lnTo>
                <a:close/>
              </a:path>
            </a:pathLst>
          </a:custGeom>
          <a:solidFill>
            <a:srgbClr val="E33D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BFBFBF"/>
              </a:solidFill>
              <a:latin typeface="Calibri"/>
              <a:ea typeface="Microsoft YaHei Light" pitchFamily="34" charset="-122"/>
            </a:endParaRPr>
          </a:p>
        </p:txBody>
      </p:sp>
      <p:sp>
        <p:nvSpPr>
          <p:cNvPr id="5" name="任意多边形 4"/>
          <p:cNvSpPr>
            <a:spLocks noChangeAspect="1"/>
          </p:cNvSpPr>
          <p:nvPr/>
        </p:nvSpPr>
        <p:spPr>
          <a:xfrm>
            <a:off x="5039916" y="2722565"/>
            <a:ext cx="1056084" cy="1412875"/>
          </a:xfrm>
          <a:custGeom>
            <a:avLst/>
            <a:gdLst>
              <a:gd name="connsiteX0" fmla="*/ 1407521 w 1407521"/>
              <a:gd name="connsiteY0" fmla="*/ 0 h 1411429"/>
              <a:gd name="connsiteX1" fmla="*/ 1407521 w 1407521"/>
              <a:gd name="connsiteY1" fmla="*/ 360000 h 1411429"/>
              <a:gd name="connsiteX2" fmla="*/ 1328212 w 1407521"/>
              <a:gd name="connsiteY2" fmla="*/ 364005 h 1411429"/>
              <a:gd name="connsiteX3" fmla="*/ 364212 w 1407521"/>
              <a:gd name="connsiteY3" fmla="*/ 1328005 h 1411429"/>
              <a:gd name="connsiteX4" fmla="*/ 360000 w 1407521"/>
              <a:gd name="connsiteY4" fmla="*/ 1411429 h 1411429"/>
              <a:gd name="connsiteX5" fmla="*/ 0 w 1407521"/>
              <a:gd name="connsiteY5" fmla="*/ 1411429 h 1411429"/>
              <a:gd name="connsiteX6" fmla="*/ 6071 w 1407521"/>
              <a:gd name="connsiteY6" fmla="*/ 1291197 h 1411429"/>
              <a:gd name="connsiteX7" fmla="*/ 1291404 w 1407521"/>
              <a:gd name="connsiteY7" fmla="*/ 5864 h 1411429"/>
              <a:gd name="connsiteX8" fmla="*/ 1407521 w 1407521"/>
              <a:gd name="connsiteY8" fmla="*/ 0 h 14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521" h="1411429">
                <a:moveTo>
                  <a:pt x="1407521" y="0"/>
                </a:moveTo>
                <a:lnTo>
                  <a:pt x="1407521" y="360000"/>
                </a:lnTo>
                <a:lnTo>
                  <a:pt x="1328212" y="364005"/>
                </a:lnTo>
                <a:cubicBezTo>
                  <a:pt x="819922" y="415625"/>
                  <a:pt x="415832" y="819715"/>
                  <a:pt x="364212" y="1328005"/>
                </a:cubicBezTo>
                <a:lnTo>
                  <a:pt x="360000" y="1411429"/>
                </a:lnTo>
                <a:lnTo>
                  <a:pt x="0" y="1411429"/>
                </a:lnTo>
                <a:lnTo>
                  <a:pt x="6071" y="1291197"/>
                </a:lnTo>
                <a:cubicBezTo>
                  <a:pt x="74897" y="613477"/>
                  <a:pt x="613684" y="74690"/>
                  <a:pt x="1291404" y="5864"/>
                </a:cubicBezTo>
                <a:lnTo>
                  <a:pt x="1407521" y="0"/>
                </a:lnTo>
                <a:close/>
              </a:path>
            </a:pathLst>
          </a:custGeom>
          <a:solidFill>
            <a:srgbClr val="5EC1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BFBFBF"/>
              </a:solidFill>
              <a:latin typeface="Calibri"/>
              <a:ea typeface="Microsoft YaHei Light" pitchFamily="34" charset="-122"/>
            </a:endParaRPr>
          </a:p>
        </p:txBody>
      </p:sp>
      <p:sp>
        <p:nvSpPr>
          <p:cNvPr id="6" name="任意多边形 5"/>
          <p:cNvSpPr>
            <a:spLocks noChangeAspect="1"/>
          </p:cNvSpPr>
          <p:nvPr/>
        </p:nvSpPr>
        <p:spPr>
          <a:xfrm>
            <a:off x="5039916" y="4189415"/>
            <a:ext cx="1056084" cy="1411287"/>
          </a:xfrm>
          <a:custGeom>
            <a:avLst/>
            <a:gdLst>
              <a:gd name="connsiteX0" fmla="*/ 0 w 1407521"/>
              <a:gd name="connsiteY0" fmla="*/ 0 h 1411429"/>
              <a:gd name="connsiteX1" fmla="*/ 360000 w 1407521"/>
              <a:gd name="connsiteY1" fmla="*/ 0 h 1411429"/>
              <a:gd name="connsiteX2" fmla="*/ 364212 w 1407521"/>
              <a:gd name="connsiteY2" fmla="*/ 83424 h 1411429"/>
              <a:gd name="connsiteX3" fmla="*/ 1328212 w 1407521"/>
              <a:gd name="connsiteY3" fmla="*/ 1047424 h 1411429"/>
              <a:gd name="connsiteX4" fmla="*/ 1407521 w 1407521"/>
              <a:gd name="connsiteY4" fmla="*/ 1051429 h 1411429"/>
              <a:gd name="connsiteX5" fmla="*/ 1407521 w 1407521"/>
              <a:gd name="connsiteY5" fmla="*/ 1411429 h 1411429"/>
              <a:gd name="connsiteX6" fmla="*/ 1291404 w 1407521"/>
              <a:gd name="connsiteY6" fmla="*/ 1405565 h 1411429"/>
              <a:gd name="connsiteX7" fmla="*/ 6071 w 1407521"/>
              <a:gd name="connsiteY7" fmla="*/ 120232 h 1411429"/>
              <a:gd name="connsiteX8" fmla="*/ 0 w 1407521"/>
              <a:gd name="connsiteY8" fmla="*/ 0 h 14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521" h="1411429">
                <a:moveTo>
                  <a:pt x="0" y="0"/>
                </a:moveTo>
                <a:lnTo>
                  <a:pt x="360000" y="0"/>
                </a:lnTo>
                <a:lnTo>
                  <a:pt x="364212" y="83424"/>
                </a:lnTo>
                <a:cubicBezTo>
                  <a:pt x="415832" y="591714"/>
                  <a:pt x="819922" y="995805"/>
                  <a:pt x="1328212" y="1047424"/>
                </a:cubicBezTo>
                <a:lnTo>
                  <a:pt x="1407521" y="1051429"/>
                </a:lnTo>
                <a:lnTo>
                  <a:pt x="1407521" y="1411429"/>
                </a:lnTo>
                <a:lnTo>
                  <a:pt x="1291404" y="1405565"/>
                </a:lnTo>
                <a:cubicBezTo>
                  <a:pt x="613684" y="1336739"/>
                  <a:pt x="74897" y="797952"/>
                  <a:pt x="6071" y="120232"/>
                </a:cubicBezTo>
                <a:lnTo>
                  <a:pt x="0" y="0"/>
                </a:lnTo>
                <a:close/>
              </a:path>
            </a:pathLst>
          </a:custGeom>
          <a:solidFill>
            <a:srgbClr val="F4AC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BFBFBF"/>
              </a:solidFill>
              <a:latin typeface="Calibri"/>
              <a:ea typeface="Microsoft YaHei Light" pitchFamily="34" charset="-122"/>
            </a:endParaRPr>
          </a:p>
        </p:txBody>
      </p:sp>
      <p:sp>
        <p:nvSpPr>
          <p:cNvPr id="7" name="任意多边形 6"/>
          <p:cNvSpPr>
            <a:spLocks noChangeAspect="1"/>
          </p:cNvSpPr>
          <p:nvPr/>
        </p:nvSpPr>
        <p:spPr>
          <a:xfrm>
            <a:off x="6136481" y="4189415"/>
            <a:ext cx="1062038" cy="1411287"/>
          </a:xfrm>
          <a:custGeom>
            <a:avLst/>
            <a:gdLst>
              <a:gd name="connsiteX0" fmla="*/ 1055752 w 1415752"/>
              <a:gd name="connsiteY0" fmla="*/ 0 h 1411845"/>
              <a:gd name="connsiteX1" fmla="*/ 1415752 w 1415752"/>
              <a:gd name="connsiteY1" fmla="*/ 0 h 1411845"/>
              <a:gd name="connsiteX2" fmla="*/ 1409680 w 1415752"/>
              <a:gd name="connsiteY2" fmla="*/ 120232 h 1411845"/>
              <a:gd name="connsiteX3" fmla="*/ 124347 w 1415752"/>
              <a:gd name="connsiteY3" fmla="*/ 1405565 h 1411845"/>
              <a:gd name="connsiteX4" fmla="*/ 0 w 1415752"/>
              <a:gd name="connsiteY4" fmla="*/ 1411845 h 1411845"/>
              <a:gd name="connsiteX5" fmla="*/ 0 w 1415752"/>
              <a:gd name="connsiteY5" fmla="*/ 1051845 h 1411845"/>
              <a:gd name="connsiteX6" fmla="*/ 87539 w 1415752"/>
              <a:gd name="connsiteY6" fmla="*/ 1047424 h 1411845"/>
              <a:gd name="connsiteX7" fmla="*/ 1051539 w 1415752"/>
              <a:gd name="connsiteY7" fmla="*/ 83424 h 1411845"/>
              <a:gd name="connsiteX8" fmla="*/ 1055752 w 1415752"/>
              <a:gd name="connsiteY8" fmla="*/ 0 h 14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752" h="1411845">
                <a:moveTo>
                  <a:pt x="1055752" y="0"/>
                </a:moveTo>
                <a:lnTo>
                  <a:pt x="1415752" y="0"/>
                </a:lnTo>
                <a:lnTo>
                  <a:pt x="1409680" y="120232"/>
                </a:lnTo>
                <a:cubicBezTo>
                  <a:pt x="1340854" y="797952"/>
                  <a:pt x="802067" y="1336739"/>
                  <a:pt x="124347" y="1405565"/>
                </a:cubicBezTo>
                <a:lnTo>
                  <a:pt x="0" y="1411845"/>
                </a:lnTo>
                <a:lnTo>
                  <a:pt x="0" y="1051845"/>
                </a:lnTo>
                <a:lnTo>
                  <a:pt x="87539" y="1047424"/>
                </a:lnTo>
                <a:cubicBezTo>
                  <a:pt x="595829" y="995805"/>
                  <a:pt x="999920" y="591714"/>
                  <a:pt x="1051539" y="83424"/>
                </a:cubicBezTo>
                <a:lnTo>
                  <a:pt x="1055752" y="0"/>
                </a:lnTo>
                <a:close/>
              </a:path>
            </a:pathLst>
          </a:custGeom>
          <a:solidFill>
            <a:srgbClr val="B0C9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BFBFBF"/>
              </a:solidFill>
              <a:latin typeface="Calibri"/>
              <a:ea typeface="Microsoft YaHei Light" pitchFamily="34" charset="-122"/>
            </a:endParaRPr>
          </a:p>
        </p:txBody>
      </p:sp>
      <p:cxnSp>
        <p:nvCxnSpPr>
          <p:cNvPr id="8" name="直接连接符 7"/>
          <p:cNvCxnSpPr>
            <a:cxnSpLocks noChangeAspect="1"/>
          </p:cNvCxnSpPr>
          <p:nvPr/>
        </p:nvCxnSpPr>
        <p:spPr>
          <a:xfrm>
            <a:off x="5039916" y="2722563"/>
            <a:ext cx="270272" cy="360362"/>
          </a:xfrm>
          <a:prstGeom prst="line">
            <a:avLst/>
          </a:prstGeom>
          <a:ln w="19050">
            <a:solidFill>
              <a:srgbClr val="5EC167"/>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a:cxnSpLocks noChangeAspect="1"/>
          </p:cNvCxnSpPr>
          <p:nvPr/>
        </p:nvCxnSpPr>
        <p:spPr>
          <a:xfrm>
            <a:off x="6928247" y="5240338"/>
            <a:ext cx="270272" cy="360362"/>
          </a:xfrm>
          <a:prstGeom prst="line">
            <a:avLst/>
          </a:prstGeom>
          <a:ln w="19050">
            <a:solidFill>
              <a:srgbClr val="B0C96B"/>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a:cxnSpLocks noChangeAspect="1"/>
          </p:cNvCxnSpPr>
          <p:nvPr/>
        </p:nvCxnSpPr>
        <p:spPr>
          <a:xfrm rot="5400000">
            <a:off x="6883202" y="2767608"/>
            <a:ext cx="360362" cy="270272"/>
          </a:xfrm>
          <a:prstGeom prst="line">
            <a:avLst/>
          </a:prstGeom>
          <a:ln w="19050">
            <a:solidFill>
              <a:srgbClr val="E33D49"/>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a:cxnSpLocks noChangeAspect="1"/>
          </p:cNvCxnSpPr>
          <p:nvPr/>
        </p:nvCxnSpPr>
        <p:spPr>
          <a:xfrm rot="5400000">
            <a:off x="4994871" y="5285383"/>
            <a:ext cx="360362" cy="270272"/>
          </a:xfrm>
          <a:prstGeom prst="line">
            <a:avLst/>
          </a:prstGeom>
          <a:ln w="19050">
            <a:solidFill>
              <a:srgbClr val="F4AC1C"/>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466" name="矩形 18"/>
          <p:cNvSpPr>
            <a:spLocks noChangeArrowheads="1"/>
          </p:cNvSpPr>
          <p:nvPr/>
        </p:nvSpPr>
        <p:spPr bwMode="auto">
          <a:xfrm>
            <a:off x="7358062" y="2316165"/>
            <a:ext cx="277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dirty="0">
                <a:solidFill>
                  <a:prstClr val="black"/>
                </a:solidFill>
                <a:latin typeface="Times New Roman" pitchFamily="18" charset="0"/>
                <a:ea typeface="宋体" panose="02010600030101010101" pitchFamily="2" charset="-122"/>
                <a:cs typeface="Times New Roman" pitchFamily="18" charset="0"/>
              </a:rPr>
              <a:t>Research Approach </a:t>
            </a:r>
            <a:endParaRPr lang="zh-CN" altLang="en-US" sz="2400" dirty="0">
              <a:solidFill>
                <a:prstClr val="black"/>
              </a:solidFill>
              <a:latin typeface="Times New Roman" pitchFamily="18" charset="0"/>
              <a:ea typeface="宋体" panose="02010600030101010101" pitchFamily="2" charset="-122"/>
              <a:cs typeface="Times New Roman" pitchFamily="18" charset="0"/>
            </a:endParaRPr>
          </a:p>
        </p:txBody>
      </p:sp>
      <p:sp>
        <p:nvSpPr>
          <p:cNvPr id="19467" name="矩形 19"/>
          <p:cNvSpPr>
            <a:spLocks noChangeArrowheads="1"/>
          </p:cNvSpPr>
          <p:nvPr/>
        </p:nvSpPr>
        <p:spPr bwMode="auto">
          <a:xfrm>
            <a:off x="7358063" y="2589214"/>
            <a:ext cx="288369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dirty="0">
                <a:solidFill>
                  <a:srgbClr val="E33D49"/>
                </a:solidFill>
                <a:latin typeface="Times New Roman" pitchFamily="18" charset="0"/>
                <a:ea typeface="宋体" panose="02010600030101010101" pitchFamily="2" charset="-122"/>
                <a:cs typeface="Times New Roman" pitchFamily="18" charset="0"/>
              </a:rPr>
              <a:t>Qualitative approach was  adopted because of its emphasis in  studying  the in-depth and subjective experience of the participants </a:t>
            </a:r>
            <a:endParaRPr lang="zh-CN" altLang="en-US" sz="2000" dirty="0">
              <a:solidFill>
                <a:srgbClr val="E33D49"/>
              </a:solidFill>
              <a:latin typeface="Times New Roman" pitchFamily="18" charset="0"/>
              <a:ea typeface="宋体" panose="02010600030101010101" pitchFamily="2" charset="-122"/>
              <a:cs typeface="Times New Roman" pitchFamily="18" charset="0"/>
            </a:endParaRPr>
          </a:p>
        </p:txBody>
      </p:sp>
      <p:sp>
        <p:nvSpPr>
          <p:cNvPr id="19468" name="矩形 20"/>
          <p:cNvSpPr>
            <a:spLocks noChangeArrowheads="1"/>
          </p:cNvSpPr>
          <p:nvPr/>
        </p:nvSpPr>
        <p:spPr bwMode="auto">
          <a:xfrm>
            <a:off x="7358062" y="5097465"/>
            <a:ext cx="31575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200" dirty="0">
                <a:solidFill>
                  <a:prstClr val="black"/>
                </a:solidFill>
                <a:latin typeface="Times New Roman" pitchFamily="18" charset="0"/>
                <a:ea typeface="宋体" panose="02010600030101010101" pitchFamily="2" charset="-122"/>
                <a:cs typeface="Times New Roman" pitchFamily="18" charset="0"/>
              </a:rPr>
              <a:t>Data Generation Methods  </a:t>
            </a:r>
            <a:endParaRPr lang="zh-CN" altLang="en-US" sz="2200" dirty="0">
              <a:solidFill>
                <a:prstClr val="black"/>
              </a:solidFill>
              <a:latin typeface="Times New Roman" pitchFamily="18" charset="0"/>
              <a:ea typeface="宋体" panose="02010600030101010101" pitchFamily="2" charset="-122"/>
              <a:cs typeface="Times New Roman" pitchFamily="18" charset="0"/>
            </a:endParaRPr>
          </a:p>
        </p:txBody>
      </p:sp>
      <p:sp>
        <p:nvSpPr>
          <p:cNvPr id="19469" name="矩形 21"/>
          <p:cNvSpPr>
            <a:spLocks noChangeArrowheads="1"/>
          </p:cNvSpPr>
          <p:nvPr/>
        </p:nvSpPr>
        <p:spPr bwMode="auto">
          <a:xfrm>
            <a:off x="7358063" y="5370514"/>
            <a:ext cx="28836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200" dirty="0">
                <a:solidFill>
                  <a:srgbClr val="00B050"/>
                </a:solidFill>
                <a:latin typeface="Times New Roman" pitchFamily="18" charset="0"/>
                <a:ea typeface="宋体" panose="02010600030101010101" pitchFamily="2" charset="-122"/>
                <a:cs typeface="Times New Roman" pitchFamily="18" charset="0"/>
              </a:rPr>
              <a:t>Documentary reviews, interviews and Focus group discussion </a:t>
            </a:r>
            <a:endParaRPr lang="zh-CN" altLang="en-US" sz="2200" dirty="0">
              <a:solidFill>
                <a:srgbClr val="00B050"/>
              </a:solidFill>
              <a:latin typeface="Times New Roman" pitchFamily="18" charset="0"/>
              <a:ea typeface="宋体" panose="02010600030101010101" pitchFamily="2" charset="-122"/>
              <a:cs typeface="Times New Roman" pitchFamily="18" charset="0"/>
            </a:endParaRPr>
          </a:p>
        </p:txBody>
      </p:sp>
      <p:sp>
        <p:nvSpPr>
          <p:cNvPr id="19470" name="矩形 22"/>
          <p:cNvSpPr>
            <a:spLocks noChangeArrowheads="1"/>
          </p:cNvSpPr>
          <p:nvPr/>
        </p:nvSpPr>
        <p:spPr bwMode="auto">
          <a:xfrm>
            <a:off x="2667001" y="2316165"/>
            <a:ext cx="22395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400" dirty="0">
                <a:solidFill>
                  <a:prstClr val="black"/>
                </a:solidFill>
                <a:latin typeface="Times New Roman" pitchFamily="18" charset="0"/>
                <a:ea typeface="宋体" panose="02010600030101010101" pitchFamily="2" charset="-122"/>
                <a:cs typeface="Times New Roman" pitchFamily="18" charset="0"/>
              </a:rPr>
              <a:t>Study Area </a:t>
            </a:r>
            <a:endParaRPr lang="zh-CN" altLang="en-US" sz="2400" dirty="0">
              <a:solidFill>
                <a:prstClr val="black"/>
              </a:solidFill>
              <a:latin typeface="Times New Roman" pitchFamily="18" charset="0"/>
              <a:ea typeface="宋体" panose="02010600030101010101" pitchFamily="2" charset="-122"/>
              <a:cs typeface="Times New Roman" pitchFamily="18" charset="0"/>
            </a:endParaRPr>
          </a:p>
        </p:txBody>
      </p:sp>
      <p:sp>
        <p:nvSpPr>
          <p:cNvPr id="19471" name="矩形 23"/>
          <p:cNvSpPr>
            <a:spLocks noChangeArrowheads="1"/>
          </p:cNvSpPr>
          <p:nvPr/>
        </p:nvSpPr>
        <p:spPr bwMode="auto">
          <a:xfrm>
            <a:off x="2022873" y="2589214"/>
            <a:ext cx="2883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dirty="0">
                <a:solidFill>
                  <a:srgbClr val="1F497D">
                    <a:lumMod val="60000"/>
                    <a:lumOff val="40000"/>
                  </a:srgbClr>
                </a:solidFill>
                <a:latin typeface="Times New Roman" pitchFamily="18" charset="0"/>
                <a:ea typeface="宋体" panose="02010600030101010101" pitchFamily="2" charset="-122"/>
                <a:cs typeface="Times New Roman" pitchFamily="18" charset="0"/>
              </a:rPr>
              <a:t>The study was conducted in Tanzania because of many ethnic groups existing in the county and changes have been seen fueled by digitalization and technology</a:t>
            </a:r>
            <a:endParaRPr lang="zh-CN" altLang="en-US" dirty="0">
              <a:solidFill>
                <a:srgbClr val="1F497D">
                  <a:lumMod val="60000"/>
                  <a:lumOff val="40000"/>
                </a:srgbClr>
              </a:solidFill>
              <a:latin typeface="Times New Roman" pitchFamily="18" charset="0"/>
              <a:ea typeface="宋体" panose="02010600030101010101" pitchFamily="2" charset="-122"/>
              <a:cs typeface="Times New Roman" pitchFamily="18" charset="0"/>
            </a:endParaRPr>
          </a:p>
        </p:txBody>
      </p:sp>
      <p:sp>
        <p:nvSpPr>
          <p:cNvPr id="19472" name="矩形 24"/>
          <p:cNvSpPr>
            <a:spLocks noChangeArrowheads="1"/>
          </p:cNvSpPr>
          <p:nvPr/>
        </p:nvSpPr>
        <p:spPr bwMode="auto">
          <a:xfrm>
            <a:off x="2590801" y="5097465"/>
            <a:ext cx="2315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400" dirty="0">
                <a:solidFill>
                  <a:prstClr val="black"/>
                </a:solidFill>
                <a:latin typeface="Times New Roman" pitchFamily="18" charset="0"/>
                <a:ea typeface="宋体" panose="02010600030101010101" pitchFamily="2" charset="-122"/>
                <a:cs typeface="Times New Roman" pitchFamily="18" charset="0"/>
              </a:rPr>
              <a:t>Research Design </a:t>
            </a:r>
            <a:endParaRPr lang="zh-CN" altLang="en-US" sz="2400" dirty="0">
              <a:solidFill>
                <a:prstClr val="black"/>
              </a:solidFill>
              <a:latin typeface="Times New Roman" pitchFamily="18" charset="0"/>
              <a:ea typeface="宋体" panose="02010600030101010101" pitchFamily="2" charset="-122"/>
              <a:cs typeface="Times New Roman" pitchFamily="18" charset="0"/>
            </a:endParaRPr>
          </a:p>
        </p:txBody>
      </p:sp>
      <p:sp>
        <p:nvSpPr>
          <p:cNvPr id="19473" name="矩形 25"/>
          <p:cNvSpPr>
            <a:spLocks noChangeArrowheads="1"/>
          </p:cNvSpPr>
          <p:nvPr/>
        </p:nvSpPr>
        <p:spPr bwMode="auto">
          <a:xfrm>
            <a:off x="1676401" y="5370514"/>
            <a:ext cx="323016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dirty="0">
                <a:solidFill>
                  <a:srgbClr val="C00000"/>
                </a:solidFill>
                <a:latin typeface="Times New Roman" pitchFamily="18" charset="0"/>
                <a:ea typeface="宋体" panose="02010600030101010101" pitchFamily="2" charset="-122"/>
                <a:cs typeface="Times New Roman" pitchFamily="18" charset="0"/>
              </a:rPr>
              <a:t>A comparative design was used to compare the  shifting of the gender norms  from the communal era to the digital world  of the contemporary  </a:t>
            </a:r>
            <a:endParaRPr lang="zh-CN" altLang="en-US" dirty="0">
              <a:solidFill>
                <a:srgbClr val="C00000"/>
              </a:solidFill>
              <a:latin typeface="Times New Roman" pitchFamily="18" charset="0"/>
              <a:ea typeface="宋体" panose="02010600030101010101" pitchFamily="2" charset="-122"/>
              <a:cs typeface="Times New Roman" pitchFamily="18" charset="0"/>
            </a:endParaRPr>
          </a:p>
        </p:txBody>
      </p:sp>
      <p:sp>
        <p:nvSpPr>
          <p:cNvPr id="19474" name="矩形 26"/>
          <p:cNvSpPr>
            <a:spLocks noChangeArrowheads="1"/>
          </p:cNvSpPr>
          <p:nvPr/>
        </p:nvSpPr>
        <p:spPr bwMode="auto">
          <a:xfrm>
            <a:off x="5545933" y="3836989"/>
            <a:ext cx="10798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dirty="0">
                <a:solidFill>
                  <a:prstClr val="black"/>
                </a:solidFill>
                <a:latin typeface="Times New Roman" pitchFamily="18" charset="0"/>
                <a:ea typeface="宋体" panose="02010600030101010101" pitchFamily="2" charset="-122"/>
                <a:cs typeface="Times New Roman" pitchFamily="18" charset="0"/>
              </a:rPr>
              <a:t>How data were Collected.</a:t>
            </a:r>
            <a:endParaRPr lang="zh-CN" altLang="en-US" dirty="0">
              <a:solidFill>
                <a:prstClr val="black"/>
              </a:solidFill>
              <a:latin typeface="Times New Roman" pitchFamily="18" charset="0"/>
              <a:ea typeface="宋体" panose="02010600030101010101" pitchFamily="2" charset="-122"/>
              <a:cs typeface="Times New Roman" pitchFamily="18" charset="0"/>
            </a:endParaRPr>
          </a:p>
        </p:txBody>
      </p:sp>
    </p:spTree>
    <p:extLst>
      <p:ext uri="{BB962C8B-B14F-4D97-AF65-F5344CB8AC3E}">
        <p14:creationId xmlns:p14="http://schemas.microsoft.com/office/powerpoint/2010/main" val="49292137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제목 6"/>
          <p:cNvSpPr>
            <a:spLocks noGrp="1" noChangeArrowheads="1"/>
          </p:cNvSpPr>
          <p:nvPr>
            <p:ph type="title"/>
          </p:nvPr>
        </p:nvSpPr>
        <p:spPr>
          <a:xfrm>
            <a:off x="2316163" y="300567"/>
            <a:ext cx="8013700" cy="842433"/>
          </a:xfrm>
        </p:spPr>
        <p:txBody>
          <a:bodyPr/>
          <a:lstStyle/>
          <a:p>
            <a:r>
              <a:rPr lang="en-US" altLang="ko-KR" dirty="0">
                <a:latin typeface="Times New Roman" pitchFamily="18" charset="0"/>
                <a:cs typeface="Times New Roman" pitchFamily="18" charset="0"/>
              </a:rPr>
              <a:t>Theory guiding the study </a:t>
            </a:r>
            <a:endParaRPr lang="ko-KR" altLang="en-US" dirty="0">
              <a:latin typeface="Times New Roman" pitchFamily="18" charset="0"/>
              <a:cs typeface="Times New Roman" pitchFamily="18" charset="0"/>
            </a:endParaRPr>
          </a:p>
        </p:txBody>
      </p:sp>
      <p:grpSp>
        <p:nvGrpSpPr>
          <p:cNvPr id="33" name="그룹 139"/>
          <p:cNvGrpSpPr/>
          <p:nvPr/>
        </p:nvGrpSpPr>
        <p:grpSpPr>
          <a:xfrm>
            <a:off x="2696108" y="3797881"/>
            <a:ext cx="3422266" cy="2422429"/>
            <a:chOff x="649318" y="1452329"/>
            <a:chExt cx="7840210" cy="4569827"/>
          </a:xfrm>
          <a:solidFill>
            <a:schemeClr val="bg1">
              <a:lumMod val="75000"/>
            </a:schemeClr>
          </a:solidFill>
          <a:effectLst/>
        </p:grpSpPr>
        <p:grpSp>
          <p:nvGrpSpPr>
            <p:cNvPr id="34" name="Group 13"/>
            <p:cNvGrpSpPr/>
            <p:nvPr/>
          </p:nvGrpSpPr>
          <p:grpSpPr bwMode="auto">
            <a:xfrm>
              <a:off x="5194561" y="1452329"/>
              <a:ext cx="3294967" cy="2519306"/>
              <a:chOff x="3296" y="830"/>
              <a:chExt cx="2073" cy="1585"/>
            </a:xfrm>
            <a:grpFill/>
          </p:grpSpPr>
          <p:sp>
            <p:nvSpPr>
              <p:cNvPr id="85" name="Freeform 14"/>
              <p:cNvSpPr/>
              <p:nvPr/>
            </p:nvSpPr>
            <p:spPr bwMode="auto">
              <a:xfrm>
                <a:off x="4778" y="1962"/>
                <a:ext cx="124" cy="76"/>
              </a:xfrm>
              <a:custGeom>
                <a:avLst/>
                <a:gdLst/>
                <a:ahLst/>
                <a:cxnLst>
                  <a:cxn ang="0">
                    <a:pos x="12" y="76"/>
                  </a:cxn>
                  <a:cxn ang="0">
                    <a:pos x="0" y="49"/>
                  </a:cxn>
                  <a:cxn ang="0">
                    <a:pos x="8" y="19"/>
                  </a:cxn>
                  <a:cxn ang="0">
                    <a:pos x="58" y="0"/>
                  </a:cxn>
                  <a:cxn ang="0">
                    <a:pos x="124" y="19"/>
                  </a:cxn>
                  <a:cxn ang="0">
                    <a:pos x="112" y="54"/>
                  </a:cxn>
                  <a:cxn ang="0">
                    <a:pos x="62" y="54"/>
                  </a:cxn>
                  <a:cxn ang="0">
                    <a:pos x="62" y="54"/>
                  </a:cxn>
                  <a:cxn ang="0">
                    <a:pos x="56" y="58"/>
                  </a:cxn>
                  <a:cxn ang="0">
                    <a:pos x="42" y="66"/>
                  </a:cxn>
                  <a:cxn ang="0">
                    <a:pos x="35" y="70"/>
                  </a:cxn>
                  <a:cxn ang="0">
                    <a:pos x="26" y="75"/>
                  </a:cxn>
                  <a:cxn ang="0">
                    <a:pos x="18" y="76"/>
                  </a:cxn>
                  <a:cxn ang="0">
                    <a:pos x="12" y="76"/>
                  </a:cxn>
                  <a:cxn ang="0">
                    <a:pos x="12" y="76"/>
                  </a:cxn>
                </a:cxnLst>
                <a:rect l="0" t="0" r="r" b="b"/>
                <a:pathLst>
                  <a:path w="124" h="76">
                    <a:moveTo>
                      <a:pt x="12" y="76"/>
                    </a:moveTo>
                    <a:lnTo>
                      <a:pt x="0" y="49"/>
                    </a:lnTo>
                    <a:lnTo>
                      <a:pt x="8" y="19"/>
                    </a:lnTo>
                    <a:lnTo>
                      <a:pt x="58" y="0"/>
                    </a:lnTo>
                    <a:lnTo>
                      <a:pt x="124" y="19"/>
                    </a:lnTo>
                    <a:lnTo>
                      <a:pt x="112" y="54"/>
                    </a:lnTo>
                    <a:lnTo>
                      <a:pt x="62" y="54"/>
                    </a:lnTo>
                    <a:lnTo>
                      <a:pt x="62" y="54"/>
                    </a:lnTo>
                    <a:lnTo>
                      <a:pt x="56" y="58"/>
                    </a:lnTo>
                    <a:lnTo>
                      <a:pt x="42" y="66"/>
                    </a:lnTo>
                    <a:lnTo>
                      <a:pt x="35" y="70"/>
                    </a:lnTo>
                    <a:lnTo>
                      <a:pt x="26" y="75"/>
                    </a:lnTo>
                    <a:lnTo>
                      <a:pt x="18" y="76"/>
                    </a:lnTo>
                    <a:lnTo>
                      <a:pt x="12" y="76"/>
                    </a:lnTo>
                    <a:lnTo>
                      <a:pt x="12" y="76"/>
                    </a:lnTo>
                    <a:close/>
                  </a:path>
                </a:pathLst>
              </a:custGeom>
              <a:grp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6" name="Freeform 15"/>
              <p:cNvSpPr/>
              <p:nvPr/>
            </p:nvSpPr>
            <p:spPr bwMode="auto">
              <a:xfrm>
                <a:off x="4388" y="1267"/>
                <a:ext cx="357" cy="423"/>
              </a:xfrm>
              <a:custGeom>
                <a:avLst/>
                <a:gdLst/>
                <a:ahLst/>
                <a:cxnLst>
                  <a:cxn ang="0">
                    <a:pos x="234" y="389"/>
                  </a:cxn>
                  <a:cxn ang="0">
                    <a:pos x="181" y="339"/>
                  </a:cxn>
                  <a:cxn ang="0">
                    <a:pos x="131" y="279"/>
                  </a:cxn>
                  <a:cxn ang="0">
                    <a:pos x="188" y="205"/>
                  </a:cxn>
                  <a:cxn ang="0">
                    <a:pos x="104" y="148"/>
                  </a:cxn>
                  <a:cxn ang="0">
                    <a:pos x="0" y="68"/>
                  </a:cxn>
                  <a:cxn ang="0">
                    <a:pos x="62" y="95"/>
                  </a:cxn>
                  <a:cxn ang="0">
                    <a:pos x="60" y="92"/>
                  </a:cxn>
                  <a:cxn ang="0">
                    <a:pos x="59" y="81"/>
                  </a:cxn>
                  <a:cxn ang="0">
                    <a:pos x="62" y="77"/>
                  </a:cxn>
                  <a:cxn ang="0">
                    <a:pos x="66" y="75"/>
                  </a:cxn>
                  <a:cxn ang="0">
                    <a:pos x="69" y="72"/>
                  </a:cxn>
                  <a:cxn ang="0">
                    <a:pos x="68" y="54"/>
                  </a:cxn>
                  <a:cxn ang="0">
                    <a:pos x="60" y="21"/>
                  </a:cxn>
                  <a:cxn ang="0">
                    <a:pos x="59" y="11"/>
                  </a:cxn>
                  <a:cxn ang="0">
                    <a:pos x="74" y="3"/>
                  </a:cxn>
                  <a:cxn ang="0">
                    <a:pos x="86" y="0"/>
                  </a:cxn>
                  <a:cxn ang="0">
                    <a:pos x="92" y="6"/>
                  </a:cxn>
                  <a:cxn ang="0">
                    <a:pos x="93" y="14"/>
                  </a:cxn>
                  <a:cxn ang="0">
                    <a:pos x="92" y="41"/>
                  </a:cxn>
                  <a:cxn ang="0">
                    <a:pos x="98" y="57"/>
                  </a:cxn>
                  <a:cxn ang="0">
                    <a:pos x="106" y="62"/>
                  </a:cxn>
                  <a:cxn ang="0">
                    <a:pos x="116" y="63"/>
                  </a:cxn>
                  <a:cxn ang="0">
                    <a:pos x="127" y="63"/>
                  </a:cxn>
                  <a:cxn ang="0">
                    <a:pos x="145" y="59"/>
                  </a:cxn>
                  <a:cxn ang="0">
                    <a:pos x="160" y="51"/>
                  </a:cxn>
                  <a:cxn ang="0">
                    <a:pos x="246" y="71"/>
                  </a:cxn>
                  <a:cxn ang="0">
                    <a:pos x="250" y="77"/>
                  </a:cxn>
                  <a:cxn ang="0">
                    <a:pos x="267" y="98"/>
                  </a:cxn>
                  <a:cxn ang="0">
                    <a:pos x="274" y="118"/>
                  </a:cxn>
                  <a:cxn ang="0">
                    <a:pos x="276" y="130"/>
                  </a:cxn>
                  <a:cxn ang="0">
                    <a:pos x="280" y="209"/>
                  </a:cxn>
                  <a:cxn ang="0">
                    <a:pos x="357" y="286"/>
                  </a:cxn>
                  <a:cxn ang="0">
                    <a:pos x="307" y="279"/>
                  </a:cxn>
                  <a:cxn ang="0">
                    <a:pos x="280" y="267"/>
                  </a:cxn>
                  <a:cxn ang="0">
                    <a:pos x="280" y="291"/>
                  </a:cxn>
                  <a:cxn ang="0">
                    <a:pos x="283" y="307"/>
                  </a:cxn>
                  <a:cxn ang="0">
                    <a:pos x="289" y="315"/>
                  </a:cxn>
                  <a:cxn ang="0">
                    <a:pos x="291" y="316"/>
                  </a:cxn>
                  <a:cxn ang="0">
                    <a:pos x="304" y="319"/>
                  </a:cxn>
                  <a:cxn ang="0">
                    <a:pos x="309" y="325"/>
                  </a:cxn>
                  <a:cxn ang="0">
                    <a:pos x="310" y="351"/>
                  </a:cxn>
                  <a:cxn ang="0">
                    <a:pos x="310" y="363"/>
                  </a:cxn>
                  <a:cxn ang="0">
                    <a:pos x="304" y="380"/>
                  </a:cxn>
                  <a:cxn ang="0">
                    <a:pos x="294" y="392"/>
                  </a:cxn>
                  <a:cxn ang="0">
                    <a:pos x="291" y="423"/>
                  </a:cxn>
                </a:cxnLst>
                <a:rect l="0" t="0" r="r" b="b"/>
                <a:pathLst>
                  <a:path w="357" h="423">
                    <a:moveTo>
                      <a:pt x="261" y="423"/>
                    </a:moveTo>
                    <a:lnTo>
                      <a:pt x="234" y="389"/>
                    </a:lnTo>
                    <a:lnTo>
                      <a:pt x="231" y="362"/>
                    </a:lnTo>
                    <a:lnTo>
                      <a:pt x="181" y="339"/>
                    </a:lnTo>
                    <a:lnTo>
                      <a:pt x="142" y="301"/>
                    </a:lnTo>
                    <a:lnTo>
                      <a:pt x="131" y="279"/>
                    </a:lnTo>
                    <a:lnTo>
                      <a:pt x="173" y="262"/>
                    </a:lnTo>
                    <a:lnTo>
                      <a:pt x="188" y="205"/>
                    </a:lnTo>
                    <a:lnTo>
                      <a:pt x="176" y="140"/>
                    </a:lnTo>
                    <a:lnTo>
                      <a:pt x="104" y="148"/>
                    </a:lnTo>
                    <a:lnTo>
                      <a:pt x="47" y="125"/>
                    </a:lnTo>
                    <a:lnTo>
                      <a:pt x="0" y="68"/>
                    </a:lnTo>
                    <a:lnTo>
                      <a:pt x="24" y="26"/>
                    </a:lnTo>
                    <a:lnTo>
                      <a:pt x="62" y="95"/>
                    </a:lnTo>
                    <a:lnTo>
                      <a:pt x="62" y="95"/>
                    </a:lnTo>
                    <a:lnTo>
                      <a:pt x="60" y="92"/>
                    </a:lnTo>
                    <a:lnTo>
                      <a:pt x="59" y="84"/>
                    </a:lnTo>
                    <a:lnTo>
                      <a:pt x="59" y="81"/>
                    </a:lnTo>
                    <a:lnTo>
                      <a:pt x="60" y="78"/>
                    </a:lnTo>
                    <a:lnTo>
                      <a:pt x="62" y="77"/>
                    </a:lnTo>
                    <a:lnTo>
                      <a:pt x="66" y="75"/>
                    </a:lnTo>
                    <a:lnTo>
                      <a:pt x="66" y="75"/>
                    </a:lnTo>
                    <a:lnTo>
                      <a:pt x="68" y="75"/>
                    </a:lnTo>
                    <a:lnTo>
                      <a:pt x="69" y="72"/>
                    </a:lnTo>
                    <a:lnTo>
                      <a:pt x="69" y="65"/>
                    </a:lnTo>
                    <a:lnTo>
                      <a:pt x="68" y="54"/>
                    </a:lnTo>
                    <a:lnTo>
                      <a:pt x="66" y="42"/>
                    </a:lnTo>
                    <a:lnTo>
                      <a:pt x="60" y="21"/>
                    </a:lnTo>
                    <a:lnTo>
                      <a:pt x="59" y="11"/>
                    </a:lnTo>
                    <a:lnTo>
                      <a:pt x="59" y="11"/>
                    </a:lnTo>
                    <a:lnTo>
                      <a:pt x="63" y="8"/>
                    </a:lnTo>
                    <a:lnTo>
                      <a:pt x="74" y="3"/>
                    </a:lnTo>
                    <a:lnTo>
                      <a:pt x="80" y="1"/>
                    </a:lnTo>
                    <a:lnTo>
                      <a:pt x="86" y="0"/>
                    </a:lnTo>
                    <a:lnTo>
                      <a:pt x="90" y="3"/>
                    </a:lnTo>
                    <a:lnTo>
                      <a:pt x="92" y="6"/>
                    </a:lnTo>
                    <a:lnTo>
                      <a:pt x="92" y="6"/>
                    </a:lnTo>
                    <a:lnTo>
                      <a:pt x="93" y="14"/>
                    </a:lnTo>
                    <a:lnTo>
                      <a:pt x="93" y="23"/>
                    </a:lnTo>
                    <a:lnTo>
                      <a:pt x="92" y="41"/>
                    </a:lnTo>
                    <a:lnTo>
                      <a:pt x="93" y="50"/>
                    </a:lnTo>
                    <a:lnTo>
                      <a:pt x="98" y="57"/>
                    </a:lnTo>
                    <a:lnTo>
                      <a:pt x="101" y="60"/>
                    </a:lnTo>
                    <a:lnTo>
                      <a:pt x="106" y="62"/>
                    </a:lnTo>
                    <a:lnTo>
                      <a:pt x="110" y="63"/>
                    </a:lnTo>
                    <a:lnTo>
                      <a:pt x="116" y="63"/>
                    </a:lnTo>
                    <a:lnTo>
                      <a:pt x="116" y="63"/>
                    </a:lnTo>
                    <a:lnTo>
                      <a:pt x="127" y="63"/>
                    </a:lnTo>
                    <a:lnTo>
                      <a:pt x="137" y="62"/>
                    </a:lnTo>
                    <a:lnTo>
                      <a:pt x="145" y="59"/>
                    </a:lnTo>
                    <a:lnTo>
                      <a:pt x="151" y="56"/>
                    </a:lnTo>
                    <a:lnTo>
                      <a:pt x="160" y="51"/>
                    </a:lnTo>
                    <a:lnTo>
                      <a:pt x="161" y="48"/>
                    </a:lnTo>
                    <a:lnTo>
                      <a:pt x="246" y="71"/>
                    </a:lnTo>
                    <a:lnTo>
                      <a:pt x="246" y="71"/>
                    </a:lnTo>
                    <a:lnTo>
                      <a:pt x="250" y="77"/>
                    </a:lnTo>
                    <a:lnTo>
                      <a:pt x="261" y="89"/>
                    </a:lnTo>
                    <a:lnTo>
                      <a:pt x="267" y="98"/>
                    </a:lnTo>
                    <a:lnTo>
                      <a:pt x="271" y="107"/>
                    </a:lnTo>
                    <a:lnTo>
                      <a:pt x="274" y="118"/>
                    </a:lnTo>
                    <a:lnTo>
                      <a:pt x="276" y="130"/>
                    </a:lnTo>
                    <a:lnTo>
                      <a:pt x="276" y="130"/>
                    </a:lnTo>
                    <a:lnTo>
                      <a:pt x="279" y="181"/>
                    </a:lnTo>
                    <a:lnTo>
                      <a:pt x="280" y="209"/>
                    </a:lnTo>
                    <a:lnTo>
                      <a:pt x="338" y="220"/>
                    </a:lnTo>
                    <a:lnTo>
                      <a:pt x="357" y="286"/>
                    </a:lnTo>
                    <a:lnTo>
                      <a:pt x="326" y="294"/>
                    </a:lnTo>
                    <a:lnTo>
                      <a:pt x="307" y="279"/>
                    </a:lnTo>
                    <a:lnTo>
                      <a:pt x="280" y="267"/>
                    </a:lnTo>
                    <a:lnTo>
                      <a:pt x="280" y="267"/>
                    </a:lnTo>
                    <a:lnTo>
                      <a:pt x="280" y="274"/>
                    </a:lnTo>
                    <a:lnTo>
                      <a:pt x="280" y="291"/>
                    </a:lnTo>
                    <a:lnTo>
                      <a:pt x="282" y="298"/>
                    </a:lnTo>
                    <a:lnTo>
                      <a:pt x="283" y="307"/>
                    </a:lnTo>
                    <a:lnTo>
                      <a:pt x="286" y="313"/>
                    </a:lnTo>
                    <a:lnTo>
                      <a:pt x="289" y="315"/>
                    </a:lnTo>
                    <a:lnTo>
                      <a:pt x="291" y="316"/>
                    </a:lnTo>
                    <a:lnTo>
                      <a:pt x="291" y="316"/>
                    </a:lnTo>
                    <a:lnTo>
                      <a:pt x="301" y="318"/>
                    </a:lnTo>
                    <a:lnTo>
                      <a:pt x="304" y="319"/>
                    </a:lnTo>
                    <a:lnTo>
                      <a:pt x="307" y="322"/>
                    </a:lnTo>
                    <a:lnTo>
                      <a:pt x="309" y="325"/>
                    </a:lnTo>
                    <a:lnTo>
                      <a:pt x="310" y="331"/>
                    </a:lnTo>
                    <a:lnTo>
                      <a:pt x="310" y="351"/>
                    </a:lnTo>
                    <a:lnTo>
                      <a:pt x="310" y="351"/>
                    </a:lnTo>
                    <a:lnTo>
                      <a:pt x="310" y="363"/>
                    </a:lnTo>
                    <a:lnTo>
                      <a:pt x="307" y="372"/>
                    </a:lnTo>
                    <a:lnTo>
                      <a:pt x="304" y="380"/>
                    </a:lnTo>
                    <a:lnTo>
                      <a:pt x="301" y="384"/>
                    </a:lnTo>
                    <a:lnTo>
                      <a:pt x="294" y="392"/>
                    </a:lnTo>
                    <a:lnTo>
                      <a:pt x="291" y="393"/>
                    </a:lnTo>
                    <a:lnTo>
                      <a:pt x="291" y="423"/>
                    </a:lnTo>
                    <a:lnTo>
                      <a:pt x="261" y="423"/>
                    </a:lnTo>
                    <a:close/>
                  </a:path>
                </a:pathLst>
              </a:custGeom>
              <a:grp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7" name="Freeform 16"/>
              <p:cNvSpPr/>
              <p:nvPr/>
            </p:nvSpPr>
            <p:spPr bwMode="auto">
              <a:xfrm>
                <a:off x="4584" y="830"/>
                <a:ext cx="785" cy="900"/>
              </a:xfrm>
              <a:custGeom>
                <a:avLst/>
                <a:gdLst/>
                <a:ahLst/>
                <a:cxnLst>
                  <a:cxn ang="0">
                    <a:pos x="291" y="731"/>
                  </a:cxn>
                  <a:cxn ang="0">
                    <a:pos x="294" y="508"/>
                  </a:cxn>
                  <a:cxn ang="0">
                    <a:pos x="229" y="378"/>
                  </a:cxn>
                  <a:cxn ang="0">
                    <a:pos x="62" y="268"/>
                  </a:cxn>
                  <a:cxn ang="0">
                    <a:pos x="0" y="191"/>
                  </a:cxn>
                  <a:cxn ang="0">
                    <a:pos x="1" y="176"/>
                  </a:cxn>
                  <a:cxn ang="0">
                    <a:pos x="12" y="152"/>
                  </a:cxn>
                  <a:cxn ang="0">
                    <a:pos x="26" y="146"/>
                  </a:cxn>
                  <a:cxn ang="0">
                    <a:pos x="44" y="145"/>
                  </a:cxn>
                  <a:cxn ang="0">
                    <a:pos x="145" y="122"/>
                  </a:cxn>
                  <a:cxn ang="0">
                    <a:pos x="182" y="83"/>
                  </a:cxn>
                  <a:cxn ang="0">
                    <a:pos x="205" y="63"/>
                  </a:cxn>
                  <a:cxn ang="0">
                    <a:pos x="235" y="42"/>
                  </a:cxn>
                  <a:cxn ang="0">
                    <a:pos x="256" y="38"/>
                  </a:cxn>
                  <a:cxn ang="0">
                    <a:pos x="298" y="32"/>
                  </a:cxn>
                  <a:cxn ang="0">
                    <a:pos x="333" y="27"/>
                  </a:cxn>
                  <a:cxn ang="0">
                    <a:pos x="371" y="45"/>
                  </a:cxn>
                  <a:cxn ang="0">
                    <a:pos x="401" y="65"/>
                  </a:cxn>
                  <a:cxn ang="0">
                    <a:pos x="428" y="62"/>
                  </a:cxn>
                  <a:cxn ang="0">
                    <a:pos x="450" y="51"/>
                  </a:cxn>
                  <a:cxn ang="0">
                    <a:pos x="461" y="41"/>
                  </a:cxn>
                  <a:cxn ang="0">
                    <a:pos x="494" y="27"/>
                  </a:cxn>
                  <a:cxn ang="0">
                    <a:pos x="539" y="20"/>
                  </a:cxn>
                  <a:cxn ang="0">
                    <a:pos x="624" y="3"/>
                  </a:cxn>
                  <a:cxn ang="0">
                    <a:pos x="655" y="0"/>
                  </a:cxn>
                  <a:cxn ang="0">
                    <a:pos x="692" y="3"/>
                  </a:cxn>
                  <a:cxn ang="0">
                    <a:pos x="702" y="11"/>
                  </a:cxn>
                  <a:cxn ang="0">
                    <a:pos x="704" y="23"/>
                  </a:cxn>
                  <a:cxn ang="0">
                    <a:pos x="702" y="42"/>
                  </a:cxn>
                  <a:cxn ang="0">
                    <a:pos x="719" y="80"/>
                  </a:cxn>
                  <a:cxn ang="0">
                    <a:pos x="752" y="128"/>
                  </a:cxn>
                  <a:cxn ang="0">
                    <a:pos x="782" y="194"/>
                  </a:cxn>
                  <a:cxn ang="0">
                    <a:pos x="785" y="223"/>
                  </a:cxn>
                  <a:cxn ang="0">
                    <a:pos x="777" y="232"/>
                  </a:cxn>
                  <a:cxn ang="0">
                    <a:pos x="755" y="234"/>
                  </a:cxn>
                  <a:cxn ang="0">
                    <a:pos x="740" y="246"/>
                  </a:cxn>
                  <a:cxn ang="0">
                    <a:pos x="734" y="298"/>
                  </a:cxn>
                  <a:cxn ang="0">
                    <a:pos x="734" y="470"/>
                  </a:cxn>
                  <a:cxn ang="0">
                    <a:pos x="734" y="550"/>
                  </a:cxn>
                  <a:cxn ang="0">
                    <a:pos x="725" y="594"/>
                  </a:cxn>
                  <a:cxn ang="0">
                    <a:pos x="711" y="604"/>
                  </a:cxn>
                  <a:cxn ang="0">
                    <a:pos x="660" y="612"/>
                  </a:cxn>
                  <a:cxn ang="0">
                    <a:pos x="625" y="627"/>
                  </a:cxn>
                  <a:cxn ang="0">
                    <a:pos x="606" y="643"/>
                  </a:cxn>
                  <a:cxn ang="0">
                    <a:pos x="554" y="674"/>
                  </a:cxn>
                  <a:cxn ang="0">
                    <a:pos x="542" y="684"/>
                  </a:cxn>
                  <a:cxn ang="0">
                    <a:pos x="532" y="711"/>
                  </a:cxn>
                  <a:cxn ang="0">
                    <a:pos x="511" y="713"/>
                  </a:cxn>
                  <a:cxn ang="0">
                    <a:pos x="497" y="726"/>
                  </a:cxn>
                  <a:cxn ang="0">
                    <a:pos x="475" y="768"/>
                  </a:cxn>
                  <a:cxn ang="0">
                    <a:pos x="460" y="806"/>
                  </a:cxn>
                  <a:cxn ang="0">
                    <a:pos x="460" y="862"/>
                  </a:cxn>
                  <a:cxn ang="0">
                    <a:pos x="460" y="891"/>
                  </a:cxn>
                  <a:cxn ang="0">
                    <a:pos x="446" y="897"/>
                  </a:cxn>
                  <a:cxn ang="0">
                    <a:pos x="393" y="900"/>
                  </a:cxn>
                </a:cxnLst>
                <a:rect l="0" t="0" r="r" b="b"/>
                <a:pathLst>
                  <a:path w="785" h="900">
                    <a:moveTo>
                      <a:pt x="368" y="848"/>
                    </a:moveTo>
                    <a:lnTo>
                      <a:pt x="328" y="781"/>
                    </a:lnTo>
                    <a:lnTo>
                      <a:pt x="291" y="731"/>
                    </a:lnTo>
                    <a:lnTo>
                      <a:pt x="291" y="646"/>
                    </a:lnTo>
                    <a:lnTo>
                      <a:pt x="294" y="567"/>
                    </a:lnTo>
                    <a:lnTo>
                      <a:pt x="294" y="508"/>
                    </a:lnTo>
                    <a:lnTo>
                      <a:pt x="256" y="535"/>
                    </a:lnTo>
                    <a:lnTo>
                      <a:pt x="256" y="478"/>
                    </a:lnTo>
                    <a:lnTo>
                      <a:pt x="229" y="378"/>
                    </a:lnTo>
                    <a:lnTo>
                      <a:pt x="199" y="318"/>
                    </a:lnTo>
                    <a:lnTo>
                      <a:pt x="126" y="301"/>
                    </a:lnTo>
                    <a:lnTo>
                      <a:pt x="62" y="268"/>
                    </a:lnTo>
                    <a:lnTo>
                      <a:pt x="23" y="241"/>
                    </a:lnTo>
                    <a:lnTo>
                      <a:pt x="62" y="229"/>
                    </a:lnTo>
                    <a:lnTo>
                      <a:pt x="0" y="191"/>
                    </a:lnTo>
                    <a:lnTo>
                      <a:pt x="0" y="191"/>
                    </a:lnTo>
                    <a:lnTo>
                      <a:pt x="0" y="184"/>
                    </a:lnTo>
                    <a:lnTo>
                      <a:pt x="1" y="176"/>
                    </a:lnTo>
                    <a:lnTo>
                      <a:pt x="3" y="169"/>
                    </a:lnTo>
                    <a:lnTo>
                      <a:pt x="7" y="160"/>
                    </a:lnTo>
                    <a:lnTo>
                      <a:pt x="12" y="152"/>
                    </a:lnTo>
                    <a:lnTo>
                      <a:pt x="16" y="149"/>
                    </a:lnTo>
                    <a:lnTo>
                      <a:pt x="21" y="148"/>
                    </a:lnTo>
                    <a:lnTo>
                      <a:pt x="26" y="146"/>
                    </a:lnTo>
                    <a:lnTo>
                      <a:pt x="30" y="145"/>
                    </a:lnTo>
                    <a:lnTo>
                      <a:pt x="30" y="145"/>
                    </a:lnTo>
                    <a:lnTo>
                      <a:pt x="44" y="145"/>
                    </a:lnTo>
                    <a:lnTo>
                      <a:pt x="62" y="142"/>
                    </a:lnTo>
                    <a:lnTo>
                      <a:pt x="99" y="134"/>
                    </a:lnTo>
                    <a:lnTo>
                      <a:pt x="145" y="122"/>
                    </a:lnTo>
                    <a:lnTo>
                      <a:pt x="145" y="122"/>
                    </a:lnTo>
                    <a:lnTo>
                      <a:pt x="166" y="101"/>
                    </a:lnTo>
                    <a:lnTo>
                      <a:pt x="182" y="83"/>
                    </a:lnTo>
                    <a:lnTo>
                      <a:pt x="194" y="72"/>
                    </a:lnTo>
                    <a:lnTo>
                      <a:pt x="194" y="72"/>
                    </a:lnTo>
                    <a:lnTo>
                      <a:pt x="205" y="63"/>
                    </a:lnTo>
                    <a:lnTo>
                      <a:pt x="218" y="53"/>
                    </a:lnTo>
                    <a:lnTo>
                      <a:pt x="226" y="47"/>
                    </a:lnTo>
                    <a:lnTo>
                      <a:pt x="235" y="42"/>
                    </a:lnTo>
                    <a:lnTo>
                      <a:pt x="246" y="39"/>
                    </a:lnTo>
                    <a:lnTo>
                      <a:pt x="256" y="38"/>
                    </a:lnTo>
                    <a:lnTo>
                      <a:pt x="256" y="38"/>
                    </a:lnTo>
                    <a:lnTo>
                      <a:pt x="267" y="38"/>
                    </a:lnTo>
                    <a:lnTo>
                      <a:pt x="279" y="36"/>
                    </a:lnTo>
                    <a:lnTo>
                      <a:pt x="298" y="32"/>
                    </a:lnTo>
                    <a:lnTo>
                      <a:pt x="316" y="29"/>
                    </a:lnTo>
                    <a:lnTo>
                      <a:pt x="333" y="27"/>
                    </a:lnTo>
                    <a:lnTo>
                      <a:pt x="333" y="27"/>
                    </a:lnTo>
                    <a:lnTo>
                      <a:pt x="340" y="29"/>
                    </a:lnTo>
                    <a:lnTo>
                      <a:pt x="350" y="33"/>
                    </a:lnTo>
                    <a:lnTo>
                      <a:pt x="371" y="45"/>
                    </a:lnTo>
                    <a:lnTo>
                      <a:pt x="389" y="59"/>
                    </a:lnTo>
                    <a:lnTo>
                      <a:pt x="396" y="63"/>
                    </a:lnTo>
                    <a:lnTo>
                      <a:pt x="401" y="65"/>
                    </a:lnTo>
                    <a:lnTo>
                      <a:pt x="401" y="65"/>
                    </a:lnTo>
                    <a:lnTo>
                      <a:pt x="413" y="63"/>
                    </a:lnTo>
                    <a:lnTo>
                      <a:pt x="428" y="62"/>
                    </a:lnTo>
                    <a:lnTo>
                      <a:pt x="435" y="59"/>
                    </a:lnTo>
                    <a:lnTo>
                      <a:pt x="443" y="56"/>
                    </a:lnTo>
                    <a:lnTo>
                      <a:pt x="450" y="51"/>
                    </a:lnTo>
                    <a:lnTo>
                      <a:pt x="455" y="45"/>
                    </a:lnTo>
                    <a:lnTo>
                      <a:pt x="455" y="45"/>
                    </a:lnTo>
                    <a:lnTo>
                      <a:pt x="461" y="41"/>
                    </a:lnTo>
                    <a:lnTo>
                      <a:pt x="470" y="35"/>
                    </a:lnTo>
                    <a:lnTo>
                      <a:pt x="482" y="30"/>
                    </a:lnTo>
                    <a:lnTo>
                      <a:pt x="494" y="27"/>
                    </a:lnTo>
                    <a:lnTo>
                      <a:pt x="520" y="21"/>
                    </a:lnTo>
                    <a:lnTo>
                      <a:pt x="539" y="20"/>
                    </a:lnTo>
                    <a:lnTo>
                      <a:pt x="539" y="20"/>
                    </a:lnTo>
                    <a:lnTo>
                      <a:pt x="557" y="17"/>
                    </a:lnTo>
                    <a:lnTo>
                      <a:pt x="582" y="12"/>
                    </a:lnTo>
                    <a:lnTo>
                      <a:pt x="624" y="3"/>
                    </a:lnTo>
                    <a:lnTo>
                      <a:pt x="624" y="3"/>
                    </a:lnTo>
                    <a:lnTo>
                      <a:pt x="643" y="0"/>
                    </a:lnTo>
                    <a:lnTo>
                      <a:pt x="655" y="0"/>
                    </a:lnTo>
                    <a:lnTo>
                      <a:pt x="669" y="0"/>
                    </a:lnTo>
                    <a:lnTo>
                      <a:pt x="681" y="0"/>
                    </a:lnTo>
                    <a:lnTo>
                      <a:pt x="692" y="3"/>
                    </a:lnTo>
                    <a:lnTo>
                      <a:pt x="696" y="5"/>
                    </a:lnTo>
                    <a:lnTo>
                      <a:pt x="699" y="8"/>
                    </a:lnTo>
                    <a:lnTo>
                      <a:pt x="702" y="11"/>
                    </a:lnTo>
                    <a:lnTo>
                      <a:pt x="704" y="15"/>
                    </a:lnTo>
                    <a:lnTo>
                      <a:pt x="704" y="15"/>
                    </a:lnTo>
                    <a:lnTo>
                      <a:pt x="704" y="23"/>
                    </a:lnTo>
                    <a:lnTo>
                      <a:pt x="704" y="29"/>
                    </a:lnTo>
                    <a:lnTo>
                      <a:pt x="702" y="35"/>
                    </a:lnTo>
                    <a:lnTo>
                      <a:pt x="702" y="42"/>
                    </a:lnTo>
                    <a:lnTo>
                      <a:pt x="704" y="51"/>
                    </a:lnTo>
                    <a:lnTo>
                      <a:pt x="710" y="63"/>
                    </a:lnTo>
                    <a:lnTo>
                      <a:pt x="719" y="80"/>
                    </a:lnTo>
                    <a:lnTo>
                      <a:pt x="734" y="102"/>
                    </a:lnTo>
                    <a:lnTo>
                      <a:pt x="734" y="102"/>
                    </a:lnTo>
                    <a:lnTo>
                      <a:pt x="752" y="128"/>
                    </a:lnTo>
                    <a:lnTo>
                      <a:pt x="765" y="152"/>
                    </a:lnTo>
                    <a:lnTo>
                      <a:pt x="776" y="175"/>
                    </a:lnTo>
                    <a:lnTo>
                      <a:pt x="782" y="194"/>
                    </a:lnTo>
                    <a:lnTo>
                      <a:pt x="785" y="209"/>
                    </a:lnTo>
                    <a:lnTo>
                      <a:pt x="785" y="217"/>
                    </a:lnTo>
                    <a:lnTo>
                      <a:pt x="785" y="223"/>
                    </a:lnTo>
                    <a:lnTo>
                      <a:pt x="783" y="228"/>
                    </a:lnTo>
                    <a:lnTo>
                      <a:pt x="780" y="231"/>
                    </a:lnTo>
                    <a:lnTo>
                      <a:pt x="777" y="232"/>
                    </a:lnTo>
                    <a:lnTo>
                      <a:pt x="773" y="234"/>
                    </a:lnTo>
                    <a:lnTo>
                      <a:pt x="773" y="234"/>
                    </a:lnTo>
                    <a:lnTo>
                      <a:pt x="755" y="234"/>
                    </a:lnTo>
                    <a:lnTo>
                      <a:pt x="749" y="235"/>
                    </a:lnTo>
                    <a:lnTo>
                      <a:pt x="743" y="238"/>
                    </a:lnTo>
                    <a:lnTo>
                      <a:pt x="740" y="246"/>
                    </a:lnTo>
                    <a:lnTo>
                      <a:pt x="737" y="258"/>
                    </a:lnTo>
                    <a:lnTo>
                      <a:pt x="735" y="274"/>
                    </a:lnTo>
                    <a:lnTo>
                      <a:pt x="734" y="298"/>
                    </a:lnTo>
                    <a:lnTo>
                      <a:pt x="734" y="298"/>
                    </a:lnTo>
                    <a:lnTo>
                      <a:pt x="734" y="470"/>
                    </a:lnTo>
                    <a:lnTo>
                      <a:pt x="734" y="470"/>
                    </a:lnTo>
                    <a:lnTo>
                      <a:pt x="735" y="506"/>
                    </a:lnTo>
                    <a:lnTo>
                      <a:pt x="735" y="529"/>
                    </a:lnTo>
                    <a:lnTo>
                      <a:pt x="734" y="550"/>
                    </a:lnTo>
                    <a:lnTo>
                      <a:pt x="732" y="570"/>
                    </a:lnTo>
                    <a:lnTo>
                      <a:pt x="728" y="588"/>
                    </a:lnTo>
                    <a:lnTo>
                      <a:pt x="725" y="594"/>
                    </a:lnTo>
                    <a:lnTo>
                      <a:pt x="722" y="598"/>
                    </a:lnTo>
                    <a:lnTo>
                      <a:pt x="717" y="603"/>
                    </a:lnTo>
                    <a:lnTo>
                      <a:pt x="711" y="604"/>
                    </a:lnTo>
                    <a:lnTo>
                      <a:pt x="711" y="604"/>
                    </a:lnTo>
                    <a:lnTo>
                      <a:pt x="687" y="607"/>
                    </a:lnTo>
                    <a:lnTo>
                      <a:pt x="660" y="612"/>
                    </a:lnTo>
                    <a:lnTo>
                      <a:pt x="648" y="616"/>
                    </a:lnTo>
                    <a:lnTo>
                      <a:pt x="636" y="621"/>
                    </a:lnTo>
                    <a:lnTo>
                      <a:pt x="625" y="627"/>
                    </a:lnTo>
                    <a:lnTo>
                      <a:pt x="616" y="634"/>
                    </a:lnTo>
                    <a:lnTo>
                      <a:pt x="616" y="634"/>
                    </a:lnTo>
                    <a:lnTo>
                      <a:pt x="606" y="643"/>
                    </a:lnTo>
                    <a:lnTo>
                      <a:pt x="595" y="649"/>
                    </a:lnTo>
                    <a:lnTo>
                      <a:pt x="574" y="663"/>
                    </a:lnTo>
                    <a:lnTo>
                      <a:pt x="554" y="674"/>
                    </a:lnTo>
                    <a:lnTo>
                      <a:pt x="547" y="680"/>
                    </a:lnTo>
                    <a:lnTo>
                      <a:pt x="542" y="684"/>
                    </a:lnTo>
                    <a:lnTo>
                      <a:pt x="542" y="684"/>
                    </a:lnTo>
                    <a:lnTo>
                      <a:pt x="535" y="704"/>
                    </a:lnTo>
                    <a:lnTo>
                      <a:pt x="532" y="711"/>
                    </a:lnTo>
                    <a:lnTo>
                      <a:pt x="532" y="711"/>
                    </a:lnTo>
                    <a:lnTo>
                      <a:pt x="527" y="711"/>
                    </a:lnTo>
                    <a:lnTo>
                      <a:pt x="517" y="711"/>
                    </a:lnTo>
                    <a:lnTo>
                      <a:pt x="511" y="713"/>
                    </a:lnTo>
                    <a:lnTo>
                      <a:pt x="506" y="716"/>
                    </a:lnTo>
                    <a:lnTo>
                      <a:pt x="500" y="720"/>
                    </a:lnTo>
                    <a:lnTo>
                      <a:pt x="497" y="726"/>
                    </a:lnTo>
                    <a:lnTo>
                      <a:pt x="497" y="726"/>
                    </a:lnTo>
                    <a:lnTo>
                      <a:pt x="488" y="744"/>
                    </a:lnTo>
                    <a:lnTo>
                      <a:pt x="475" y="768"/>
                    </a:lnTo>
                    <a:lnTo>
                      <a:pt x="469" y="781"/>
                    </a:lnTo>
                    <a:lnTo>
                      <a:pt x="464" y="794"/>
                    </a:lnTo>
                    <a:lnTo>
                      <a:pt x="460" y="806"/>
                    </a:lnTo>
                    <a:lnTo>
                      <a:pt x="460" y="818"/>
                    </a:lnTo>
                    <a:lnTo>
                      <a:pt x="460" y="818"/>
                    </a:lnTo>
                    <a:lnTo>
                      <a:pt x="460" y="862"/>
                    </a:lnTo>
                    <a:lnTo>
                      <a:pt x="461" y="878"/>
                    </a:lnTo>
                    <a:lnTo>
                      <a:pt x="460" y="891"/>
                    </a:lnTo>
                    <a:lnTo>
                      <a:pt x="460" y="891"/>
                    </a:lnTo>
                    <a:lnTo>
                      <a:pt x="458" y="894"/>
                    </a:lnTo>
                    <a:lnTo>
                      <a:pt x="455" y="895"/>
                    </a:lnTo>
                    <a:lnTo>
                      <a:pt x="446" y="897"/>
                    </a:lnTo>
                    <a:lnTo>
                      <a:pt x="432" y="898"/>
                    </a:lnTo>
                    <a:lnTo>
                      <a:pt x="419" y="900"/>
                    </a:lnTo>
                    <a:lnTo>
                      <a:pt x="393" y="900"/>
                    </a:lnTo>
                    <a:lnTo>
                      <a:pt x="383" y="898"/>
                    </a:lnTo>
                    <a:lnTo>
                      <a:pt x="368" y="848"/>
                    </a:lnTo>
                    <a:close/>
                  </a:path>
                </a:pathLst>
              </a:custGeom>
              <a:grp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8" name="Freeform 17"/>
              <p:cNvSpPr/>
              <p:nvPr/>
            </p:nvSpPr>
            <p:spPr bwMode="auto">
              <a:xfrm>
                <a:off x="3296" y="1357"/>
                <a:ext cx="1517" cy="1058"/>
              </a:xfrm>
              <a:custGeom>
                <a:avLst/>
                <a:gdLst/>
                <a:ahLst/>
                <a:cxnLst>
                  <a:cxn ang="0">
                    <a:pos x="861" y="980"/>
                  </a:cxn>
                  <a:cxn ang="0">
                    <a:pos x="917" y="1001"/>
                  </a:cxn>
                  <a:cxn ang="0">
                    <a:pos x="949" y="1033"/>
                  </a:cxn>
                  <a:cxn ang="0">
                    <a:pos x="967" y="1051"/>
                  </a:cxn>
                  <a:cxn ang="0">
                    <a:pos x="1005" y="1001"/>
                  </a:cxn>
                  <a:cxn ang="0">
                    <a:pos x="1088" y="990"/>
                  </a:cxn>
                  <a:cxn ang="0">
                    <a:pos x="1166" y="1057"/>
                  </a:cxn>
                  <a:cxn ang="0">
                    <a:pos x="1196" y="1049"/>
                  </a:cxn>
                  <a:cxn ang="0">
                    <a:pos x="1222" y="894"/>
                  </a:cxn>
                  <a:cxn ang="0">
                    <a:pos x="1271" y="829"/>
                  </a:cxn>
                  <a:cxn ang="0">
                    <a:pos x="1345" y="766"/>
                  </a:cxn>
                  <a:cxn ang="0">
                    <a:pos x="1396" y="709"/>
                  </a:cxn>
                  <a:cxn ang="0">
                    <a:pos x="1424" y="691"/>
                  </a:cxn>
                  <a:cxn ang="0">
                    <a:pos x="1374" y="635"/>
                  </a:cxn>
                  <a:cxn ang="0">
                    <a:pos x="1443" y="602"/>
                  </a:cxn>
                  <a:cxn ang="0">
                    <a:pos x="1487" y="460"/>
                  </a:cxn>
                  <a:cxn ang="0">
                    <a:pos x="1428" y="383"/>
                  </a:cxn>
                  <a:cxn ang="0">
                    <a:pos x="1368" y="398"/>
                  </a:cxn>
                  <a:cxn ang="0">
                    <a:pos x="1330" y="344"/>
                  </a:cxn>
                  <a:cxn ang="0">
                    <a:pos x="1267" y="305"/>
                  </a:cxn>
                  <a:cxn ang="0">
                    <a:pos x="1229" y="376"/>
                  </a:cxn>
                  <a:cxn ang="0">
                    <a:pos x="1166" y="513"/>
                  </a:cxn>
                  <a:cxn ang="0">
                    <a:pos x="1089" y="463"/>
                  </a:cxn>
                  <a:cxn ang="0">
                    <a:pos x="1044" y="412"/>
                  </a:cxn>
                  <a:cxn ang="0">
                    <a:pos x="1032" y="382"/>
                  </a:cxn>
                  <a:cxn ang="0">
                    <a:pos x="1003" y="385"/>
                  </a:cxn>
                  <a:cxn ang="0">
                    <a:pos x="1017" y="332"/>
                  </a:cxn>
                  <a:cxn ang="0">
                    <a:pos x="1029" y="288"/>
                  </a:cxn>
                  <a:cxn ang="0">
                    <a:pos x="1104" y="249"/>
                  </a:cxn>
                  <a:cxn ang="0">
                    <a:pos x="1142" y="186"/>
                  </a:cxn>
                  <a:cxn ang="0">
                    <a:pos x="1187" y="100"/>
                  </a:cxn>
                  <a:cxn ang="0">
                    <a:pos x="1160" y="73"/>
                  </a:cxn>
                  <a:cxn ang="0">
                    <a:pos x="1119" y="119"/>
                  </a:cxn>
                  <a:cxn ang="0">
                    <a:pos x="1077" y="119"/>
                  </a:cxn>
                  <a:cxn ang="0">
                    <a:pos x="1035" y="56"/>
                  </a:cxn>
                  <a:cxn ang="0">
                    <a:pos x="1014" y="29"/>
                  </a:cxn>
                  <a:cxn ang="0">
                    <a:pos x="962" y="43"/>
                  </a:cxn>
                  <a:cxn ang="0">
                    <a:pos x="1005" y="85"/>
                  </a:cxn>
                  <a:cxn ang="0">
                    <a:pos x="1018" y="104"/>
                  </a:cxn>
                  <a:cxn ang="0">
                    <a:pos x="974" y="127"/>
                  </a:cxn>
                  <a:cxn ang="0">
                    <a:pos x="858" y="122"/>
                  </a:cxn>
                  <a:cxn ang="0">
                    <a:pos x="748" y="147"/>
                  </a:cxn>
                  <a:cxn ang="0">
                    <a:pos x="733" y="112"/>
                  </a:cxn>
                  <a:cxn ang="0">
                    <a:pos x="694" y="77"/>
                  </a:cxn>
                  <a:cxn ang="0">
                    <a:pos x="634" y="77"/>
                  </a:cxn>
                  <a:cxn ang="0">
                    <a:pos x="565" y="43"/>
                  </a:cxn>
                  <a:cxn ang="0">
                    <a:pos x="512" y="40"/>
                  </a:cxn>
                  <a:cxn ang="0">
                    <a:pos x="194" y="35"/>
                  </a:cxn>
                  <a:cxn ang="0">
                    <a:pos x="72" y="189"/>
                  </a:cxn>
                  <a:cxn ang="0">
                    <a:pos x="64" y="388"/>
                  </a:cxn>
                  <a:cxn ang="0">
                    <a:pos x="209" y="391"/>
                  </a:cxn>
                  <a:cxn ang="0">
                    <a:pos x="427" y="406"/>
                  </a:cxn>
                  <a:cxn ang="0">
                    <a:pos x="599" y="719"/>
                  </a:cxn>
                  <a:cxn ang="0">
                    <a:pos x="626" y="784"/>
                  </a:cxn>
                  <a:cxn ang="0">
                    <a:pos x="611" y="843"/>
                  </a:cxn>
                  <a:cxn ang="0">
                    <a:pos x="641" y="880"/>
                  </a:cxn>
                  <a:cxn ang="0">
                    <a:pos x="687" y="956"/>
                  </a:cxn>
                  <a:cxn ang="0">
                    <a:pos x="754" y="966"/>
                  </a:cxn>
                </a:cxnLst>
                <a:rect l="0" t="0" r="r" b="b"/>
                <a:pathLst>
                  <a:path w="1517" h="1058">
                    <a:moveTo>
                      <a:pt x="815" y="971"/>
                    </a:moveTo>
                    <a:lnTo>
                      <a:pt x="815" y="971"/>
                    </a:lnTo>
                    <a:lnTo>
                      <a:pt x="828" y="971"/>
                    </a:lnTo>
                    <a:lnTo>
                      <a:pt x="842" y="974"/>
                    </a:lnTo>
                    <a:lnTo>
                      <a:pt x="854" y="977"/>
                    </a:lnTo>
                    <a:lnTo>
                      <a:pt x="861" y="980"/>
                    </a:lnTo>
                    <a:lnTo>
                      <a:pt x="861" y="980"/>
                    </a:lnTo>
                    <a:lnTo>
                      <a:pt x="883" y="996"/>
                    </a:lnTo>
                    <a:lnTo>
                      <a:pt x="893" y="1005"/>
                    </a:lnTo>
                    <a:lnTo>
                      <a:pt x="898" y="1007"/>
                    </a:lnTo>
                    <a:lnTo>
                      <a:pt x="902" y="1007"/>
                    </a:lnTo>
                    <a:lnTo>
                      <a:pt x="902" y="1007"/>
                    </a:lnTo>
                    <a:lnTo>
                      <a:pt x="913" y="1001"/>
                    </a:lnTo>
                    <a:lnTo>
                      <a:pt x="917" y="1001"/>
                    </a:lnTo>
                    <a:lnTo>
                      <a:pt x="919" y="1001"/>
                    </a:lnTo>
                    <a:lnTo>
                      <a:pt x="920" y="1002"/>
                    </a:lnTo>
                    <a:lnTo>
                      <a:pt x="920" y="1002"/>
                    </a:lnTo>
                    <a:lnTo>
                      <a:pt x="934" y="1018"/>
                    </a:lnTo>
                    <a:lnTo>
                      <a:pt x="947" y="1031"/>
                    </a:lnTo>
                    <a:lnTo>
                      <a:pt x="947" y="1031"/>
                    </a:lnTo>
                    <a:lnTo>
                      <a:pt x="949" y="1033"/>
                    </a:lnTo>
                    <a:lnTo>
                      <a:pt x="949" y="1034"/>
                    </a:lnTo>
                    <a:lnTo>
                      <a:pt x="949" y="1039"/>
                    </a:lnTo>
                    <a:lnTo>
                      <a:pt x="950" y="1042"/>
                    </a:lnTo>
                    <a:lnTo>
                      <a:pt x="953" y="1045"/>
                    </a:lnTo>
                    <a:lnTo>
                      <a:pt x="958" y="1048"/>
                    </a:lnTo>
                    <a:lnTo>
                      <a:pt x="967" y="1051"/>
                    </a:lnTo>
                    <a:lnTo>
                      <a:pt x="967" y="1051"/>
                    </a:lnTo>
                    <a:lnTo>
                      <a:pt x="967" y="1043"/>
                    </a:lnTo>
                    <a:lnTo>
                      <a:pt x="968" y="1037"/>
                    </a:lnTo>
                    <a:lnTo>
                      <a:pt x="970" y="1031"/>
                    </a:lnTo>
                    <a:lnTo>
                      <a:pt x="974" y="1025"/>
                    </a:lnTo>
                    <a:lnTo>
                      <a:pt x="982" y="1016"/>
                    </a:lnTo>
                    <a:lnTo>
                      <a:pt x="993" y="1007"/>
                    </a:lnTo>
                    <a:lnTo>
                      <a:pt x="1005" y="1001"/>
                    </a:lnTo>
                    <a:lnTo>
                      <a:pt x="1017" y="996"/>
                    </a:lnTo>
                    <a:lnTo>
                      <a:pt x="1039" y="992"/>
                    </a:lnTo>
                    <a:lnTo>
                      <a:pt x="1039" y="992"/>
                    </a:lnTo>
                    <a:lnTo>
                      <a:pt x="1051" y="989"/>
                    </a:lnTo>
                    <a:lnTo>
                      <a:pt x="1060" y="987"/>
                    </a:lnTo>
                    <a:lnTo>
                      <a:pt x="1077" y="989"/>
                    </a:lnTo>
                    <a:lnTo>
                      <a:pt x="1088" y="990"/>
                    </a:lnTo>
                    <a:lnTo>
                      <a:pt x="1097" y="992"/>
                    </a:lnTo>
                    <a:lnTo>
                      <a:pt x="1097" y="992"/>
                    </a:lnTo>
                    <a:lnTo>
                      <a:pt x="1103" y="992"/>
                    </a:lnTo>
                    <a:lnTo>
                      <a:pt x="1109" y="995"/>
                    </a:lnTo>
                    <a:lnTo>
                      <a:pt x="1125" y="1001"/>
                    </a:lnTo>
                    <a:lnTo>
                      <a:pt x="1146" y="1010"/>
                    </a:lnTo>
                    <a:lnTo>
                      <a:pt x="1166" y="1057"/>
                    </a:lnTo>
                    <a:lnTo>
                      <a:pt x="1166" y="1057"/>
                    </a:lnTo>
                    <a:lnTo>
                      <a:pt x="1170" y="1057"/>
                    </a:lnTo>
                    <a:lnTo>
                      <a:pt x="1181" y="1058"/>
                    </a:lnTo>
                    <a:lnTo>
                      <a:pt x="1187" y="1058"/>
                    </a:lnTo>
                    <a:lnTo>
                      <a:pt x="1191" y="1057"/>
                    </a:lnTo>
                    <a:lnTo>
                      <a:pt x="1194" y="1054"/>
                    </a:lnTo>
                    <a:lnTo>
                      <a:pt x="1196" y="1049"/>
                    </a:lnTo>
                    <a:lnTo>
                      <a:pt x="1196" y="1049"/>
                    </a:lnTo>
                    <a:lnTo>
                      <a:pt x="1196" y="968"/>
                    </a:lnTo>
                    <a:lnTo>
                      <a:pt x="1196" y="968"/>
                    </a:lnTo>
                    <a:lnTo>
                      <a:pt x="1198" y="953"/>
                    </a:lnTo>
                    <a:lnTo>
                      <a:pt x="1204" y="935"/>
                    </a:lnTo>
                    <a:lnTo>
                      <a:pt x="1211" y="915"/>
                    </a:lnTo>
                    <a:lnTo>
                      <a:pt x="1222" y="894"/>
                    </a:lnTo>
                    <a:lnTo>
                      <a:pt x="1238" y="861"/>
                    </a:lnTo>
                    <a:lnTo>
                      <a:pt x="1246" y="846"/>
                    </a:lnTo>
                    <a:lnTo>
                      <a:pt x="1246" y="846"/>
                    </a:lnTo>
                    <a:lnTo>
                      <a:pt x="1261" y="835"/>
                    </a:lnTo>
                    <a:lnTo>
                      <a:pt x="1261" y="835"/>
                    </a:lnTo>
                    <a:lnTo>
                      <a:pt x="1267" y="831"/>
                    </a:lnTo>
                    <a:lnTo>
                      <a:pt x="1271" y="829"/>
                    </a:lnTo>
                    <a:lnTo>
                      <a:pt x="1279" y="828"/>
                    </a:lnTo>
                    <a:lnTo>
                      <a:pt x="1282" y="829"/>
                    </a:lnTo>
                    <a:lnTo>
                      <a:pt x="1283" y="831"/>
                    </a:lnTo>
                    <a:lnTo>
                      <a:pt x="1323" y="823"/>
                    </a:lnTo>
                    <a:lnTo>
                      <a:pt x="1323" y="823"/>
                    </a:lnTo>
                    <a:lnTo>
                      <a:pt x="1332" y="799"/>
                    </a:lnTo>
                    <a:lnTo>
                      <a:pt x="1345" y="766"/>
                    </a:lnTo>
                    <a:lnTo>
                      <a:pt x="1345" y="766"/>
                    </a:lnTo>
                    <a:lnTo>
                      <a:pt x="1350" y="755"/>
                    </a:lnTo>
                    <a:lnTo>
                      <a:pt x="1356" y="745"/>
                    </a:lnTo>
                    <a:lnTo>
                      <a:pt x="1365" y="731"/>
                    </a:lnTo>
                    <a:lnTo>
                      <a:pt x="1365" y="731"/>
                    </a:lnTo>
                    <a:lnTo>
                      <a:pt x="1381" y="718"/>
                    </a:lnTo>
                    <a:lnTo>
                      <a:pt x="1396" y="709"/>
                    </a:lnTo>
                    <a:lnTo>
                      <a:pt x="1404" y="706"/>
                    </a:lnTo>
                    <a:lnTo>
                      <a:pt x="1410" y="704"/>
                    </a:lnTo>
                    <a:lnTo>
                      <a:pt x="1410" y="704"/>
                    </a:lnTo>
                    <a:lnTo>
                      <a:pt x="1413" y="704"/>
                    </a:lnTo>
                    <a:lnTo>
                      <a:pt x="1416" y="703"/>
                    </a:lnTo>
                    <a:lnTo>
                      <a:pt x="1419" y="698"/>
                    </a:lnTo>
                    <a:lnTo>
                      <a:pt x="1424" y="691"/>
                    </a:lnTo>
                    <a:lnTo>
                      <a:pt x="1425" y="683"/>
                    </a:lnTo>
                    <a:lnTo>
                      <a:pt x="1428" y="669"/>
                    </a:lnTo>
                    <a:lnTo>
                      <a:pt x="1430" y="662"/>
                    </a:lnTo>
                    <a:lnTo>
                      <a:pt x="1383" y="662"/>
                    </a:lnTo>
                    <a:lnTo>
                      <a:pt x="1357" y="654"/>
                    </a:lnTo>
                    <a:lnTo>
                      <a:pt x="1357" y="654"/>
                    </a:lnTo>
                    <a:lnTo>
                      <a:pt x="1374" y="635"/>
                    </a:lnTo>
                    <a:lnTo>
                      <a:pt x="1389" y="620"/>
                    </a:lnTo>
                    <a:lnTo>
                      <a:pt x="1396" y="614"/>
                    </a:lnTo>
                    <a:lnTo>
                      <a:pt x="1402" y="609"/>
                    </a:lnTo>
                    <a:lnTo>
                      <a:pt x="1402" y="609"/>
                    </a:lnTo>
                    <a:lnTo>
                      <a:pt x="1410" y="606"/>
                    </a:lnTo>
                    <a:lnTo>
                      <a:pt x="1421" y="605"/>
                    </a:lnTo>
                    <a:lnTo>
                      <a:pt x="1443" y="602"/>
                    </a:lnTo>
                    <a:lnTo>
                      <a:pt x="1472" y="602"/>
                    </a:lnTo>
                    <a:lnTo>
                      <a:pt x="1517" y="562"/>
                    </a:lnTo>
                    <a:lnTo>
                      <a:pt x="1517" y="562"/>
                    </a:lnTo>
                    <a:lnTo>
                      <a:pt x="1502" y="519"/>
                    </a:lnTo>
                    <a:lnTo>
                      <a:pt x="1491" y="484"/>
                    </a:lnTo>
                    <a:lnTo>
                      <a:pt x="1488" y="469"/>
                    </a:lnTo>
                    <a:lnTo>
                      <a:pt x="1487" y="460"/>
                    </a:lnTo>
                    <a:lnTo>
                      <a:pt x="1487" y="460"/>
                    </a:lnTo>
                    <a:lnTo>
                      <a:pt x="1485" y="455"/>
                    </a:lnTo>
                    <a:lnTo>
                      <a:pt x="1484" y="451"/>
                    </a:lnTo>
                    <a:lnTo>
                      <a:pt x="1476" y="437"/>
                    </a:lnTo>
                    <a:lnTo>
                      <a:pt x="1464" y="424"/>
                    </a:lnTo>
                    <a:lnTo>
                      <a:pt x="1452" y="409"/>
                    </a:lnTo>
                    <a:lnTo>
                      <a:pt x="1428" y="383"/>
                    </a:lnTo>
                    <a:lnTo>
                      <a:pt x="1418" y="371"/>
                    </a:lnTo>
                    <a:lnTo>
                      <a:pt x="1410" y="418"/>
                    </a:lnTo>
                    <a:lnTo>
                      <a:pt x="1410" y="418"/>
                    </a:lnTo>
                    <a:lnTo>
                      <a:pt x="1402" y="415"/>
                    </a:lnTo>
                    <a:lnTo>
                      <a:pt x="1386" y="409"/>
                    </a:lnTo>
                    <a:lnTo>
                      <a:pt x="1377" y="404"/>
                    </a:lnTo>
                    <a:lnTo>
                      <a:pt x="1368" y="398"/>
                    </a:lnTo>
                    <a:lnTo>
                      <a:pt x="1362" y="391"/>
                    </a:lnTo>
                    <a:lnTo>
                      <a:pt x="1357" y="383"/>
                    </a:lnTo>
                    <a:lnTo>
                      <a:pt x="1357" y="383"/>
                    </a:lnTo>
                    <a:lnTo>
                      <a:pt x="1353" y="374"/>
                    </a:lnTo>
                    <a:lnTo>
                      <a:pt x="1347" y="364"/>
                    </a:lnTo>
                    <a:lnTo>
                      <a:pt x="1339" y="354"/>
                    </a:lnTo>
                    <a:lnTo>
                      <a:pt x="1330" y="344"/>
                    </a:lnTo>
                    <a:lnTo>
                      <a:pt x="1320" y="333"/>
                    </a:lnTo>
                    <a:lnTo>
                      <a:pt x="1308" y="323"/>
                    </a:lnTo>
                    <a:lnTo>
                      <a:pt x="1294" y="314"/>
                    </a:lnTo>
                    <a:lnTo>
                      <a:pt x="1280" y="306"/>
                    </a:lnTo>
                    <a:lnTo>
                      <a:pt x="1280" y="306"/>
                    </a:lnTo>
                    <a:lnTo>
                      <a:pt x="1273" y="305"/>
                    </a:lnTo>
                    <a:lnTo>
                      <a:pt x="1267" y="305"/>
                    </a:lnTo>
                    <a:lnTo>
                      <a:pt x="1261" y="308"/>
                    </a:lnTo>
                    <a:lnTo>
                      <a:pt x="1256" y="312"/>
                    </a:lnTo>
                    <a:lnTo>
                      <a:pt x="1250" y="318"/>
                    </a:lnTo>
                    <a:lnTo>
                      <a:pt x="1246" y="324"/>
                    </a:lnTo>
                    <a:lnTo>
                      <a:pt x="1240" y="341"/>
                    </a:lnTo>
                    <a:lnTo>
                      <a:pt x="1234" y="359"/>
                    </a:lnTo>
                    <a:lnTo>
                      <a:pt x="1229" y="376"/>
                    </a:lnTo>
                    <a:lnTo>
                      <a:pt x="1226" y="391"/>
                    </a:lnTo>
                    <a:lnTo>
                      <a:pt x="1226" y="433"/>
                    </a:lnTo>
                    <a:lnTo>
                      <a:pt x="1223" y="505"/>
                    </a:lnTo>
                    <a:lnTo>
                      <a:pt x="1208" y="555"/>
                    </a:lnTo>
                    <a:lnTo>
                      <a:pt x="1188" y="559"/>
                    </a:lnTo>
                    <a:lnTo>
                      <a:pt x="1166" y="513"/>
                    </a:lnTo>
                    <a:lnTo>
                      <a:pt x="1166" y="513"/>
                    </a:lnTo>
                    <a:lnTo>
                      <a:pt x="1154" y="508"/>
                    </a:lnTo>
                    <a:lnTo>
                      <a:pt x="1127" y="495"/>
                    </a:lnTo>
                    <a:lnTo>
                      <a:pt x="1113" y="486"/>
                    </a:lnTo>
                    <a:lnTo>
                      <a:pt x="1101" y="478"/>
                    </a:lnTo>
                    <a:lnTo>
                      <a:pt x="1092" y="471"/>
                    </a:lnTo>
                    <a:lnTo>
                      <a:pt x="1091" y="466"/>
                    </a:lnTo>
                    <a:lnTo>
                      <a:pt x="1089" y="463"/>
                    </a:lnTo>
                    <a:lnTo>
                      <a:pt x="1089" y="463"/>
                    </a:lnTo>
                    <a:lnTo>
                      <a:pt x="1089" y="460"/>
                    </a:lnTo>
                    <a:lnTo>
                      <a:pt x="1086" y="457"/>
                    </a:lnTo>
                    <a:lnTo>
                      <a:pt x="1080" y="449"/>
                    </a:lnTo>
                    <a:lnTo>
                      <a:pt x="1062" y="431"/>
                    </a:lnTo>
                    <a:lnTo>
                      <a:pt x="1053" y="421"/>
                    </a:lnTo>
                    <a:lnTo>
                      <a:pt x="1044" y="412"/>
                    </a:lnTo>
                    <a:lnTo>
                      <a:pt x="1038" y="401"/>
                    </a:lnTo>
                    <a:lnTo>
                      <a:pt x="1036" y="395"/>
                    </a:lnTo>
                    <a:lnTo>
                      <a:pt x="1035" y="391"/>
                    </a:lnTo>
                    <a:lnTo>
                      <a:pt x="1035" y="391"/>
                    </a:lnTo>
                    <a:lnTo>
                      <a:pt x="1035" y="386"/>
                    </a:lnTo>
                    <a:lnTo>
                      <a:pt x="1033" y="383"/>
                    </a:lnTo>
                    <a:lnTo>
                      <a:pt x="1032" y="382"/>
                    </a:lnTo>
                    <a:lnTo>
                      <a:pt x="1030" y="380"/>
                    </a:lnTo>
                    <a:lnTo>
                      <a:pt x="1024" y="380"/>
                    </a:lnTo>
                    <a:lnTo>
                      <a:pt x="1018" y="382"/>
                    </a:lnTo>
                    <a:lnTo>
                      <a:pt x="1012" y="385"/>
                    </a:lnTo>
                    <a:lnTo>
                      <a:pt x="1006" y="386"/>
                    </a:lnTo>
                    <a:lnTo>
                      <a:pt x="1005" y="385"/>
                    </a:lnTo>
                    <a:lnTo>
                      <a:pt x="1003" y="385"/>
                    </a:lnTo>
                    <a:lnTo>
                      <a:pt x="1002" y="382"/>
                    </a:lnTo>
                    <a:lnTo>
                      <a:pt x="1002" y="379"/>
                    </a:lnTo>
                    <a:lnTo>
                      <a:pt x="1002" y="379"/>
                    </a:lnTo>
                    <a:lnTo>
                      <a:pt x="1002" y="371"/>
                    </a:lnTo>
                    <a:lnTo>
                      <a:pt x="1005" y="364"/>
                    </a:lnTo>
                    <a:lnTo>
                      <a:pt x="1011" y="347"/>
                    </a:lnTo>
                    <a:lnTo>
                      <a:pt x="1017" y="332"/>
                    </a:lnTo>
                    <a:lnTo>
                      <a:pt x="1020" y="324"/>
                    </a:lnTo>
                    <a:lnTo>
                      <a:pt x="1020" y="318"/>
                    </a:lnTo>
                    <a:lnTo>
                      <a:pt x="1020" y="318"/>
                    </a:lnTo>
                    <a:lnTo>
                      <a:pt x="1021" y="306"/>
                    </a:lnTo>
                    <a:lnTo>
                      <a:pt x="1023" y="300"/>
                    </a:lnTo>
                    <a:lnTo>
                      <a:pt x="1024" y="294"/>
                    </a:lnTo>
                    <a:lnTo>
                      <a:pt x="1029" y="288"/>
                    </a:lnTo>
                    <a:lnTo>
                      <a:pt x="1033" y="282"/>
                    </a:lnTo>
                    <a:lnTo>
                      <a:pt x="1039" y="276"/>
                    </a:lnTo>
                    <a:lnTo>
                      <a:pt x="1047" y="272"/>
                    </a:lnTo>
                    <a:lnTo>
                      <a:pt x="1047" y="272"/>
                    </a:lnTo>
                    <a:lnTo>
                      <a:pt x="1065" y="264"/>
                    </a:lnTo>
                    <a:lnTo>
                      <a:pt x="1084" y="257"/>
                    </a:lnTo>
                    <a:lnTo>
                      <a:pt x="1104" y="249"/>
                    </a:lnTo>
                    <a:lnTo>
                      <a:pt x="1062" y="214"/>
                    </a:lnTo>
                    <a:lnTo>
                      <a:pt x="1112" y="207"/>
                    </a:lnTo>
                    <a:lnTo>
                      <a:pt x="1112" y="207"/>
                    </a:lnTo>
                    <a:lnTo>
                      <a:pt x="1118" y="205"/>
                    </a:lnTo>
                    <a:lnTo>
                      <a:pt x="1124" y="201"/>
                    </a:lnTo>
                    <a:lnTo>
                      <a:pt x="1131" y="195"/>
                    </a:lnTo>
                    <a:lnTo>
                      <a:pt x="1142" y="186"/>
                    </a:lnTo>
                    <a:lnTo>
                      <a:pt x="1152" y="172"/>
                    </a:lnTo>
                    <a:lnTo>
                      <a:pt x="1164" y="154"/>
                    </a:lnTo>
                    <a:lnTo>
                      <a:pt x="1176" y="130"/>
                    </a:lnTo>
                    <a:lnTo>
                      <a:pt x="1176" y="130"/>
                    </a:lnTo>
                    <a:lnTo>
                      <a:pt x="1182" y="119"/>
                    </a:lnTo>
                    <a:lnTo>
                      <a:pt x="1185" y="109"/>
                    </a:lnTo>
                    <a:lnTo>
                      <a:pt x="1187" y="100"/>
                    </a:lnTo>
                    <a:lnTo>
                      <a:pt x="1187" y="92"/>
                    </a:lnTo>
                    <a:lnTo>
                      <a:pt x="1185" y="86"/>
                    </a:lnTo>
                    <a:lnTo>
                      <a:pt x="1184" y="82"/>
                    </a:lnTo>
                    <a:lnTo>
                      <a:pt x="1181" y="79"/>
                    </a:lnTo>
                    <a:lnTo>
                      <a:pt x="1176" y="76"/>
                    </a:lnTo>
                    <a:lnTo>
                      <a:pt x="1167" y="73"/>
                    </a:lnTo>
                    <a:lnTo>
                      <a:pt x="1160" y="73"/>
                    </a:lnTo>
                    <a:lnTo>
                      <a:pt x="1151" y="73"/>
                    </a:lnTo>
                    <a:lnTo>
                      <a:pt x="1151" y="73"/>
                    </a:lnTo>
                    <a:lnTo>
                      <a:pt x="1149" y="77"/>
                    </a:lnTo>
                    <a:lnTo>
                      <a:pt x="1143" y="89"/>
                    </a:lnTo>
                    <a:lnTo>
                      <a:pt x="1134" y="104"/>
                    </a:lnTo>
                    <a:lnTo>
                      <a:pt x="1127" y="112"/>
                    </a:lnTo>
                    <a:lnTo>
                      <a:pt x="1119" y="119"/>
                    </a:lnTo>
                    <a:lnTo>
                      <a:pt x="1119" y="119"/>
                    </a:lnTo>
                    <a:lnTo>
                      <a:pt x="1115" y="122"/>
                    </a:lnTo>
                    <a:lnTo>
                      <a:pt x="1110" y="124"/>
                    </a:lnTo>
                    <a:lnTo>
                      <a:pt x="1104" y="125"/>
                    </a:lnTo>
                    <a:lnTo>
                      <a:pt x="1100" y="125"/>
                    </a:lnTo>
                    <a:lnTo>
                      <a:pt x="1088" y="122"/>
                    </a:lnTo>
                    <a:lnTo>
                      <a:pt x="1077" y="119"/>
                    </a:lnTo>
                    <a:lnTo>
                      <a:pt x="1066" y="113"/>
                    </a:lnTo>
                    <a:lnTo>
                      <a:pt x="1059" y="109"/>
                    </a:lnTo>
                    <a:lnTo>
                      <a:pt x="1051" y="104"/>
                    </a:lnTo>
                    <a:lnTo>
                      <a:pt x="1051" y="104"/>
                    </a:lnTo>
                    <a:lnTo>
                      <a:pt x="1047" y="94"/>
                    </a:lnTo>
                    <a:lnTo>
                      <a:pt x="1039" y="70"/>
                    </a:lnTo>
                    <a:lnTo>
                      <a:pt x="1035" y="56"/>
                    </a:lnTo>
                    <a:lnTo>
                      <a:pt x="1030" y="46"/>
                    </a:lnTo>
                    <a:lnTo>
                      <a:pt x="1024" y="38"/>
                    </a:lnTo>
                    <a:lnTo>
                      <a:pt x="1023" y="37"/>
                    </a:lnTo>
                    <a:lnTo>
                      <a:pt x="1020" y="35"/>
                    </a:lnTo>
                    <a:lnTo>
                      <a:pt x="1020" y="35"/>
                    </a:lnTo>
                    <a:lnTo>
                      <a:pt x="1017" y="34"/>
                    </a:lnTo>
                    <a:lnTo>
                      <a:pt x="1014" y="29"/>
                    </a:lnTo>
                    <a:lnTo>
                      <a:pt x="1011" y="25"/>
                    </a:lnTo>
                    <a:lnTo>
                      <a:pt x="1011" y="18"/>
                    </a:lnTo>
                    <a:lnTo>
                      <a:pt x="1009" y="6"/>
                    </a:lnTo>
                    <a:lnTo>
                      <a:pt x="1009" y="0"/>
                    </a:lnTo>
                    <a:lnTo>
                      <a:pt x="982" y="0"/>
                    </a:lnTo>
                    <a:lnTo>
                      <a:pt x="970" y="20"/>
                    </a:lnTo>
                    <a:lnTo>
                      <a:pt x="962" y="43"/>
                    </a:lnTo>
                    <a:lnTo>
                      <a:pt x="962" y="43"/>
                    </a:lnTo>
                    <a:lnTo>
                      <a:pt x="964" y="47"/>
                    </a:lnTo>
                    <a:lnTo>
                      <a:pt x="971" y="58"/>
                    </a:lnTo>
                    <a:lnTo>
                      <a:pt x="976" y="65"/>
                    </a:lnTo>
                    <a:lnTo>
                      <a:pt x="984" y="71"/>
                    </a:lnTo>
                    <a:lnTo>
                      <a:pt x="993" y="79"/>
                    </a:lnTo>
                    <a:lnTo>
                      <a:pt x="1005" y="85"/>
                    </a:lnTo>
                    <a:lnTo>
                      <a:pt x="1005" y="85"/>
                    </a:lnTo>
                    <a:lnTo>
                      <a:pt x="1011" y="88"/>
                    </a:lnTo>
                    <a:lnTo>
                      <a:pt x="1015" y="91"/>
                    </a:lnTo>
                    <a:lnTo>
                      <a:pt x="1017" y="94"/>
                    </a:lnTo>
                    <a:lnTo>
                      <a:pt x="1018" y="98"/>
                    </a:lnTo>
                    <a:lnTo>
                      <a:pt x="1020" y="101"/>
                    </a:lnTo>
                    <a:lnTo>
                      <a:pt x="1018" y="104"/>
                    </a:lnTo>
                    <a:lnTo>
                      <a:pt x="1015" y="112"/>
                    </a:lnTo>
                    <a:lnTo>
                      <a:pt x="1011" y="118"/>
                    </a:lnTo>
                    <a:lnTo>
                      <a:pt x="1006" y="122"/>
                    </a:lnTo>
                    <a:lnTo>
                      <a:pt x="1002" y="127"/>
                    </a:lnTo>
                    <a:lnTo>
                      <a:pt x="1002" y="127"/>
                    </a:lnTo>
                    <a:lnTo>
                      <a:pt x="974" y="127"/>
                    </a:lnTo>
                    <a:lnTo>
                      <a:pt x="974" y="127"/>
                    </a:lnTo>
                    <a:lnTo>
                      <a:pt x="952" y="127"/>
                    </a:lnTo>
                    <a:lnTo>
                      <a:pt x="952" y="127"/>
                    </a:lnTo>
                    <a:lnTo>
                      <a:pt x="922" y="127"/>
                    </a:lnTo>
                    <a:lnTo>
                      <a:pt x="896" y="125"/>
                    </a:lnTo>
                    <a:lnTo>
                      <a:pt x="875" y="122"/>
                    </a:lnTo>
                    <a:lnTo>
                      <a:pt x="875" y="122"/>
                    </a:lnTo>
                    <a:lnTo>
                      <a:pt x="858" y="122"/>
                    </a:lnTo>
                    <a:lnTo>
                      <a:pt x="845" y="124"/>
                    </a:lnTo>
                    <a:lnTo>
                      <a:pt x="836" y="125"/>
                    </a:lnTo>
                    <a:lnTo>
                      <a:pt x="833" y="127"/>
                    </a:lnTo>
                    <a:lnTo>
                      <a:pt x="825" y="147"/>
                    </a:lnTo>
                    <a:lnTo>
                      <a:pt x="798" y="147"/>
                    </a:lnTo>
                    <a:lnTo>
                      <a:pt x="798" y="147"/>
                    </a:lnTo>
                    <a:lnTo>
                      <a:pt x="748" y="147"/>
                    </a:lnTo>
                    <a:lnTo>
                      <a:pt x="748" y="147"/>
                    </a:lnTo>
                    <a:lnTo>
                      <a:pt x="744" y="145"/>
                    </a:lnTo>
                    <a:lnTo>
                      <a:pt x="739" y="141"/>
                    </a:lnTo>
                    <a:lnTo>
                      <a:pt x="736" y="135"/>
                    </a:lnTo>
                    <a:lnTo>
                      <a:pt x="735" y="128"/>
                    </a:lnTo>
                    <a:lnTo>
                      <a:pt x="733" y="116"/>
                    </a:lnTo>
                    <a:lnTo>
                      <a:pt x="733" y="112"/>
                    </a:lnTo>
                    <a:lnTo>
                      <a:pt x="733" y="112"/>
                    </a:lnTo>
                    <a:lnTo>
                      <a:pt x="730" y="107"/>
                    </a:lnTo>
                    <a:lnTo>
                      <a:pt x="724" y="98"/>
                    </a:lnTo>
                    <a:lnTo>
                      <a:pt x="718" y="94"/>
                    </a:lnTo>
                    <a:lnTo>
                      <a:pt x="712" y="88"/>
                    </a:lnTo>
                    <a:lnTo>
                      <a:pt x="705" y="82"/>
                    </a:lnTo>
                    <a:lnTo>
                      <a:pt x="694" y="77"/>
                    </a:lnTo>
                    <a:lnTo>
                      <a:pt x="694" y="77"/>
                    </a:lnTo>
                    <a:lnTo>
                      <a:pt x="685" y="74"/>
                    </a:lnTo>
                    <a:lnTo>
                      <a:pt x="676" y="73"/>
                    </a:lnTo>
                    <a:lnTo>
                      <a:pt x="667" y="73"/>
                    </a:lnTo>
                    <a:lnTo>
                      <a:pt x="658" y="73"/>
                    </a:lnTo>
                    <a:lnTo>
                      <a:pt x="644" y="76"/>
                    </a:lnTo>
                    <a:lnTo>
                      <a:pt x="634" y="77"/>
                    </a:lnTo>
                    <a:lnTo>
                      <a:pt x="634" y="77"/>
                    </a:lnTo>
                    <a:lnTo>
                      <a:pt x="620" y="74"/>
                    </a:lnTo>
                    <a:lnTo>
                      <a:pt x="601" y="67"/>
                    </a:lnTo>
                    <a:lnTo>
                      <a:pt x="590" y="62"/>
                    </a:lnTo>
                    <a:lnTo>
                      <a:pt x="581" y="56"/>
                    </a:lnTo>
                    <a:lnTo>
                      <a:pt x="572" y="50"/>
                    </a:lnTo>
                    <a:lnTo>
                      <a:pt x="565" y="43"/>
                    </a:lnTo>
                    <a:lnTo>
                      <a:pt x="565" y="43"/>
                    </a:lnTo>
                    <a:lnTo>
                      <a:pt x="559" y="37"/>
                    </a:lnTo>
                    <a:lnTo>
                      <a:pt x="550" y="34"/>
                    </a:lnTo>
                    <a:lnTo>
                      <a:pt x="541" y="34"/>
                    </a:lnTo>
                    <a:lnTo>
                      <a:pt x="533" y="34"/>
                    </a:lnTo>
                    <a:lnTo>
                      <a:pt x="518" y="37"/>
                    </a:lnTo>
                    <a:lnTo>
                      <a:pt x="512" y="40"/>
                    </a:lnTo>
                    <a:lnTo>
                      <a:pt x="462" y="85"/>
                    </a:lnTo>
                    <a:lnTo>
                      <a:pt x="412" y="97"/>
                    </a:lnTo>
                    <a:lnTo>
                      <a:pt x="381" y="77"/>
                    </a:lnTo>
                    <a:lnTo>
                      <a:pt x="343" y="55"/>
                    </a:lnTo>
                    <a:lnTo>
                      <a:pt x="308" y="40"/>
                    </a:lnTo>
                    <a:lnTo>
                      <a:pt x="259" y="40"/>
                    </a:lnTo>
                    <a:lnTo>
                      <a:pt x="194" y="35"/>
                    </a:lnTo>
                    <a:lnTo>
                      <a:pt x="152" y="5"/>
                    </a:lnTo>
                    <a:lnTo>
                      <a:pt x="90" y="35"/>
                    </a:lnTo>
                    <a:lnTo>
                      <a:pt x="82" y="80"/>
                    </a:lnTo>
                    <a:lnTo>
                      <a:pt x="18" y="92"/>
                    </a:lnTo>
                    <a:lnTo>
                      <a:pt x="0" y="119"/>
                    </a:lnTo>
                    <a:lnTo>
                      <a:pt x="25" y="154"/>
                    </a:lnTo>
                    <a:lnTo>
                      <a:pt x="72" y="189"/>
                    </a:lnTo>
                    <a:lnTo>
                      <a:pt x="18" y="196"/>
                    </a:lnTo>
                    <a:lnTo>
                      <a:pt x="33" y="241"/>
                    </a:lnTo>
                    <a:lnTo>
                      <a:pt x="79" y="241"/>
                    </a:lnTo>
                    <a:lnTo>
                      <a:pt x="75" y="284"/>
                    </a:lnTo>
                    <a:lnTo>
                      <a:pt x="30" y="329"/>
                    </a:lnTo>
                    <a:lnTo>
                      <a:pt x="30" y="361"/>
                    </a:lnTo>
                    <a:lnTo>
                      <a:pt x="64" y="388"/>
                    </a:lnTo>
                    <a:lnTo>
                      <a:pt x="90" y="403"/>
                    </a:lnTo>
                    <a:lnTo>
                      <a:pt x="114" y="403"/>
                    </a:lnTo>
                    <a:lnTo>
                      <a:pt x="97" y="433"/>
                    </a:lnTo>
                    <a:lnTo>
                      <a:pt x="102" y="471"/>
                    </a:lnTo>
                    <a:lnTo>
                      <a:pt x="147" y="471"/>
                    </a:lnTo>
                    <a:lnTo>
                      <a:pt x="167" y="437"/>
                    </a:lnTo>
                    <a:lnTo>
                      <a:pt x="209" y="391"/>
                    </a:lnTo>
                    <a:lnTo>
                      <a:pt x="229" y="361"/>
                    </a:lnTo>
                    <a:lnTo>
                      <a:pt x="256" y="371"/>
                    </a:lnTo>
                    <a:lnTo>
                      <a:pt x="289" y="368"/>
                    </a:lnTo>
                    <a:lnTo>
                      <a:pt x="324" y="368"/>
                    </a:lnTo>
                    <a:lnTo>
                      <a:pt x="346" y="395"/>
                    </a:lnTo>
                    <a:lnTo>
                      <a:pt x="393" y="395"/>
                    </a:lnTo>
                    <a:lnTo>
                      <a:pt x="427" y="406"/>
                    </a:lnTo>
                    <a:lnTo>
                      <a:pt x="488" y="463"/>
                    </a:lnTo>
                    <a:lnTo>
                      <a:pt x="530" y="520"/>
                    </a:lnTo>
                    <a:lnTo>
                      <a:pt x="542" y="570"/>
                    </a:lnTo>
                    <a:lnTo>
                      <a:pt x="592" y="632"/>
                    </a:lnTo>
                    <a:lnTo>
                      <a:pt x="599" y="674"/>
                    </a:lnTo>
                    <a:lnTo>
                      <a:pt x="599" y="719"/>
                    </a:lnTo>
                    <a:lnTo>
                      <a:pt x="599" y="719"/>
                    </a:lnTo>
                    <a:lnTo>
                      <a:pt x="607" y="727"/>
                    </a:lnTo>
                    <a:lnTo>
                      <a:pt x="613" y="734"/>
                    </a:lnTo>
                    <a:lnTo>
                      <a:pt x="619" y="745"/>
                    </a:lnTo>
                    <a:lnTo>
                      <a:pt x="625" y="758"/>
                    </a:lnTo>
                    <a:lnTo>
                      <a:pt x="626" y="766"/>
                    </a:lnTo>
                    <a:lnTo>
                      <a:pt x="626" y="775"/>
                    </a:lnTo>
                    <a:lnTo>
                      <a:pt x="626" y="784"/>
                    </a:lnTo>
                    <a:lnTo>
                      <a:pt x="625" y="793"/>
                    </a:lnTo>
                    <a:lnTo>
                      <a:pt x="623" y="804"/>
                    </a:lnTo>
                    <a:lnTo>
                      <a:pt x="619" y="816"/>
                    </a:lnTo>
                    <a:lnTo>
                      <a:pt x="619" y="816"/>
                    </a:lnTo>
                    <a:lnTo>
                      <a:pt x="614" y="826"/>
                    </a:lnTo>
                    <a:lnTo>
                      <a:pt x="611" y="835"/>
                    </a:lnTo>
                    <a:lnTo>
                      <a:pt x="611" y="843"/>
                    </a:lnTo>
                    <a:lnTo>
                      <a:pt x="611" y="849"/>
                    </a:lnTo>
                    <a:lnTo>
                      <a:pt x="611" y="853"/>
                    </a:lnTo>
                    <a:lnTo>
                      <a:pt x="614" y="856"/>
                    </a:lnTo>
                    <a:lnTo>
                      <a:pt x="620" y="862"/>
                    </a:lnTo>
                    <a:lnTo>
                      <a:pt x="634" y="871"/>
                    </a:lnTo>
                    <a:lnTo>
                      <a:pt x="640" y="876"/>
                    </a:lnTo>
                    <a:lnTo>
                      <a:pt x="641" y="880"/>
                    </a:lnTo>
                    <a:lnTo>
                      <a:pt x="641" y="885"/>
                    </a:lnTo>
                    <a:lnTo>
                      <a:pt x="641" y="885"/>
                    </a:lnTo>
                    <a:lnTo>
                      <a:pt x="643" y="889"/>
                    </a:lnTo>
                    <a:lnTo>
                      <a:pt x="644" y="895"/>
                    </a:lnTo>
                    <a:lnTo>
                      <a:pt x="655" y="912"/>
                    </a:lnTo>
                    <a:lnTo>
                      <a:pt x="670" y="933"/>
                    </a:lnTo>
                    <a:lnTo>
                      <a:pt x="687" y="956"/>
                    </a:lnTo>
                    <a:lnTo>
                      <a:pt x="687" y="956"/>
                    </a:lnTo>
                    <a:lnTo>
                      <a:pt x="717" y="957"/>
                    </a:lnTo>
                    <a:lnTo>
                      <a:pt x="727" y="959"/>
                    </a:lnTo>
                    <a:lnTo>
                      <a:pt x="736" y="960"/>
                    </a:lnTo>
                    <a:lnTo>
                      <a:pt x="736" y="960"/>
                    </a:lnTo>
                    <a:lnTo>
                      <a:pt x="745" y="965"/>
                    </a:lnTo>
                    <a:lnTo>
                      <a:pt x="754" y="966"/>
                    </a:lnTo>
                    <a:lnTo>
                      <a:pt x="777" y="969"/>
                    </a:lnTo>
                    <a:lnTo>
                      <a:pt x="798" y="971"/>
                    </a:lnTo>
                    <a:lnTo>
                      <a:pt x="815" y="971"/>
                    </a:lnTo>
                    <a:lnTo>
                      <a:pt x="815" y="971"/>
                    </a:lnTo>
                    <a:close/>
                  </a:path>
                </a:pathLst>
              </a:custGeom>
              <a:solidFill>
                <a:srgbClr val="C9EFA3"/>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grpSp>
        <p:sp>
          <p:nvSpPr>
            <p:cNvPr id="35" name="Freeform 6"/>
            <p:cNvSpPr/>
            <p:nvPr/>
          </p:nvSpPr>
          <p:spPr bwMode="auto">
            <a:xfrm>
              <a:off x="817000" y="1832458"/>
              <a:ext cx="4329709" cy="2017034"/>
            </a:xfrm>
            <a:custGeom>
              <a:avLst/>
              <a:gdLst/>
              <a:ahLst/>
              <a:cxnLst>
                <a:cxn ang="0">
                  <a:pos x="2708" y="463"/>
                </a:cxn>
                <a:cxn ang="0">
                  <a:pos x="2641" y="428"/>
                </a:cxn>
                <a:cxn ang="0">
                  <a:pos x="2468" y="371"/>
                </a:cxn>
                <a:cxn ang="0">
                  <a:pos x="2438" y="395"/>
                </a:cxn>
                <a:cxn ang="0">
                  <a:pos x="2328" y="333"/>
                </a:cxn>
                <a:cxn ang="0">
                  <a:pos x="2072" y="250"/>
                </a:cxn>
                <a:cxn ang="0">
                  <a:pos x="1986" y="298"/>
                </a:cxn>
                <a:cxn ang="0">
                  <a:pos x="1802" y="209"/>
                </a:cxn>
                <a:cxn ang="0">
                  <a:pos x="1645" y="152"/>
                </a:cxn>
                <a:cxn ang="0">
                  <a:pos x="1633" y="38"/>
                </a:cxn>
                <a:cxn ang="0">
                  <a:pos x="1233" y="237"/>
                </a:cxn>
                <a:cxn ang="0">
                  <a:pos x="1272" y="319"/>
                </a:cxn>
                <a:cxn ang="0">
                  <a:pos x="1163" y="384"/>
                </a:cxn>
                <a:cxn ang="0">
                  <a:pos x="1121" y="497"/>
                </a:cxn>
                <a:cxn ang="0">
                  <a:pos x="1109" y="377"/>
                </a:cxn>
                <a:cxn ang="0">
                  <a:pos x="1041" y="324"/>
                </a:cxn>
                <a:cxn ang="0">
                  <a:pos x="1034" y="423"/>
                </a:cxn>
                <a:cxn ang="0">
                  <a:pos x="927" y="413"/>
                </a:cxn>
                <a:cxn ang="0">
                  <a:pos x="704" y="527"/>
                </a:cxn>
                <a:cxn ang="0">
                  <a:pos x="628" y="493"/>
                </a:cxn>
                <a:cxn ang="0">
                  <a:pos x="678" y="436"/>
                </a:cxn>
                <a:cxn ang="0">
                  <a:pos x="556" y="372"/>
                </a:cxn>
                <a:cxn ang="0">
                  <a:pos x="431" y="387"/>
                </a:cxn>
                <a:cxn ang="0">
                  <a:pos x="325" y="497"/>
                </a:cxn>
                <a:cxn ang="0">
                  <a:pos x="375" y="657"/>
                </a:cxn>
                <a:cxn ang="0">
                  <a:pos x="482" y="555"/>
                </a:cxn>
                <a:cxn ang="0">
                  <a:pos x="434" y="662"/>
                </a:cxn>
                <a:cxn ang="0">
                  <a:pos x="517" y="722"/>
                </a:cxn>
                <a:cxn ang="0">
                  <a:pos x="255" y="800"/>
                </a:cxn>
                <a:cxn ang="0">
                  <a:pos x="104" y="1020"/>
                </a:cxn>
                <a:cxn ang="0">
                  <a:pos x="59" y="1080"/>
                </a:cxn>
                <a:cxn ang="0">
                  <a:pos x="188" y="1062"/>
                </a:cxn>
                <a:cxn ang="0">
                  <a:pos x="295" y="1083"/>
                </a:cxn>
                <a:cxn ang="0">
                  <a:pos x="417" y="1151"/>
                </a:cxn>
                <a:cxn ang="0">
                  <a:pos x="467" y="1132"/>
                </a:cxn>
                <a:cxn ang="0">
                  <a:pos x="591" y="1049"/>
                </a:cxn>
                <a:cxn ang="0">
                  <a:pos x="681" y="1094"/>
                </a:cxn>
                <a:cxn ang="0">
                  <a:pos x="536" y="1165"/>
                </a:cxn>
                <a:cxn ang="0">
                  <a:pos x="621" y="1216"/>
                </a:cxn>
                <a:cxn ang="0">
                  <a:pos x="646" y="1240"/>
                </a:cxn>
                <a:cxn ang="0">
                  <a:pos x="770" y="1190"/>
                </a:cxn>
                <a:cxn ang="0">
                  <a:pos x="919" y="1204"/>
                </a:cxn>
                <a:cxn ang="0">
                  <a:pos x="1028" y="1231"/>
                </a:cxn>
                <a:cxn ang="0">
                  <a:pos x="1252" y="1089"/>
                </a:cxn>
                <a:cxn ang="0">
                  <a:pos x="1380" y="979"/>
                </a:cxn>
                <a:cxn ang="0">
                  <a:pos x="1504" y="972"/>
                </a:cxn>
                <a:cxn ang="0">
                  <a:pos x="1715" y="992"/>
                </a:cxn>
                <a:cxn ang="0">
                  <a:pos x="1819" y="989"/>
                </a:cxn>
                <a:cxn ang="0">
                  <a:pos x="1864" y="1064"/>
                </a:cxn>
                <a:cxn ang="0">
                  <a:pos x="1867" y="1165"/>
                </a:cxn>
                <a:cxn ang="0">
                  <a:pos x="2013" y="1010"/>
                </a:cxn>
                <a:cxn ang="0">
                  <a:pos x="2031" y="833"/>
                </a:cxn>
                <a:cxn ang="0">
                  <a:pos x="2223" y="722"/>
                </a:cxn>
                <a:cxn ang="0">
                  <a:pos x="2274" y="839"/>
                </a:cxn>
                <a:cxn ang="0">
                  <a:pos x="2349" y="743"/>
                </a:cxn>
                <a:cxn ang="0">
                  <a:pos x="2533" y="634"/>
                </a:cxn>
                <a:cxn ang="0">
                  <a:pos x="2571" y="547"/>
                </a:cxn>
                <a:cxn ang="0">
                  <a:pos x="2634" y="499"/>
                </a:cxn>
                <a:cxn ang="0">
                  <a:pos x="2717" y="515"/>
                </a:cxn>
              </a:cxnLst>
              <a:rect l="0" t="0" r="r" b="b"/>
              <a:pathLst>
                <a:path w="2724" h="1269">
                  <a:moveTo>
                    <a:pt x="2705" y="500"/>
                  </a:moveTo>
                  <a:lnTo>
                    <a:pt x="2705" y="500"/>
                  </a:lnTo>
                  <a:lnTo>
                    <a:pt x="2711" y="494"/>
                  </a:lnTo>
                  <a:lnTo>
                    <a:pt x="2715" y="488"/>
                  </a:lnTo>
                  <a:lnTo>
                    <a:pt x="2721" y="481"/>
                  </a:lnTo>
                  <a:lnTo>
                    <a:pt x="2724" y="475"/>
                  </a:lnTo>
                  <a:lnTo>
                    <a:pt x="2724" y="472"/>
                  </a:lnTo>
                  <a:lnTo>
                    <a:pt x="2724" y="469"/>
                  </a:lnTo>
                  <a:lnTo>
                    <a:pt x="2723" y="466"/>
                  </a:lnTo>
                  <a:lnTo>
                    <a:pt x="2720" y="464"/>
                  </a:lnTo>
                  <a:lnTo>
                    <a:pt x="2715" y="463"/>
                  </a:lnTo>
                  <a:lnTo>
                    <a:pt x="2708" y="463"/>
                  </a:lnTo>
                  <a:lnTo>
                    <a:pt x="2708" y="463"/>
                  </a:lnTo>
                  <a:lnTo>
                    <a:pt x="2684" y="461"/>
                  </a:lnTo>
                  <a:lnTo>
                    <a:pt x="2675" y="460"/>
                  </a:lnTo>
                  <a:lnTo>
                    <a:pt x="2667" y="458"/>
                  </a:lnTo>
                  <a:lnTo>
                    <a:pt x="2663" y="455"/>
                  </a:lnTo>
                  <a:lnTo>
                    <a:pt x="2660" y="451"/>
                  </a:lnTo>
                  <a:lnTo>
                    <a:pt x="2658" y="446"/>
                  </a:lnTo>
                  <a:lnTo>
                    <a:pt x="2658" y="440"/>
                  </a:lnTo>
                  <a:lnTo>
                    <a:pt x="2658" y="440"/>
                  </a:lnTo>
                  <a:lnTo>
                    <a:pt x="2660" y="436"/>
                  </a:lnTo>
                  <a:lnTo>
                    <a:pt x="2658" y="434"/>
                  </a:lnTo>
                  <a:lnTo>
                    <a:pt x="2655" y="429"/>
                  </a:lnTo>
                  <a:lnTo>
                    <a:pt x="2649" y="428"/>
                  </a:lnTo>
                  <a:lnTo>
                    <a:pt x="2641" y="428"/>
                  </a:lnTo>
                  <a:lnTo>
                    <a:pt x="2626" y="429"/>
                  </a:lnTo>
                  <a:lnTo>
                    <a:pt x="2620" y="431"/>
                  </a:lnTo>
                  <a:lnTo>
                    <a:pt x="2571" y="366"/>
                  </a:lnTo>
                  <a:lnTo>
                    <a:pt x="2571" y="366"/>
                  </a:lnTo>
                  <a:lnTo>
                    <a:pt x="2554" y="363"/>
                  </a:lnTo>
                  <a:lnTo>
                    <a:pt x="2538" y="360"/>
                  </a:lnTo>
                  <a:lnTo>
                    <a:pt x="2519" y="357"/>
                  </a:lnTo>
                  <a:lnTo>
                    <a:pt x="2500" y="356"/>
                  </a:lnTo>
                  <a:lnTo>
                    <a:pt x="2483" y="357"/>
                  </a:lnTo>
                  <a:lnTo>
                    <a:pt x="2477" y="359"/>
                  </a:lnTo>
                  <a:lnTo>
                    <a:pt x="2471" y="362"/>
                  </a:lnTo>
                  <a:lnTo>
                    <a:pt x="2468" y="365"/>
                  </a:lnTo>
                  <a:lnTo>
                    <a:pt x="2468" y="371"/>
                  </a:lnTo>
                  <a:lnTo>
                    <a:pt x="2468" y="371"/>
                  </a:lnTo>
                  <a:lnTo>
                    <a:pt x="2468" y="380"/>
                  </a:lnTo>
                  <a:lnTo>
                    <a:pt x="2471" y="387"/>
                  </a:lnTo>
                  <a:lnTo>
                    <a:pt x="2474" y="392"/>
                  </a:lnTo>
                  <a:lnTo>
                    <a:pt x="2476" y="395"/>
                  </a:lnTo>
                  <a:lnTo>
                    <a:pt x="2477" y="396"/>
                  </a:lnTo>
                  <a:lnTo>
                    <a:pt x="2477" y="398"/>
                  </a:lnTo>
                  <a:lnTo>
                    <a:pt x="2468" y="401"/>
                  </a:lnTo>
                  <a:lnTo>
                    <a:pt x="2468" y="401"/>
                  </a:lnTo>
                  <a:lnTo>
                    <a:pt x="2459" y="402"/>
                  </a:lnTo>
                  <a:lnTo>
                    <a:pt x="2452" y="401"/>
                  </a:lnTo>
                  <a:lnTo>
                    <a:pt x="2446" y="398"/>
                  </a:lnTo>
                  <a:lnTo>
                    <a:pt x="2438" y="395"/>
                  </a:lnTo>
                  <a:lnTo>
                    <a:pt x="2431" y="390"/>
                  </a:lnTo>
                  <a:lnTo>
                    <a:pt x="2423" y="386"/>
                  </a:lnTo>
                  <a:lnTo>
                    <a:pt x="2412" y="383"/>
                  </a:lnTo>
                  <a:lnTo>
                    <a:pt x="2402" y="381"/>
                  </a:lnTo>
                  <a:lnTo>
                    <a:pt x="2402" y="381"/>
                  </a:lnTo>
                  <a:lnTo>
                    <a:pt x="2378" y="381"/>
                  </a:lnTo>
                  <a:lnTo>
                    <a:pt x="2355" y="380"/>
                  </a:lnTo>
                  <a:lnTo>
                    <a:pt x="2330" y="378"/>
                  </a:lnTo>
                  <a:lnTo>
                    <a:pt x="2330" y="378"/>
                  </a:lnTo>
                  <a:lnTo>
                    <a:pt x="2331" y="369"/>
                  </a:lnTo>
                  <a:lnTo>
                    <a:pt x="2331" y="351"/>
                  </a:lnTo>
                  <a:lnTo>
                    <a:pt x="2331" y="342"/>
                  </a:lnTo>
                  <a:lnTo>
                    <a:pt x="2328" y="333"/>
                  </a:lnTo>
                  <a:lnTo>
                    <a:pt x="2324" y="327"/>
                  </a:lnTo>
                  <a:lnTo>
                    <a:pt x="2322" y="326"/>
                  </a:lnTo>
                  <a:lnTo>
                    <a:pt x="2319" y="324"/>
                  </a:lnTo>
                  <a:lnTo>
                    <a:pt x="2319" y="324"/>
                  </a:lnTo>
                  <a:lnTo>
                    <a:pt x="2238" y="324"/>
                  </a:lnTo>
                  <a:lnTo>
                    <a:pt x="2238" y="324"/>
                  </a:lnTo>
                  <a:lnTo>
                    <a:pt x="2191" y="322"/>
                  </a:lnTo>
                  <a:lnTo>
                    <a:pt x="2165" y="321"/>
                  </a:lnTo>
                  <a:lnTo>
                    <a:pt x="2150" y="282"/>
                  </a:lnTo>
                  <a:lnTo>
                    <a:pt x="2120" y="264"/>
                  </a:lnTo>
                  <a:lnTo>
                    <a:pt x="2078" y="252"/>
                  </a:lnTo>
                  <a:lnTo>
                    <a:pt x="2078" y="252"/>
                  </a:lnTo>
                  <a:lnTo>
                    <a:pt x="2072" y="250"/>
                  </a:lnTo>
                  <a:lnTo>
                    <a:pt x="2060" y="247"/>
                  </a:lnTo>
                  <a:lnTo>
                    <a:pt x="2052" y="246"/>
                  </a:lnTo>
                  <a:lnTo>
                    <a:pt x="2046" y="247"/>
                  </a:lnTo>
                  <a:lnTo>
                    <a:pt x="2042" y="250"/>
                  </a:lnTo>
                  <a:lnTo>
                    <a:pt x="2040" y="253"/>
                  </a:lnTo>
                  <a:lnTo>
                    <a:pt x="2039" y="256"/>
                  </a:lnTo>
                  <a:lnTo>
                    <a:pt x="2039" y="256"/>
                  </a:lnTo>
                  <a:lnTo>
                    <a:pt x="2034" y="279"/>
                  </a:lnTo>
                  <a:lnTo>
                    <a:pt x="2031" y="286"/>
                  </a:lnTo>
                  <a:lnTo>
                    <a:pt x="2016" y="298"/>
                  </a:lnTo>
                  <a:lnTo>
                    <a:pt x="2016" y="298"/>
                  </a:lnTo>
                  <a:lnTo>
                    <a:pt x="1986" y="298"/>
                  </a:lnTo>
                  <a:lnTo>
                    <a:pt x="1986" y="298"/>
                  </a:lnTo>
                  <a:lnTo>
                    <a:pt x="1972" y="297"/>
                  </a:lnTo>
                  <a:lnTo>
                    <a:pt x="1965" y="295"/>
                  </a:lnTo>
                  <a:lnTo>
                    <a:pt x="1957" y="294"/>
                  </a:lnTo>
                  <a:lnTo>
                    <a:pt x="1947" y="298"/>
                  </a:lnTo>
                  <a:lnTo>
                    <a:pt x="1947" y="298"/>
                  </a:lnTo>
                  <a:lnTo>
                    <a:pt x="1933" y="303"/>
                  </a:lnTo>
                  <a:lnTo>
                    <a:pt x="1921" y="304"/>
                  </a:lnTo>
                  <a:lnTo>
                    <a:pt x="1909" y="306"/>
                  </a:lnTo>
                  <a:lnTo>
                    <a:pt x="1897" y="264"/>
                  </a:lnTo>
                  <a:lnTo>
                    <a:pt x="1879" y="217"/>
                  </a:lnTo>
                  <a:lnTo>
                    <a:pt x="1887" y="187"/>
                  </a:lnTo>
                  <a:lnTo>
                    <a:pt x="1810" y="187"/>
                  </a:lnTo>
                  <a:lnTo>
                    <a:pt x="1802" y="209"/>
                  </a:lnTo>
                  <a:lnTo>
                    <a:pt x="1810" y="229"/>
                  </a:lnTo>
                  <a:lnTo>
                    <a:pt x="1810" y="249"/>
                  </a:lnTo>
                  <a:lnTo>
                    <a:pt x="1810" y="249"/>
                  </a:lnTo>
                  <a:lnTo>
                    <a:pt x="1781" y="235"/>
                  </a:lnTo>
                  <a:lnTo>
                    <a:pt x="1740" y="217"/>
                  </a:lnTo>
                  <a:lnTo>
                    <a:pt x="1740" y="217"/>
                  </a:lnTo>
                  <a:lnTo>
                    <a:pt x="1724" y="211"/>
                  </a:lnTo>
                  <a:lnTo>
                    <a:pt x="1701" y="203"/>
                  </a:lnTo>
                  <a:lnTo>
                    <a:pt x="1673" y="194"/>
                  </a:lnTo>
                  <a:lnTo>
                    <a:pt x="1673" y="175"/>
                  </a:lnTo>
                  <a:lnTo>
                    <a:pt x="1653" y="179"/>
                  </a:lnTo>
                  <a:lnTo>
                    <a:pt x="1611" y="209"/>
                  </a:lnTo>
                  <a:lnTo>
                    <a:pt x="1645" y="152"/>
                  </a:lnTo>
                  <a:lnTo>
                    <a:pt x="1673" y="115"/>
                  </a:lnTo>
                  <a:lnTo>
                    <a:pt x="1673" y="115"/>
                  </a:lnTo>
                  <a:lnTo>
                    <a:pt x="1674" y="107"/>
                  </a:lnTo>
                  <a:lnTo>
                    <a:pt x="1676" y="89"/>
                  </a:lnTo>
                  <a:lnTo>
                    <a:pt x="1677" y="80"/>
                  </a:lnTo>
                  <a:lnTo>
                    <a:pt x="1677" y="71"/>
                  </a:lnTo>
                  <a:lnTo>
                    <a:pt x="1676" y="63"/>
                  </a:lnTo>
                  <a:lnTo>
                    <a:pt x="1674" y="62"/>
                  </a:lnTo>
                  <a:lnTo>
                    <a:pt x="1673" y="60"/>
                  </a:lnTo>
                  <a:lnTo>
                    <a:pt x="1673" y="60"/>
                  </a:lnTo>
                  <a:lnTo>
                    <a:pt x="1661" y="56"/>
                  </a:lnTo>
                  <a:lnTo>
                    <a:pt x="1648" y="48"/>
                  </a:lnTo>
                  <a:lnTo>
                    <a:pt x="1633" y="38"/>
                  </a:lnTo>
                  <a:lnTo>
                    <a:pt x="1596" y="60"/>
                  </a:lnTo>
                  <a:lnTo>
                    <a:pt x="1576" y="23"/>
                  </a:lnTo>
                  <a:lnTo>
                    <a:pt x="1576" y="0"/>
                  </a:lnTo>
                  <a:lnTo>
                    <a:pt x="1534" y="0"/>
                  </a:lnTo>
                  <a:lnTo>
                    <a:pt x="1514" y="45"/>
                  </a:lnTo>
                  <a:lnTo>
                    <a:pt x="1484" y="92"/>
                  </a:lnTo>
                  <a:lnTo>
                    <a:pt x="1377" y="83"/>
                  </a:lnTo>
                  <a:lnTo>
                    <a:pt x="1290" y="172"/>
                  </a:lnTo>
                  <a:lnTo>
                    <a:pt x="1285" y="214"/>
                  </a:lnTo>
                  <a:lnTo>
                    <a:pt x="1236" y="217"/>
                  </a:lnTo>
                  <a:lnTo>
                    <a:pt x="1236" y="217"/>
                  </a:lnTo>
                  <a:lnTo>
                    <a:pt x="1234" y="223"/>
                  </a:lnTo>
                  <a:lnTo>
                    <a:pt x="1233" y="237"/>
                  </a:lnTo>
                  <a:lnTo>
                    <a:pt x="1231" y="246"/>
                  </a:lnTo>
                  <a:lnTo>
                    <a:pt x="1233" y="255"/>
                  </a:lnTo>
                  <a:lnTo>
                    <a:pt x="1236" y="264"/>
                  </a:lnTo>
                  <a:lnTo>
                    <a:pt x="1240" y="271"/>
                  </a:lnTo>
                  <a:lnTo>
                    <a:pt x="1240" y="271"/>
                  </a:lnTo>
                  <a:lnTo>
                    <a:pt x="1252" y="285"/>
                  </a:lnTo>
                  <a:lnTo>
                    <a:pt x="1263" y="295"/>
                  </a:lnTo>
                  <a:lnTo>
                    <a:pt x="1270" y="306"/>
                  </a:lnTo>
                  <a:lnTo>
                    <a:pt x="1273" y="312"/>
                  </a:lnTo>
                  <a:lnTo>
                    <a:pt x="1275" y="316"/>
                  </a:lnTo>
                  <a:lnTo>
                    <a:pt x="1275" y="316"/>
                  </a:lnTo>
                  <a:lnTo>
                    <a:pt x="1273" y="319"/>
                  </a:lnTo>
                  <a:lnTo>
                    <a:pt x="1272" y="319"/>
                  </a:lnTo>
                  <a:lnTo>
                    <a:pt x="1264" y="318"/>
                  </a:lnTo>
                  <a:lnTo>
                    <a:pt x="1254" y="313"/>
                  </a:lnTo>
                  <a:lnTo>
                    <a:pt x="1242" y="307"/>
                  </a:lnTo>
                  <a:lnTo>
                    <a:pt x="1219" y="294"/>
                  </a:lnTo>
                  <a:lnTo>
                    <a:pt x="1208" y="286"/>
                  </a:lnTo>
                  <a:lnTo>
                    <a:pt x="1171" y="279"/>
                  </a:lnTo>
                  <a:lnTo>
                    <a:pt x="1171" y="279"/>
                  </a:lnTo>
                  <a:lnTo>
                    <a:pt x="1171" y="363"/>
                  </a:lnTo>
                  <a:lnTo>
                    <a:pt x="1171" y="363"/>
                  </a:lnTo>
                  <a:lnTo>
                    <a:pt x="1169" y="368"/>
                  </a:lnTo>
                  <a:lnTo>
                    <a:pt x="1168" y="372"/>
                  </a:lnTo>
                  <a:lnTo>
                    <a:pt x="1165" y="378"/>
                  </a:lnTo>
                  <a:lnTo>
                    <a:pt x="1163" y="384"/>
                  </a:lnTo>
                  <a:lnTo>
                    <a:pt x="1165" y="390"/>
                  </a:lnTo>
                  <a:lnTo>
                    <a:pt x="1169" y="396"/>
                  </a:lnTo>
                  <a:lnTo>
                    <a:pt x="1178" y="402"/>
                  </a:lnTo>
                  <a:lnTo>
                    <a:pt x="1193" y="408"/>
                  </a:lnTo>
                  <a:lnTo>
                    <a:pt x="1186" y="431"/>
                  </a:lnTo>
                  <a:lnTo>
                    <a:pt x="1166" y="443"/>
                  </a:lnTo>
                  <a:lnTo>
                    <a:pt x="1166" y="443"/>
                  </a:lnTo>
                  <a:lnTo>
                    <a:pt x="1160" y="448"/>
                  </a:lnTo>
                  <a:lnTo>
                    <a:pt x="1145" y="461"/>
                  </a:lnTo>
                  <a:lnTo>
                    <a:pt x="1138" y="470"/>
                  </a:lnTo>
                  <a:lnTo>
                    <a:pt x="1130" y="479"/>
                  </a:lnTo>
                  <a:lnTo>
                    <a:pt x="1124" y="488"/>
                  </a:lnTo>
                  <a:lnTo>
                    <a:pt x="1121" y="497"/>
                  </a:lnTo>
                  <a:lnTo>
                    <a:pt x="1121" y="497"/>
                  </a:lnTo>
                  <a:lnTo>
                    <a:pt x="1124" y="482"/>
                  </a:lnTo>
                  <a:lnTo>
                    <a:pt x="1127" y="451"/>
                  </a:lnTo>
                  <a:lnTo>
                    <a:pt x="1129" y="432"/>
                  </a:lnTo>
                  <a:lnTo>
                    <a:pt x="1127" y="414"/>
                  </a:lnTo>
                  <a:lnTo>
                    <a:pt x="1126" y="407"/>
                  </a:lnTo>
                  <a:lnTo>
                    <a:pt x="1124" y="399"/>
                  </a:lnTo>
                  <a:lnTo>
                    <a:pt x="1121" y="393"/>
                  </a:lnTo>
                  <a:lnTo>
                    <a:pt x="1117" y="390"/>
                  </a:lnTo>
                  <a:lnTo>
                    <a:pt x="1117" y="390"/>
                  </a:lnTo>
                  <a:lnTo>
                    <a:pt x="1110" y="383"/>
                  </a:lnTo>
                  <a:lnTo>
                    <a:pt x="1110" y="380"/>
                  </a:lnTo>
                  <a:lnTo>
                    <a:pt x="1109" y="377"/>
                  </a:lnTo>
                  <a:lnTo>
                    <a:pt x="1110" y="371"/>
                  </a:lnTo>
                  <a:lnTo>
                    <a:pt x="1115" y="365"/>
                  </a:lnTo>
                  <a:lnTo>
                    <a:pt x="1120" y="362"/>
                  </a:lnTo>
                  <a:lnTo>
                    <a:pt x="1124" y="357"/>
                  </a:lnTo>
                  <a:lnTo>
                    <a:pt x="1129" y="356"/>
                  </a:lnTo>
                  <a:lnTo>
                    <a:pt x="1114" y="274"/>
                  </a:lnTo>
                  <a:lnTo>
                    <a:pt x="1114" y="274"/>
                  </a:lnTo>
                  <a:lnTo>
                    <a:pt x="1100" y="280"/>
                  </a:lnTo>
                  <a:lnTo>
                    <a:pt x="1086" y="286"/>
                  </a:lnTo>
                  <a:lnTo>
                    <a:pt x="1070" y="295"/>
                  </a:lnTo>
                  <a:lnTo>
                    <a:pt x="1055" y="307"/>
                  </a:lnTo>
                  <a:lnTo>
                    <a:pt x="1047" y="315"/>
                  </a:lnTo>
                  <a:lnTo>
                    <a:pt x="1041" y="324"/>
                  </a:lnTo>
                  <a:lnTo>
                    <a:pt x="1035" y="332"/>
                  </a:lnTo>
                  <a:lnTo>
                    <a:pt x="1032" y="342"/>
                  </a:lnTo>
                  <a:lnTo>
                    <a:pt x="1029" y="351"/>
                  </a:lnTo>
                  <a:lnTo>
                    <a:pt x="1029" y="363"/>
                  </a:lnTo>
                  <a:lnTo>
                    <a:pt x="1029" y="363"/>
                  </a:lnTo>
                  <a:lnTo>
                    <a:pt x="1032" y="369"/>
                  </a:lnTo>
                  <a:lnTo>
                    <a:pt x="1037" y="386"/>
                  </a:lnTo>
                  <a:lnTo>
                    <a:pt x="1038" y="396"/>
                  </a:lnTo>
                  <a:lnTo>
                    <a:pt x="1040" y="408"/>
                  </a:lnTo>
                  <a:lnTo>
                    <a:pt x="1038" y="420"/>
                  </a:lnTo>
                  <a:lnTo>
                    <a:pt x="1037" y="431"/>
                  </a:lnTo>
                  <a:lnTo>
                    <a:pt x="1037" y="431"/>
                  </a:lnTo>
                  <a:lnTo>
                    <a:pt x="1034" y="423"/>
                  </a:lnTo>
                  <a:lnTo>
                    <a:pt x="1025" y="405"/>
                  </a:lnTo>
                  <a:lnTo>
                    <a:pt x="1019" y="396"/>
                  </a:lnTo>
                  <a:lnTo>
                    <a:pt x="1013" y="390"/>
                  </a:lnTo>
                  <a:lnTo>
                    <a:pt x="1007" y="386"/>
                  </a:lnTo>
                  <a:lnTo>
                    <a:pt x="1002" y="386"/>
                  </a:lnTo>
                  <a:lnTo>
                    <a:pt x="999" y="386"/>
                  </a:lnTo>
                  <a:lnTo>
                    <a:pt x="999" y="386"/>
                  </a:lnTo>
                  <a:lnTo>
                    <a:pt x="991" y="389"/>
                  </a:lnTo>
                  <a:lnTo>
                    <a:pt x="985" y="395"/>
                  </a:lnTo>
                  <a:lnTo>
                    <a:pt x="976" y="405"/>
                  </a:lnTo>
                  <a:lnTo>
                    <a:pt x="970" y="416"/>
                  </a:lnTo>
                  <a:lnTo>
                    <a:pt x="967" y="420"/>
                  </a:lnTo>
                  <a:lnTo>
                    <a:pt x="927" y="413"/>
                  </a:lnTo>
                  <a:lnTo>
                    <a:pt x="900" y="405"/>
                  </a:lnTo>
                  <a:lnTo>
                    <a:pt x="900" y="436"/>
                  </a:lnTo>
                  <a:lnTo>
                    <a:pt x="877" y="440"/>
                  </a:lnTo>
                  <a:lnTo>
                    <a:pt x="857" y="440"/>
                  </a:lnTo>
                  <a:lnTo>
                    <a:pt x="818" y="440"/>
                  </a:lnTo>
                  <a:lnTo>
                    <a:pt x="818" y="478"/>
                  </a:lnTo>
                  <a:lnTo>
                    <a:pt x="777" y="463"/>
                  </a:lnTo>
                  <a:lnTo>
                    <a:pt x="765" y="436"/>
                  </a:lnTo>
                  <a:lnTo>
                    <a:pt x="753" y="451"/>
                  </a:lnTo>
                  <a:lnTo>
                    <a:pt x="750" y="490"/>
                  </a:lnTo>
                  <a:lnTo>
                    <a:pt x="750" y="515"/>
                  </a:lnTo>
                  <a:lnTo>
                    <a:pt x="731" y="520"/>
                  </a:lnTo>
                  <a:lnTo>
                    <a:pt x="704" y="527"/>
                  </a:lnTo>
                  <a:lnTo>
                    <a:pt x="693" y="542"/>
                  </a:lnTo>
                  <a:lnTo>
                    <a:pt x="646" y="573"/>
                  </a:lnTo>
                  <a:lnTo>
                    <a:pt x="624" y="550"/>
                  </a:lnTo>
                  <a:lnTo>
                    <a:pt x="624" y="508"/>
                  </a:lnTo>
                  <a:lnTo>
                    <a:pt x="597" y="490"/>
                  </a:lnTo>
                  <a:lnTo>
                    <a:pt x="597" y="490"/>
                  </a:lnTo>
                  <a:lnTo>
                    <a:pt x="600" y="488"/>
                  </a:lnTo>
                  <a:lnTo>
                    <a:pt x="606" y="485"/>
                  </a:lnTo>
                  <a:lnTo>
                    <a:pt x="610" y="485"/>
                  </a:lnTo>
                  <a:lnTo>
                    <a:pt x="615" y="485"/>
                  </a:lnTo>
                  <a:lnTo>
                    <a:pt x="621" y="488"/>
                  </a:lnTo>
                  <a:lnTo>
                    <a:pt x="628" y="493"/>
                  </a:lnTo>
                  <a:lnTo>
                    <a:pt x="628" y="493"/>
                  </a:lnTo>
                  <a:lnTo>
                    <a:pt x="636" y="499"/>
                  </a:lnTo>
                  <a:lnTo>
                    <a:pt x="648" y="506"/>
                  </a:lnTo>
                  <a:lnTo>
                    <a:pt x="658" y="511"/>
                  </a:lnTo>
                  <a:lnTo>
                    <a:pt x="664" y="512"/>
                  </a:lnTo>
                  <a:lnTo>
                    <a:pt x="669" y="511"/>
                  </a:lnTo>
                  <a:lnTo>
                    <a:pt x="675" y="509"/>
                  </a:lnTo>
                  <a:lnTo>
                    <a:pt x="678" y="506"/>
                  </a:lnTo>
                  <a:lnTo>
                    <a:pt x="681" y="502"/>
                  </a:lnTo>
                  <a:lnTo>
                    <a:pt x="684" y="493"/>
                  </a:lnTo>
                  <a:lnTo>
                    <a:pt x="684" y="484"/>
                  </a:lnTo>
                  <a:lnTo>
                    <a:pt x="684" y="470"/>
                  </a:lnTo>
                  <a:lnTo>
                    <a:pt x="681" y="455"/>
                  </a:lnTo>
                  <a:lnTo>
                    <a:pt x="678" y="436"/>
                  </a:lnTo>
                  <a:lnTo>
                    <a:pt x="678" y="436"/>
                  </a:lnTo>
                  <a:lnTo>
                    <a:pt x="672" y="428"/>
                  </a:lnTo>
                  <a:lnTo>
                    <a:pt x="663" y="420"/>
                  </a:lnTo>
                  <a:lnTo>
                    <a:pt x="652" y="413"/>
                  </a:lnTo>
                  <a:lnTo>
                    <a:pt x="637" y="404"/>
                  </a:lnTo>
                  <a:lnTo>
                    <a:pt x="618" y="396"/>
                  </a:lnTo>
                  <a:lnTo>
                    <a:pt x="607" y="393"/>
                  </a:lnTo>
                  <a:lnTo>
                    <a:pt x="594" y="392"/>
                  </a:lnTo>
                  <a:lnTo>
                    <a:pt x="582" y="390"/>
                  </a:lnTo>
                  <a:lnTo>
                    <a:pt x="567" y="390"/>
                  </a:lnTo>
                  <a:lnTo>
                    <a:pt x="567" y="390"/>
                  </a:lnTo>
                  <a:lnTo>
                    <a:pt x="562" y="380"/>
                  </a:lnTo>
                  <a:lnTo>
                    <a:pt x="556" y="372"/>
                  </a:lnTo>
                  <a:lnTo>
                    <a:pt x="548" y="362"/>
                  </a:lnTo>
                  <a:lnTo>
                    <a:pt x="539" y="354"/>
                  </a:lnTo>
                  <a:lnTo>
                    <a:pt x="535" y="350"/>
                  </a:lnTo>
                  <a:lnTo>
                    <a:pt x="529" y="348"/>
                  </a:lnTo>
                  <a:lnTo>
                    <a:pt x="524" y="347"/>
                  </a:lnTo>
                  <a:lnTo>
                    <a:pt x="518" y="347"/>
                  </a:lnTo>
                  <a:lnTo>
                    <a:pt x="512" y="348"/>
                  </a:lnTo>
                  <a:lnTo>
                    <a:pt x="505" y="351"/>
                  </a:lnTo>
                  <a:lnTo>
                    <a:pt x="505" y="351"/>
                  </a:lnTo>
                  <a:lnTo>
                    <a:pt x="491" y="360"/>
                  </a:lnTo>
                  <a:lnTo>
                    <a:pt x="476" y="368"/>
                  </a:lnTo>
                  <a:lnTo>
                    <a:pt x="444" y="381"/>
                  </a:lnTo>
                  <a:lnTo>
                    <a:pt x="431" y="387"/>
                  </a:lnTo>
                  <a:lnTo>
                    <a:pt x="420" y="393"/>
                  </a:lnTo>
                  <a:lnTo>
                    <a:pt x="413" y="399"/>
                  </a:lnTo>
                  <a:lnTo>
                    <a:pt x="410" y="402"/>
                  </a:lnTo>
                  <a:lnTo>
                    <a:pt x="410" y="405"/>
                  </a:lnTo>
                  <a:lnTo>
                    <a:pt x="410" y="405"/>
                  </a:lnTo>
                  <a:lnTo>
                    <a:pt x="408" y="410"/>
                  </a:lnTo>
                  <a:lnTo>
                    <a:pt x="404" y="416"/>
                  </a:lnTo>
                  <a:lnTo>
                    <a:pt x="398" y="420"/>
                  </a:lnTo>
                  <a:lnTo>
                    <a:pt x="390" y="423"/>
                  </a:lnTo>
                  <a:lnTo>
                    <a:pt x="377" y="429"/>
                  </a:lnTo>
                  <a:lnTo>
                    <a:pt x="371" y="431"/>
                  </a:lnTo>
                  <a:lnTo>
                    <a:pt x="360" y="470"/>
                  </a:lnTo>
                  <a:lnTo>
                    <a:pt x="325" y="497"/>
                  </a:lnTo>
                  <a:lnTo>
                    <a:pt x="271" y="558"/>
                  </a:lnTo>
                  <a:lnTo>
                    <a:pt x="238" y="622"/>
                  </a:lnTo>
                  <a:lnTo>
                    <a:pt x="211" y="639"/>
                  </a:lnTo>
                  <a:lnTo>
                    <a:pt x="203" y="692"/>
                  </a:lnTo>
                  <a:lnTo>
                    <a:pt x="211" y="726"/>
                  </a:lnTo>
                  <a:lnTo>
                    <a:pt x="256" y="741"/>
                  </a:lnTo>
                  <a:lnTo>
                    <a:pt x="291" y="738"/>
                  </a:lnTo>
                  <a:lnTo>
                    <a:pt x="298" y="769"/>
                  </a:lnTo>
                  <a:lnTo>
                    <a:pt x="298" y="799"/>
                  </a:lnTo>
                  <a:lnTo>
                    <a:pt x="345" y="796"/>
                  </a:lnTo>
                  <a:lnTo>
                    <a:pt x="356" y="756"/>
                  </a:lnTo>
                  <a:lnTo>
                    <a:pt x="380" y="707"/>
                  </a:lnTo>
                  <a:lnTo>
                    <a:pt x="375" y="657"/>
                  </a:lnTo>
                  <a:lnTo>
                    <a:pt x="398" y="615"/>
                  </a:lnTo>
                  <a:lnTo>
                    <a:pt x="429" y="573"/>
                  </a:lnTo>
                  <a:lnTo>
                    <a:pt x="455" y="542"/>
                  </a:lnTo>
                  <a:lnTo>
                    <a:pt x="455" y="542"/>
                  </a:lnTo>
                  <a:lnTo>
                    <a:pt x="461" y="539"/>
                  </a:lnTo>
                  <a:lnTo>
                    <a:pt x="467" y="536"/>
                  </a:lnTo>
                  <a:lnTo>
                    <a:pt x="473" y="533"/>
                  </a:lnTo>
                  <a:lnTo>
                    <a:pt x="479" y="533"/>
                  </a:lnTo>
                  <a:lnTo>
                    <a:pt x="481" y="535"/>
                  </a:lnTo>
                  <a:lnTo>
                    <a:pt x="484" y="536"/>
                  </a:lnTo>
                  <a:lnTo>
                    <a:pt x="484" y="539"/>
                  </a:lnTo>
                  <a:lnTo>
                    <a:pt x="485" y="542"/>
                  </a:lnTo>
                  <a:lnTo>
                    <a:pt x="482" y="555"/>
                  </a:lnTo>
                  <a:lnTo>
                    <a:pt x="482" y="555"/>
                  </a:lnTo>
                  <a:lnTo>
                    <a:pt x="478" y="567"/>
                  </a:lnTo>
                  <a:lnTo>
                    <a:pt x="472" y="577"/>
                  </a:lnTo>
                  <a:lnTo>
                    <a:pt x="466" y="585"/>
                  </a:lnTo>
                  <a:lnTo>
                    <a:pt x="460" y="589"/>
                  </a:lnTo>
                  <a:lnTo>
                    <a:pt x="454" y="592"/>
                  </a:lnTo>
                  <a:lnTo>
                    <a:pt x="449" y="595"/>
                  </a:lnTo>
                  <a:lnTo>
                    <a:pt x="444" y="597"/>
                  </a:lnTo>
                  <a:lnTo>
                    <a:pt x="429" y="642"/>
                  </a:lnTo>
                  <a:lnTo>
                    <a:pt x="429" y="642"/>
                  </a:lnTo>
                  <a:lnTo>
                    <a:pt x="429" y="648"/>
                  </a:lnTo>
                  <a:lnTo>
                    <a:pt x="431" y="654"/>
                  </a:lnTo>
                  <a:lnTo>
                    <a:pt x="434" y="662"/>
                  </a:lnTo>
                  <a:lnTo>
                    <a:pt x="440" y="669"/>
                  </a:lnTo>
                  <a:lnTo>
                    <a:pt x="447" y="677"/>
                  </a:lnTo>
                  <a:lnTo>
                    <a:pt x="461" y="681"/>
                  </a:lnTo>
                  <a:lnTo>
                    <a:pt x="469" y="683"/>
                  </a:lnTo>
                  <a:lnTo>
                    <a:pt x="479" y="684"/>
                  </a:lnTo>
                  <a:lnTo>
                    <a:pt x="479" y="684"/>
                  </a:lnTo>
                  <a:lnTo>
                    <a:pt x="497" y="686"/>
                  </a:lnTo>
                  <a:lnTo>
                    <a:pt x="512" y="690"/>
                  </a:lnTo>
                  <a:lnTo>
                    <a:pt x="526" y="695"/>
                  </a:lnTo>
                  <a:lnTo>
                    <a:pt x="536" y="699"/>
                  </a:lnTo>
                  <a:lnTo>
                    <a:pt x="550" y="707"/>
                  </a:lnTo>
                  <a:lnTo>
                    <a:pt x="554" y="711"/>
                  </a:lnTo>
                  <a:lnTo>
                    <a:pt x="517" y="722"/>
                  </a:lnTo>
                  <a:lnTo>
                    <a:pt x="475" y="719"/>
                  </a:lnTo>
                  <a:lnTo>
                    <a:pt x="444" y="769"/>
                  </a:lnTo>
                  <a:lnTo>
                    <a:pt x="413" y="784"/>
                  </a:lnTo>
                  <a:lnTo>
                    <a:pt x="410" y="833"/>
                  </a:lnTo>
                  <a:lnTo>
                    <a:pt x="387" y="853"/>
                  </a:lnTo>
                  <a:lnTo>
                    <a:pt x="276" y="848"/>
                  </a:lnTo>
                  <a:lnTo>
                    <a:pt x="276" y="796"/>
                  </a:lnTo>
                  <a:lnTo>
                    <a:pt x="276" y="796"/>
                  </a:lnTo>
                  <a:lnTo>
                    <a:pt x="273" y="794"/>
                  </a:lnTo>
                  <a:lnTo>
                    <a:pt x="268" y="794"/>
                  </a:lnTo>
                  <a:lnTo>
                    <a:pt x="264" y="794"/>
                  </a:lnTo>
                  <a:lnTo>
                    <a:pt x="259" y="796"/>
                  </a:lnTo>
                  <a:lnTo>
                    <a:pt x="255" y="800"/>
                  </a:lnTo>
                  <a:lnTo>
                    <a:pt x="252" y="806"/>
                  </a:lnTo>
                  <a:lnTo>
                    <a:pt x="249" y="814"/>
                  </a:lnTo>
                  <a:lnTo>
                    <a:pt x="249" y="814"/>
                  </a:lnTo>
                  <a:lnTo>
                    <a:pt x="246" y="833"/>
                  </a:lnTo>
                  <a:lnTo>
                    <a:pt x="243" y="851"/>
                  </a:lnTo>
                  <a:lnTo>
                    <a:pt x="238" y="868"/>
                  </a:lnTo>
                  <a:lnTo>
                    <a:pt x="203" y="883"/>
                  </a:lnTo>
                  <a:lnTo>
                    <a:pt x="172" y="933"/>
                  </a:lnTo>
                  <a:lnTo>
                    <a:pt x="142" y="955"/>
                  </a:lnTo>
                  <a:lnTo>
                    <a:pt x="104" y="960"/>
                  </a:lnTo>
                  <a:lnTo>
                    <a:pt x="92" y="982"/>
                  </a:lnTo>
                  <a:lnTo>
                    <a:pt x="104" y="1020"/>
                  </a:lnTo>
                  <a:lnTo>
                    <a:pt x="104" y="1020"/>
                  </a:lnTo>
                  <a:lnTo>
                    <a:pt x="107" y="1026"/>
                  </a:lnTo>
                  <a:lnTo>
                    <a:pt x="110" y="1031"/>
                  </a:lnTo>
                  <a:lnTo>
                    <a:pt x="111" y="1038"/>
                  </a:lnTo>
                  <a:lnTo>
                    <a:pt x="113" y="1046"/>
                  </a:lnTo>
                  <a:lnTo>
                    <a:pt x="111" y="1055"/>
                  </a:lnTo>
                  <a:lnTo>
                    <a:pt x="107" y="1062"/>
                  </a:lnTo>
                  <a:lnTo>
                    <a:pt x="104" y="1067"/>
                  </a:lnTo>
                  <a:lnTo>
                    <a:pt x="99" y="1070"/>
                  </a:lnTo>
                  <a:lnTo>
                    <a:pt x="99" y="1070"/>
                  </a:lnTo>
                  <a:lnTo>
                    <a:pt x="95" y="1073"/>
                  </a:lnTo>
                  <a:lnTo>
                    <a:pt x="89" y="1076"/>
                  </a:lnTo>
                  <a:lnTo>
                    <a:pt x="74" y="1079"/>
                  </a:lnTo>
                  <a:lnTo>
                    <a:pt x="59" y="1080"/>
                  </a:lnTo>
                  <a:lnTo>
                    <a:pt x="44" y="1079"/>
                  </a:lnTo>
                  <a:lnTo>
                    <a:pt x="18" y="1076"/>
                  </a:lnTo>
                  <a:lnTo>
                    <a:pt x="7" y="1074"/>
                  </a:lnTo>
                  <a:lnTo>
                    <a:pt x="0" y="1144"/>
                  </a:lnTo>
                  <a:lnTo>
                    <a:pt x="24" y="1204"/>
                  </a:lnTo>
                  <a:lnTo>
                    <a:pt x="74" y="1193"/>
                  </a:lnTo>
                  <a:lnTo>
                    <a:pt x="127" y="1174"/>
                  </a:lnTo>
                  <a:lnTo>
                    <a:pt x="157" y="1166"/>
                  </a:lnTo>
                  <a:lnTo>
                    <a:pt x="161" y="1132"/>
                  </a:lnTo>
                  <a:lnTo>
                    <a:pt x="184" y="1109"/>
                  </a:lnTo>
                  <a:lnTo>
                    <a:pt x="184" y="1059"/>
                  </a:lnTo>
                  <a:lnTo>
                    <a:pt x="184" y="1059"/>
                  </a:lnTo>
                  <a:lnTo>
                    <a:pt x="188" y="1062"/>
                  </a:lnTo>
                  <a:lnTo>
                    <a:pt x="194" y="1067"/>
                  </a:lnTo>
                  <a:lnTo>
                    <a:pt x="202" y="1070"/>
                  </a:lnTo>
                  <a:lnTo>
                    <a:pt x="211" y="1073"/>
                  </a:lnTo>
                  <a:lnTo>
                    <a:pt x="223" y="1074"/>
                  </a:lnTo>
                  <a:lnTo>
                    <a:pt x="235" y="1074"/>
                  </a:lnTo>
                  <a:lnTo>
                    <a:pt x="249" y="1070"/>
                  </a:lnTo>
                  <a:lnTo>
                    <a:pt x="249" y="1070"/>
                  </a:lnTo>
                  <a:lnTo>
                    <a:pt x="256" y="1068"/>
                  </a:lnTo>
                  <a:lnTo>
                    <a:pt x="262" y="1068"/>
                  </a:lnTo>
                  <a:lnTo>
                    <a:pt x="270" y="1068"/>
                  </a:lnTo>
                  <a:lnTo>
                    <a:pt x="276" y="1070"/>
                  </a:lnTo>
                  <a:lnTo>
                    <a:pt x="286" y="1076"/>
                  </a:lnTo>
                  <a:lnTo>
                    <a:pt x="295" y="1083"/>
                  </a:lnTo>
                  <a:lnTo>
                    <a:pt x="303" y="1092"/>
                  </a:lnTo>
                  <a:lnTo>
                    <a:pt x="309" y="1100"/>
                  </a:lnTo>
                  <a:lnTo>
                    <a:pt x="313" y="1109"/>
                  </a:lnTo>
                  <a:lnTo>
                    <a:pt x="345" y="1159"/>
                  </a:lnTo>
                  <a:lnTo>
                    <a:pt x="368" y="1159"/>
                  </a:lnTo>
                  <a:lnTo>
                    <a:pt x="375" y="1136"/>
                  </a:lnTo>
                  <a:lnTo>
                    <a:pt x="353" y="1102"/>
                  </a:lnTo>
                  <a:lnTo>
                    <a:pt x="337" y="1082"/>
                  </a:lnTo>
                  <a:lnTo>
                    <a:pt x="337" y="1062"/>
                  </a:lnTo>
                  <a:lnTo>
                    <a:pt x="348" y="1055"/>
                  </a:lnTo>
                  <a:lnTo>
                    <a:pt x="375" y="1094"/>
                  </a:lnTo>
                  <a:lnTo>
                    <a:pt x="405" y="1117"/>
                  </a:lnTo>
                  <a:lnTo>
                    <a:pt x="417" y="1151"/>
                  </a:lnTo>
                  <a:lnTo>
                    <a:pt x="417" y="1151"/>
                  </a:lnTo>
                  <a:lnTo>
                    <a:pt x="425" y="1156"/>
                  </a:lnTo>
                  <a:lnTo>
                    <a:pt x="432" y="1160"/>
                  </a:lnTo>
                  <a:lnTo>
                    <a:pt x="441" y="1166"/>
                  </a:lnTo>
                  <a:lnTo>
                    <a:pt x="452" y="1168"/>
                  </a:lnTo>
                  <a:lnTo>
                    <a:pt x="455" y="1169"/>
                  </a:lnTo>
                  <a:lnTo>
                    <a:pt x="460" y="1168"/>
                  </a:lnTo>
                  <a:lnTo>
                    <a:pt x="463" y="1166"/>
                  </a:lnTo>
                  <a:lnTo>
                    <a:pt x="466" y="1165"/>
                  </a:lnTo>
                  <a:lnTo>
                    <a:pt x="467" y="1160"/>
                  </a:lnTo>
                  <a:lnTo>
                    <a:pt x="467" y="1154"/>
                  </a:lnTo>
                  <a:lnTo>
                    <a:pt x="467" y="1154"/>
                  </a:lnTo>
                  <a:lnTo>
                    <a:pt x="467" y="1132"/>
                  </a:lnTo>
                  <a:lnTo>
                    <a:pt x="469" y="1117"/>
                  </a:lnTo>
                  <a:lnTo>
                    <a:pt x="470" y="1105"/>
                  </a:lnTo>
                  <a:lnTo>
                    <a:pt x="502" y="1117"/>
                  </a:lnTo>
                  <a:lnTo>
                    <a:pt x="524" y="1117"/>
                  </a:lnTo>
                  <a:lnTo>
                    <a:pt x="524" y="1082"/>
                  </a:lnTo>
                  <a:lnTo>
                    <a:pt x="524" y="1055"/>
                  </a:lnTo>
                  <a:lnTo>
                    <a:pt x="532" y="1025"/>
                  </a:lnTo>
                  <a:lnTo>
                    <a:pt x="586" y="1017"/>
                  </a:lnTo>
                  <a:lnTo>
                    <a:pt x="586" y="1017"/>
                  </a:lnTo>
                  <a:lnTo>
                    <a:pt x="586" y="1023"/>
                  </a:lnTo>
                  <a:lnTo>
                    <a:pt x="588" y="1037"/>
                  </a:lnTo>
                  <a:lnTo>
                    <a:pt x="589" y="1043"/>
                  </a:lnTo>
                  <a:lnTo>
                    <a:pt x="591" y="1049"/>
                  </a:lnTo>
                  <a:lnTo>
                    <a:pt x="594" y="1053"/>
                  </a:lnTo>
                  <a:lnTo>
                    <a:pt x="597" y="1055"/>
                  </a:lnTo>
                  <a:lnTo>
                    <a:pt x="597" y="1055"/>
                  </a:lnTo>
                  <a:lnTo>
                    <a:pt x="651" y="1055"/>
                  </a:lnTo>
                  <a:lnTo>
                    <a:pt x="628" y="1005"/>
                  </a:lnTo>
                  <a:lnTo>
                    <a:pt x="654" y="1005"/>
                  </a:lnTo>
                  <a:lnTo>
                    <a:pt x="686" y="1055"/>
                  </a:lnTo>
                  <a:lnTo>
                    <a:pt x="686" y="1055"/>
                  </a:lnTo>
                  <a:lnTo>
                    <a:pt x="687" y="1062"/>
                  </a:lnTo>
                  <a:lnTo>
                    <a:pt x="687" y="1071"/>
                  </a:lnTo>
                  <a:lnTo>
                    <a:pt x="687" y="1080"/>
                  </a:lnTo>
                  <a:lnTo>
                    <a:pt x="684" y="1089"/>
                  </a:lnTo>
                  <a:lnTo>
                    <a:pt x="681" y="1094"/>
                  </a:lnTo>
                  <a:lnTo>
                    <a:pt x="677" y="1097"/>
                  </a:lnTo>
                  <a:lnTo>
                    <a:pt x="672" y="1100"/>
                  </a:lnTo>
                  <a:lnTo>
                    <a:pt x="666" y="1103"/>
                  </a:lnTo>
                  <a:lnTo>
                    <a:pt x="658" y="1105"/>
                  </a:lnTo>
                  <a:lnTo>
                    <a:pt x="651" y="1105"/>
                  </a:lnTo>
                  <a:lnTo>
                    <a:pt x="651" y="1105"/>
                  </a:lnTo>
                  <a:lnTo>
                    <a:pt x="616" y="1106"/>
                  </a:lnTo>
                  <a:lnTo>
                    <a:pt x="591" y="1109"/>
                  </a:lnTo>
                  <a:lnTo>
                    <a:pt x="567" y="1112"/>
                  </a:lnTo>
                  <a:lnTo>
                    <a:pt x="532" y="1147"/>
                  </a:lnTo>
                  <a:lnTo>
                    <a:pt x="532" y="1147"/>
                  </a:lnTo>
                  <a:lnTo>
                    <a:pt x="533" y="1156"/>
                  </a:lnTo>
                  <a:lnTo>
                    <a:pt x="536" y="1165"/>
                  </a:lnTo>
                  <a:lnTo>
                    <a:pt x="541" y="1175"/>
                  </a:lnTo>
                  <a:lnTo>
                    <a:pt x="548" y="1186"/>
                  </a:lnTo>
                  <a:lnTo>
                    <a:pt x="554" y="1190"/>
                  </a:lnTo>
                  <a:lnTo>
                    <a:pt x="560" y="1195"/>
                  </a:lnTo>
                  <a:lnTo>
                    <a:pt x="570" y="1199"/>
                  </a:lnTo>
                  <a:lnTo>
                    <a:pt x="579" y="1204"/>
                  </a:lnTo>
                  <a:lnTo>
                    <a:pt x="589" y="1205"/>
                  </a:lnTo>
                  <a:lnTo>
                    <a:pt x="601" y="1209"/>
                  </a:lnTo>
                  <a:lnTo>
                    <a:pt x="601" y="1209"/>
                  </a:lnTo>
                  <a:lnTo>
                    <a:pt x="607" y="1209"/>
                  </a:lnTo>
                  <a:lnTo>
                    <a:pt x="613" y="1210"/>
                  </a:lnTo>
                  <a:lnTo>
                    <a:pt x="618" y="1213"/>
                  </a:lnTo>
                  <a:lnTo>
                    <a:pt x="621" y="1216"/>
                  </a:lnTo>
                  <a:lnTo>
                    <a:pt x="622" y="1221"/>
                  </a:lnTo>
                  <a:lnTo>
                    <a:pt x="622" y="1225"/>
                  </a:lnTo>
                  <a:lnTo>
                    <a:pt x="622" y="1230"/>
                  </a:lnTo>
                  <a:lnTo>
                    <a:pt x="621" y="1237"/>
                  </a:lnTo>
                  <a:lnTo>
                    <a:pt x="616" y="1245"/>
                  </a:lnTo>
                  <a:lnTo>
                    <a:pt x="612" y="1254"/>
                  </a:lnTo>
                  <a:lnTo>
                    <a:pt x="606" y="1264"/>
                  </a:lnTo>
                  <a:lnTo>
                    <a:pt x="606" y="1264"/>
                  </a:lnTo>
                  <a:lnTo>
                    <a:pt x="606" y="1269"/>
                  </a:lnTo>
                  <a:lnTo>
                    <a:pt x="606" y="1269"/>
                  </a:lnTo>
                  <a:lnTo>
                    <a:pt x="619" y="1257"/>
                  </a:lnTo>
                  <a:lnTo>
                    <a:pt x="633" y="1246"/>
                  </a:lnTo>
                  <a:lnTo>
                    <a:pt x="646" y="1240"/>
                  </a:lnTo>
                  <a:lnTo>
                    <a:pt x="652" y="1237"/>
                  </a:lnTo>
                  <a:lnTo>
                    <a:pt x="658" y="1237"/>
                  </a:lnTo>
                  <a:lnTo>
                    <a:pt x="658" y="1237"/>
                  </a:lnTo>
                  <a:lnTo>
                    <a:pt x="675" y="1237"/>
                  </a:lnTo>
                  <a:lnTo>
                    <a:pt x="690" y="1234"/>
                  </a:lnTo>
                  <a:lnTo>
                    <a:pt x="717" y="1228"/>
                  </a:lnTo>
                  <a:lnTo>
                    <a:pt x="738" y="1222"/>
                  </a:lnTo>
                  <a:lnTo>
                    <a:pt x="750" y="1219"/>
                  </a:lnTo>
                  <a:lnTo>
                    <a:pt x="750" y="1219"/>
                  </a:lnTo>
                  <a:lnTo>
                    <a:pt x="753" y="1218"/>
                  </a:lnTo>
                  <a:lnTo>
                    <a:pt x="756" y="1215"/>
                  </a:lnTo>
                  <a:lnTo>
                    <a:pt x="762" y="1205"/>
                  </a:lnTo>
                  <a:lnTo>
                    <a:pt x="770" y="1190"/>
                  </a:lnTo>
                  <a:lnTo>
                    <a:pt x="770" y="1190"/>
                  </a:lnTo>
                  <a:lnTo>
                    <a:pt x="799" y="1207"/>
                  </a:lnTo>
                  <a:lnTo>
                    <a:pt x="821" y="1219"/>
                  </a:lnTo>
                  <a:lnTo>
                    <a:pt x="838" y="1227"/>
                  </a:lnTo>
                  <a:lnTo>
                    <a:pt x="838" y="1227"/>
                  </a:lnTo>
                  <a:lnTo>
                    <a:pt x="845" y="1228"/>
                  </a:lnTo>
                  <a:lnTo>
                    <a:pt x="854" y="1225"/>
                  </a:lnTo>
                  <a:lnTo>
                    <a:pt x="878" y="1216"/>
                  </a:lnTo>
                  <a:lnTo>
                    <a:pt x="901" y="1207"/>
                  </a:lnTo>
                  <a:lnTo>
                    <a:pt x="909" y="1204"/>
                  </a:lnTo>
                  <a:lnTo>
                    <a:pt x="915" y="1202"/>
                  </a:lnTo>
                  <a:lnTo>
                    <a:pt x="915" y="1202"/>
                  </a:lnTo>
                  <a:lnTo>
                    <a:pt x="919" y="1204"/>
                  </a:lnTo>
                  <a:lnTo>
                    <a:pt x="925" y="1210"/>
                  </a:lnTo>
                  <a:lnTo>
                    <a:pt x="943" y="1227"/>
                  </a:lnTo>
                  <a:lnTo>
                    <a:pt x="961" y="1245"/>
                  </a:lnTo>
                  <a:lnTo>
                    <a:pt x="967" y="1251"/>
                  </a:lnTo>
                  <a:lnTo>
                    <a:pt x="972" y="1254"/>
                  </a:lnTo>
                  <a:lnTo>
                    <a:pt x="972" y="1254"/>
                  </a:lnTo>
                  <a:lnTo>
                    <a:pt x="976" y="1254"/>
                  </a:lnTo>
                  <a:lnTo>
                    <a:pt x="981" y="1252"/>
                  </a:lnTo>
                  <a:lnTo>
                    <a:pt x="994" y="1243"/>
                  </a:lnTo>
                  <a:lnTo>
                    <a:pt x="1002" y="1239"/>
                  </a:lnTo>
                  <a:lnTo>
                    <a:pt x="1010" y="1234"/>
                  </a:lnTo>
                  <a:lnTo>
                    <a:pt x="1019" y="1231"/>
                  </a:lnTo>
                  <a:lnTo>
                    <a:pt x="1028" y="1231"/>
                  </a:lnTo>
                  <a:lnTo>
                    <a:pt x="1028" y="1231"/>
                  </a:lnTo>
                  <a:lnTo>
                    <a:pt x="1073" y="1233"/>
                  </a:lnTo>
                  <a:lnTo>
                    <a:pt x="1109" y="1234"/>
                  </a:lnTo>
                  <a:lnTo>
                    <a:pt x="1109" y="1234"/>
                  </a:lnTo>
                  <a:lnTo>
                    <a:pt x="1117" y="1233"/>
                  </a:lnTo>
                  <a:lnTo>
                    <a:pt x="1124" y="1228"/>
                  </a:lnTo>
                  <a:lnTo>
                    <a:pt x="1142" y="1216"/>
                  </a:lnTo>
                  <a:lnTo>
                    <a:pt x="1165" y="1198"/>
                  </a:lnTo>
                  <a:lnTo>
                    <a:pt x="1202" y="1153"/>
                  </a:lnTo>
                  <a:lnTo>
                    <a:pt x="1202" y="1153"/>
                  </a:lnTo>
                  <a:lnTo>
                    <a:pt x="1230" y="1121"/>
                  </a:lnTo>
                  <a:lnTo>
                    <a:pt x="1248" y="1099"/>
                  </a:lnTo>
                  <a:lnTo>
                    <a:pt x="1252" y="1089"/>
                  </a:lnTo>
                  <a:lnTo>
                    <a:pt x="1254" y="1086"/>
                  </a:lnTo>
                  <a:lnTo>
                    <a:pt x="1254" y="1085"/>
                  </a:lnTo>
                  <a:lnTo>
                    <a:pt x="1254" y="1085"/>
                  </a:lnTo>
                  <a:lnTo>
                    <a:pt x="1254" y="1083"/>
                  </a:lnTo>
                  <a:lnTo>
                    <a:pt x="1255" y="1080"/>
                  </a:lnTo>
                  <a:lnTo>
                    <a:pt x="1260" y="1073"/>
                  </a:lnTo>
                  <a:lnTo>
                    <a:pt x="1276" y="1055"/>
                  </a:lnTo>
                  <a:lnTo>
                    <a:pt x="1305" y="1025"/>
                  </a:lnTo>
                  <a:lnTo>
                    <a:pt x="1305" y="1025"/>
                  </a:lnTo>
                  <a:lnTo>
                    <a:pt x="1318" y="1016"/>
                  </a:lnTo>
                  <a:lnTo>
                    <a:pt x="1344" y="999"/>
                  </a:lnTo>
                  <a:lnTo>
                    <a:pt x="1370" y="984"/>
                  </a:lnTo>
                  <a:lnTo>
                    <a:pt x="1380" y="979"/>
                  </a:lnTo>
                  <a:lnTo>
                    <a:pt x="1386" y="979"/>
                  </a:lnTo>
                  <a:lnTo>
                    <a:pt x="1386" y="979"/>
                  </a:lnTo>
                  <a:lnTo>
                    <a:pt x="1419" y="989"/>
                  </a:lnTo>
                  <a:lnTo>
                    <a:pt x="1447" y="998"/>
                  </a:lnTo>
                  <a:lnTo>
                    <a:pt x="1447" y="958"/>
                  </a:lnTo>
                  <a:lnTo>
                    <a:pt x="1447" y="958"/>
                  </a:lnTo>
                  <a:lnTo>
                    <a:pt x="1451" y="958"/>
                  </a:lnTo>
                  <a:lnTo>
                    <a:pt x="1466" y="957"/>
                  </a:lnTo>
                  <a:lnTo>
                    <a:pt x="1475" y="958"/>
                  </a:lnTo>
                  <a:lnTo>
                    <a:pt x="1484" y="961"/>
                  </a:lnTo>
                  <a:lnTo>
                    <a:pt x="1495" y="966"/>
                  </a:lnTo>
                  <a:lnTo>
                    <a:pt x="1504" y="972"/>
                  </a:lnTo>
                  <a:lnTo>
                    <a:pt x="1504" y="972"/>
                  </a:lnTo>
                  <a:lnTo>
                    <a:pt x="1513" y="979"/>
                  </a:lnTo>
                  <a:lnTo>
                    <a:pt x="1522" y="985"/>
                  </a:lnTo>
                  <a:lnTo>
                    <a:pt x="1537" y="993"/>
                  </a:lnTo>
                  <a:lnTo>
                    <a:pt x="1551" y="998"/>
                  </a:lnTo>
                  <a:lnTo>
                    <a:pt x="1560" y="999"/>
                  </a:lnTo>
                  <a:lnTo>
                    <a:pt x="1560" y="999"/>
                  </a:lnTo>
                  <a:lnTo>
                    <a:pt x="1587" y="999"/>
                  </a:lnTo>
                  <a:lnTo>
                    <a:pt x="1632" y="999"/>
                  </a:lnTo>
                  <a:lnTo>
                    <a:pt x="1680" y="998"/>
                  </a:lnTo>
                  <a:lnTo>
                    <a:pt x="1697" y="998"/>
                  </a:lnTo>
                  <a:lnTo>
                    <a:pt x="1707" y="996"/>
                  </a:lnTo>
                  <a:lnTo>
                    <a:pt x="1707" y="996"/>
                  </a:lnTo>
                  <a:lnTo>
                    <a:pt x="1715" y="992"/>
                  </a:lnTo>
                  <a:lnTo>
                    <a:pt x="1722" y="982"/>
                  </a:lnTo>
                  <a:lnTo>
                    <a:pt x="1740" y="958"/>
                  </a:lnTo>
                  <a:lnTo>
                    <a:pt x="1755" y="936"/>
                  </a:lnTo>
                  <a:lnTo>
                    <a:pt x="1761" y="925"/>
                  </a:lnTo>
                  <a:lnTo>
                    <a:pt x="1799" y="919"/>
                  </a:lnTo>
                  <a:lnTo>
                    <a:pt x="1799" y="919"/>
                  </a:lnTo>
                  <a:lnTo>
                    <a:pt x="1801" y="924"/>
                  </a:lnTo>
                  <a:lnTo>
                    <a:pt x="1807" y="937"/>
                  </a:lnTo>
                  <a:lnTo>
                    <a:pt x="1813" y="957"/>
                  </a:lnTo>
                  <a:lnTo>
                    <a:pt x="1816" y="967"/>
                  </a:lnTo>
                  <a:lnTo>
                    <a:pt x="1817" y="979"/>
                  </a:lnTo>
                  <a:lnTo>
                    <a:pt x="1817" y="979"/>
                  </a:lnTo>
                  <a:lnTo>
                    <a:pt x="1819" y="989"/>
                  </a:lnTo>
                  <a:lnTo>
                    <a:pt x="1825" y="998"/>
                  </a:lnTo>
                  <a:lnTo>
                    <a:pt x="1831" y="1004"/>
                  </a:lnTo>
                  <a:lnTo>
                    <a:pt x="1838" y="1010"/>
                  </a:lnTo>
                  <a:lnTo>
                    <a:pt x="1846" y="1013"/>
                  </a:lnTo>
                  <a:lnTo>
                    <a:pt x="1852" y="1016"/>
                  </a:lnTo>
                  <a:lnTo>
                    <a:pt x="1858" y="1017"/>
                  </a:lnTo>
                  <a:lnTo>
                    <a:pt x="1858" y="1017"/>
                  </a:lnTo>
                  <a:lnTo>
                    <a:pt x="1861" y="1037"/>
                  </a:lnTo>
                  <a:lnTo>
                    <a:pt x="1862" y="1052"/>
                  </a:lnTo>
                  <a:lnTo>
                    <a:pt x="1864" y="1062"/>
                  </a:lnTo>
                  <a:lnTo>
                    <a:pt x="1864" y="1062"/>
                  </a:lnTo>
                  <a:lnTo>
                    <a:pt x="1864" y="1062"/>
                  </a:lnTo>
                  <a:lnTo>
                    <a:pt x="1864" y="1064"/>
                  </a:lnTo>
                  <a:lnTo>
                    <a:pt x="1867" y="1062"/>
                  </a:lnTo>
                  <a:lnTo>
                    <a:pt x="1877" y="1058"/>
                  </a:lnTo>
                  <a:lnTo>
                    <a:pt x="1893" y="1049"/>
                  </a:lnTo>
                  <a:lnTo>
                    <a:pt x="1893" y="1049"/>
                  </a:lnTo>
                  <a:lnTo>
                    <a:pt x="1888" y="1061"/>
                  </a:lnTo>
                  <a:lnTo>
                    <a:pt x="1874" y="1092"/>
                  </a:lnTo>
                  <a:lnTo>
                    <a:pt x="1862" y="1127"/>
                  </a:lnTo>
                  <a:lnTo>
                    <a:pt x="1859" y="1142"/>
                  </a:lnTo>
                  <a:lnTo>
                    <a:pt x="1858" y="1153"/>
                  </a:lnTo>
                  <a:lnTo>
                    <a:pt x="1858" y="1153"/>
                  </a:lnTo>
                  <a:lnTo>
                    <a:pt x="1859" y="1157"/>
                  </a:lnTo>
                  <a:lnTo>
                    <a:pt x="1862" y="1162"/>
                  </a:lnTo>
                  <a:lnTo>
                    <a:pt x="1867" y="1165"/>
                  </a:lnTo>
                  <a:lnTo>
                    <a:pt x="1871" y="1168"/>
                  </a:lnTo>
                  <a:lnTo>
                    <a:pt x="1884" y="1172"/>
                  </a:lnTo>
                  <a:lnTo>
                    <a:pt x="1897" y="1174"/>
                  </a:lnTo>
                  <a:lnTo>
                    <a:pt x="1897" y="1159"/>
                  </a:lnTo>
                  <a:lnTo>
                    <a:pt x="1874" y="1127"/>
                  </a:lnTo>
                  <a:lnTo>
                    <a:pt x="1897" y="1102"/>
                  </a:lnTo>
                  <a:lnTo>
                    <a:pt x="1905" y="1074"/>
                  </a:lnTo>
                  <a:lnTo>
                    <a:pt x="1959" y="1067"/>
                  </a:lnTo>
                  <a:lnTo>
                    <a:pt x="1959" y="1067"/>
                  </a:lnTo>
                  <a:lnTo>
                    <a:pt x="1968" y="1058"/>
                  </a:lnTo>
                  <a:lnTo>
                    <a:pt x="1991" y="1037"/>
                  </a:lnTo>
                  <a:lnTo>
                    <a:pt x="2003" y="1023"/>
                  </a:lnTo>
                  <a:lnTo>
                    <a:pt x="2013" y="1010"/>
                  </a:lnTo>
                  <a:lnTo>
                    <a:pt x="2022" y="998"/>
                  </a:lnTo>
                  <a:lnTo>
                    <a:pt x="2028" y="987"/>
                  </a:lnTo>
                  <a:lnTo>
                    <a:pt x="2028" y="987"/>
                  </a:lnTo>
                  <a:lnTo>
                    <a:pt x="2036" y="951"/>
                  </a:lnTo>
                  <a:lnTo>
                    <a:pt x="2042" y="927"/>
                  </a:lnTo>
                  <a:lnTo>
                    <a:pt x="2045" y="900"/>
                  </a:lnTo>
                  <a:lnTo>
                    <a:pt x="2048" y="874"/>
                  </a:lnTo>
                  <a:lnTo>
                    <a:pt x="2048" y="863"/>
                  </a:lnTo>
                  <a:lnTo>
                    <a:pt x="2046" y="853"/>
                  </a:lnTo>
                  <a:lnTo>
                    <a:pt x="2045" y="845"/>
                  </a:lnTo>
                  <a:lnTo>
                    <a:pt x="2042" y="839"/>
                  </a:lnTo>
                  <a:lnTo>
                    <a:pt x="2037" y="835"/>
                  </a:lnTo>
                  <a:lnTo>
                    <a:pt x="2031" y="833"/>
                  </a:lnTo>
                  <a:lnTo>
                    <a:pt x="2031" y="833"/>
                  </a:lnTo>
                  <a:lnTo>
                    <a:pt x="2021" y="833"/>
                  </a:lnTo>
                  <a:lnTo>
                    <a:pt x="2015" y="832"/>
                  </a:lnTo>
                  <a:lnTo>
                    <a:pt x="2013" y="830"/>
                  </a:lnTo>
                  <a:lnTo>
                    <a:pt x="2013" y="829"/>
                  </a:lnTo>
                  <a:lnTo>
                    <a:pt x="2018" y="827"/>
                  </a:lnTo>
                  <a:lnTo>
                    <a:pt x="2021" y="826"/>
                  </a:lnTo>
                  <a:lnTo>
                    <a:pt x="1997" y="833"/>
                  </a:lnTo>
                  <a:lnTo>
                    <a:pt x="2009" y="799"/>
                  </a:lnTo>
                  <a:lnTo>
                    <a:pt x="2043" y="761"/>
                  </a:lnTo>
                  <a:lnTo>
                    <a:pt x="2073" y="699"/>
                  </a:lnTo>
                  <a:lnTo>
                    <a:pt x="2165" y="704"/>
                  </a:lnTo>
                  <a:lnTo>
                    <a:pt x="2223" y="722"/>
                  </a:lnTo>
                  <a:lnTo>
                    <a:pt x="2269" y="707"/>
                  </a:lnTo>
                  <a:lnTo>
                    <a:pt x="2295" y="662"/>
                  </a:lnTo>
                  <a:lnTo>
                    <a:pt x="2342" y="654"/>
                  </a:lnTo>
                  <a:lnTo>
                    <a:pt x="2342" y="654"/>
                  </a:lnTo>
                  <a:lnTo>
                    <a:pt x="2331" y="668"/>
                  </a:lnTo>
                  <a:lnTo>
                    <a:pt x="2319" y="684"/>
                  </a:lnTo>
                  <a:lnTo>
                    <a:pt x="2307" y="707"/>
                  </a:lnTo>
                  <a:lnTo>
                    <a:pt x="2295" y="737"/>
                  </a:lnTo>
                  <a:lnTo>
                    <a:pt x="2289" y="753"/>
                  </a:lnTo>
                  <a:lnTo>
                    <a:pt x="2283" y="773"/>
                  </a:lnTo>
                  <a:lnTo>
                    <a:pt x="2278" y="793"/>
                  </a:lnTo>
                  <a:lnTo>
                    <a:pt x="2275" y="815"/>
                  </a:lnTo>
                  <a:lnTo>
                    <a:pt x="2274" y="839"/>
                  </a:lnTo>
                  <a:lnTo>
                    <a:pt x="2272" y="863"/>
                  </a:lnTo>
                  <a:lnTo>
                    <a:pt x="2284" y="910"/>
                  </a:lnTo>
                  <a:lnTo>
                    <a:pt x="2334" y="833"/>
                  </a:lnTo>
                  <a:lnTo>
                    <a:pt x="2334" y="833"/>
                  </a:lnTo>
                  <a:lnTo>
                    <a:pt x="2340" y="826"/>
                  </a:lnTo>
                  <a:lnTo>
                    <a:pt x="2352" y="811"/>
                  </a:lnTo>
                  <a:lnTo>
                    <a:pt x="2358" y="800"/>
                  </a:lnTo>
                  <a:lnTo>
                    <a:pt x="2363" y="791"/>
                  </a:lnTo>
                  <a:lnTo>
                    <a:pt x="2366" y="782"/>
                  </a:lnTo>
                  <a:lnTo>
                    <a:pt x="2366" y="779"/>
                  </a:lnTo>
                  <a:lnTo>
                    <a:pt x="2364" y="776"/>
                  </a:lnTo>
                  <a:lnTo>
                    <a:pt x="2364" y="776"/>
                  </a:lnTo>
                  <a:lnTo>
                    <a:pt x="2349" y="743"/>
                  </a:lnTo>
                  <a:lnTo>
                    <a:pt x="2342" y="722"/>
                  </a:lnTo>
                  <a:lnTo>
                    <a:pt x="2342" y="722"/>
                  </a:lnTo>
                  <a:lnTo>
                    <a:pt x="2346" y="716"/>
                  </a:lnTo>
                  <a:lnTo>
                    <a:pt x="2357" y="701"/>
                  </a:lnTo>
                  <a:lnTo>
                    <a:pt x="2372" y="684"/>
                  </a:lnTo>
                  <a:lnTo>
                    <a:pt x="2379" y="677"/>
                  </a:lnTo>
                  <a:lnTo>
                    <a:pt x="2387" y="672"/>
                  </a:lnTo>
                  <a:lnTo>
                    <a:pt x="2449" y="665"/>
                  </a:lnTo>
                  <a:lnTo>
                    <a:pt x="2449" y="665"/>
                  </a:lnTo>
                  <a:lnTo>
                    <a:pt x="2459" y="662"/>
                  </a:lnTo>
                  <a:lnTo>
                    <a:pt x="2485" y="654"/>
                  </a:lnTo>
                  <a:lnTo>
                    <a:pt x="2518" y="642"/>
                  </a:lnTo>
                  <a:lnTo>
                    <a:pt x="2533" y="634"/>
                  </a:lnTo>
                  <a:lnTo>
                    <a:pt x="2548" y="627"/>
                  </a:lnTo>
                  <a:lnTo>
                    <a:pt x="2548" y="627"/>
                  </a:lnTo>
                  <a:lnTo>
                    <a:pt x="2560" y="618"/>
                  </a:lnTo>
                  <a:lnTo>
                    <a:pt x="2571" y="607"/>
                  </a:lnTo>
                  <a:lnTo>
                    <a:pt x="2580" y="595"/>
                  </a:lnTo>
                  <a:lnTo>
                    <a:pt x="2586" y="583"/>
                  </a:lnTo>
                  <a:lnTo>
                    <a:pt x="2587" y="573"/>
                  </a:lnTo>
                  <a:lnTo>
                    <a:pt x="2587" y="567"/>
                  </a:lnTo>
                  <a:lnTo>
                    <a:pt x="2587" y="562"/>
                  </a:lnTo>
                  <a:lnTo>
                    <a:pt x="2584" y="558"/>
                  </a:lnTo>
                  <a:lnTo>
                    <a:pt x="2581" y="553"/>
                  </a:lnTo>
                  <a:lnTo>
                    <a:pt x="2577" y="550"/>
                  </a:lnTo>
                  <a:lnTo>
                    <a:pt x="2571" y="547"/>
                  </a:lnTo>
                  <a:lnTo>
                    <a:pt x="2571" y="547"/>
                  </a:lnTo>
                  <a:lnTo>
                    <a:pt x="2580" y="544"/>
                  </a:lnTo>
                  <a:lnTo>
                    <a:pt x="2598" y="535"/>
                  </a:lnTo>
                  <a:lnTo>
                    <a:pt x="2608" y="529"/>
                  </a:lnTo>
                  <a:lnTo>
                    <a:pt x="2617" y="523"/>
                  </a:lnTo>
                  <a:lnTo>
                    <a:pt x="2625" y="514"/>
                  </a:lnTo>
                  <a:lnTo>
                    <a:pt x="2626" y="509"/>
                  </a:lnTo>
                  <a:lnTo>
                    <a:pt x="2628" y="505"/>
                  </a:lnTo>
                  <a:lnTo>
                    <a:pt x="2628" y="505"/>
                  </a:lnTo>
                  <a:lnTo>
                    <a:pt x="2629" y="500"/>
                  </a:lnTo>
                  <a:lnTo>
                    <a:pt x="2629" y="499"/>
                  </a:lnTo>
                  <a:lnTo>
                    <a:pt x="2631" y="499"/>
                  </a:lnTo>
                  <a:lnTo>
                    <a:pt x="2634" y="499"/>
                  </a:lnTo>
                  <a:lnTo>
                    <a:pt x="2644" y="514"/>
                  </a:lnTo>
                  <a:lnTo>
                    <a:pt x="2654" y="523"/>
                  </a:lnTo>
                  <a:lnTo>
                    <a:pt x="2658" y="526"/>
                  </a:lnTo>
                  <a:lnTo>
                    <a:pt x="2664" y="529"/>
                  </a:lnTo>
                  <a:lnTo>
                    <a:pt x="2670" y="532"/>
                  </a:lnTo>
                  <a:lnTo>
                    <a:pt x="2678" y="533"/>
                  </a:lnTo>
                  <a:lnTo>
                    <a:pt x="2685" y="533"/>
                  </a:lnTo>
                  <a:lnTo>
                    <a:pt x="2693" y="530"/>
                  </a:lnTo>
                  <a:lnTo>
                    <a:pt x="2693" y="530"/>
                  </a:lnTo>
                  <a:lnTo>
                    <a:pt x="2706" y="526"/>
                  </a:lnTo>
                  <a:lnTo>
                    <a:pt x="2714" y="520"/>
                  </a:lnTo>
                  <a:lnTo>
                    <a:pt x="2717" y="517"/>
                  </a:lnTo>
                  <a:lnTo>
                    <a:pt x="2717" y="515"/>
                  </a:lnTo>
                  <a:lnTo>
                    <a:pt x="2717" y="509"/>
                  </a:lnTo>
                  <a:lnTo>
                    <a:pt x="2714" y="506"/>
                  </a:lnTo>
                  <a:lnTo>
                    <a:pt x="2709" y="503"/>
                  </a:lnTo>
                  <a:lnTo>
                    <a:pt x="2705" y="500"/>
                  </a:lnTo>
                  <a:lnTo>
                    <a:pt x="2705" y="500"/>
                  </a:lnTo>
                  <a:close/>
                </a:path>
              </a:pathLst>
            </a:custGeom>
            <a:grpFill/>
            <a:ln w="6350">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grpSp>
          <p:nvGrpSpPr>
            <p:cNvPr id="36" name="Group 68"/>
            <p:cNvGrpSpPr/>
            <p:nvPr/>
          </p:nvGrpSpPr>
          <p:grpSpPr bwMode="auto">
            <a:xfrm>
              <a:off x="3485893" y="4668631"/>
              <a:ext cx="1489328" cy="1168260"/>
              <a:chOff x="2217" y="2825"/>
              <a:chExt cx="937" cy="735"/>
            </a:xfrm>
            <a:grpFill/>
          </p:grpSpPr>
          <p:sp>
            <p:nvSpPr>
              <p:cNvPr id="80" name="Freeform 69"/>
              <p:cNvSpPr/>
              <p:nvPr/>
            </p:nvSpPr>
            <p:spPr bwMode="auto">
              <a:xfrm>
                <a:off x="2459" y="2825"/>
                <a:ext cx="273" cy="139"/>
              </a:xfrm>
              <a:custGeom>
                <a:avLst/>
                <a:gdLst/>
                <a:ahLst/>
                <a:cxnLst>
                  <a:cxn ang="0">
                    <a:pos x="86" y="66"/>
                  </a:cxn>
                  <a:cxn ang="0">
                    <a:pos x="82" y="44"/>
                  </a:cxn>
                  <a:cxn ang="0">
                    <a:pos x="82" y="44"/>
                  </a:cxn>
                  <a:cxn ang="0">
                    <a:pos x="68" y="41"/>
                  </a:cxn>
                  <a:cxn ang="0">
                    <a:pos x="38" y="35"/>
                  </a:cxn>
                  <a:cxn ang="0">
                    <a:pos x="23" y="30"/>
                  </a:cxn>
                  <a:cxn ang="0">
                    <a:pos x="9" y="24"/>
                  </a:cxn>
                  <a:cxn ang="0">
                    <a:pos x="5" y="21"/>
                  </a:cxn>
                  <a:cxn ang="0">
                    <a:pos x="2" y="17"/>
                  </a:cxn>
                  <a:cxn ang="0">
                    <a:pos x="0" y="14"/>
                  </a:cxn>
                  <a:cxn ang="0">
                    <a:pos x="2" y="9"/>
                  </a:cxn>
                  <a:cxn ang="0">
                    <a:pos x="2" y="9"/>
                  </a:cxn>
                  <a:cxn ang="0">
                    <a:pos x="5" y="5"/>
                  </a:cxn>
                  <a:cxn ang="0">
                    <a:pos x="9" y="3"/>
                  </a:cxn>
                  <a:cxn ang="0">
                    <a:pos x="14" y="2"/>
                  </a:cxn>
                  <a:cxn ang="0">
                    <a:pos x="18" y="0"/>
                  </a:cxn>
                  <a:cxn ang="0">
                    <a:pos x="32" y="0"/>
                  </a:cxn>
                  <a:cxn ang="0">
                    <a:pos x="44" y="3"/>
                  </a:cxn>
                  <a:cxn ang="0">
                    <a:pos x="68" y="9"/>
                  </a:cxn>
                  <a:cxn ang="0">
                    <a:pos x="79" y="14"/>
                  </a:cxn>
                  <a:cxn ang="0">
                    <a:pos x="140" y="9"/>
                  </a:cxn>
                  <a:cxn ang="0">
                    <a:pos x="163" y="44"/>
                  </a:cxn>
                  <a:cxn ang="0">
                    <a:pos x="208" y="44"/>
                  </a:cxn>
                  <a:cxn ang="0">
                    <a:pos x="223" y="89"/>
                  </a:cxn>
                  <a:cxn ang="0">
                    <a:pos x="273" y="116"/>
                  </a:cxn>
                  <a:cxn ang="0">
                    <a:pos x="273" y="116"/>
                  </a:cxn>
                  <a:cxn ang="0">
                    <a:pos x="268" y="122"/>
                  </a:cxn>
                  <a:cxn ang="0">
                    <a:pos x="261" y="128"/>
                  </a:cxn>
                  <a:cxn ang="0">
                    <a:pos x="252" y="134"/>
                  </a:cxn>
                  <a:cxn ang="0">
                    <a:pos x="240" y="139"/>
                  </a:cxn>
                  <a:cxn ang="0">
                    <a:pos x="232" y="139"/>
                  </a:cxn>
                  <a:cxn ang="0">
                    <a:pos x="225" y="139"/>
                  </a:cxn>
                  <a:cxn ang="0">
                    <a:pos x="217" y="137"/>
                  </a:cxn>
                  <a:cxn ang="0">
                    <a:pos x="208" y="134"/>
                  </a:cxn>
                  <a:cxn ang="0">
                    <a:pos x="199" y="130"/>
                  </a:cxn>
                  <a:cxn ang="0">
                    <a:pos x="190" y="124"/>
                  </a:cxn>
                  <a:cxn ang="0">
                    <a:pos x="190" y="124"/>
                  </a:cxn>
                  <a:cxn ang="0">
                    <a:pos x="174" y="112"/>
                  </a:cxn>
                  <a:cxn ang="0">
                    <a:pos x="166" y="106"/>
                  </a:cxn>
                  <a:cxn ang="0">
                    <a:pos x="166" y="106"/>
                  </a:cxn>
                  <a:cxn ang="0">
                    <a:pos x="164" y="103"/>
                  </a:cxn>
                  <a:cxn ang="0">
                    <a:pos x="166" y="101"/>
                  </a:cxn>
                  <a:cxn ang="0">
                    <a:pos x="172" y="103"/>
                  </a:cxn>
                  <a:cxn ang="0">
                    <a:pos x="186" y="109"/>
                  </a:cxn>
                  <a:cxn ang="0">
                    <a:pos x="158" y="136"/>
                  </a:cxn>
                  <a:cxn ang="0">
                    <a:pos x="128" y="113"/>
                  </a:cxn>
                  <a:cxn ang="0">
                    <a:pos x="94" y="96"/>
                  </a:cxn>
                  <a:cxn ang="0">
                    <a:pos x="74" y="109"/>
                  </a:cxn>
                  <a:cxn ang="0">
                    <a:pos x="64" y="78"/>
                  </a:cxn>
                  <a:cxn ang="0">
                    <a:pos x="86" y="66"/>
                  </a:cxn>
                </a:cxnLst>
                <a:rect l="0" t="0" r="r" b="b"/>
                <a:pathLst>
                  <a:path w="273" h="139">
                    <a:moveTo>
                      <a:pt x="86" y="66"/>
                    </a:moveTo>
                    <a:lnTo>
                      <a:pt x="82" y="44"/>
                    </a:lnTo>
                    <a:lnTo>
                      <a:pt x="82" y="44"/>
                    </a:lnTo>
                    <a:lnTo>
                      <a:pt x="68" y="41"/>
                    </a:lnTo>
                    <a:lnTo>
                      <a:pt x="38" y="35"/>
                    </a:lnTo>
                    <a:lnTo>
                      <a:pt x="23" y="30"/>
                    </a:lnTo>
                    <a:lnTo>
                      <a:pt x="9" y="24"/>
                    </a:lnTo>
                    <a:lnTo>
                      <a:pt x="5" y="21"/>
                    </a:lnTo>
                    <a:lnTo>
                      <a:pt x="2" y="17"/>
                    </a:lnTo>
                    <a:lnTo>
                      <a:pt x="0" y="14"/>
                    </a:lnTo>
                    <a:lnTo>
                      <a:pt x="2" y="9"/>
                    </a:lnTo>
                    <a:lnTo>
                      <a:pt x="2" y="9"/>
                    </a:lnTo>
                    <a:lnTo>
                      <a:pt x="5" y="5"/>
                    </a:lnTo>
                    <a:lnTo>
                      <a:pt x="9" y="3"/>
                    </a:lnTo>
                    <a:lnTo>
                      <a:pt x="14" y="2"/>
                    </a:lnTo>
                    <a:lnTo>
                      <a:pt x="18" y="0"/>
                    </a:lnTo>
                    <a:lnTo>
                      <a:pt x="32" y="0"/>
                    </a:lnTo>
                    <a:lnTo>
                      <a:pt x="44" y="3"/>
                    </a:lnTo>
                    <a:lnTo>
                      <a:pt x="68" y="9"/>
                    </a:lnTo>
                    <a:lnTo>
                      <a:pt x="79" y="14"/>
                    </a:lnTo>
                    <a:lnTo>
                      <a:pt x="140" y="9"/>
                    </a:lnTo>
                    <a:lnTo>
                      <a:pt x="163" y="44"/>
                    </a:lnTo>
                    <a:lnTo>
                      <a:pt x="208" y="44"/>
                    </a:lnTo>
                    <a:lnTo>
                      <a:pt x="223" y="89"/>
                    </a:lnTo>
                    <a:lnTo>
                      <a:pt x="273" y="116"/>
                    </a:lnTo>
                    <a:lnTo>
                      <a:pt x="273" y="116"/>
                    </a:lnTo>
                    <a:lnTo>
                      <a:pt x="268" y="122"/>
                    </a:lnTo>
                    <a:lnTo>
                      <a:pt x="261" y="128"/>
                    </a:lnTo>
                    <a:lnTo>
                      <a:pt x="252" y="134"/>
                    </a:lnTo>
                    <a:lnTo>
                      <a:pt x="240" y="139"/>
                    </a:lnTo>
                    <a:lnTo>
                      <a:pt x="232" y="139"/>
                    </a:lnTo>
                    <a:lnTo>
                      <a:pt x="225" y="139"/>
                    </a:lnTo>
                    <a:lnTo>
                      <a:pt x="217" y="137"/>
                    </a:lnTo>
                    <a:lnTo>
                      <a:pt x="208" y="134"/>
                    </a:lnTo>
                    <a:lnTo>
                      <a:pt x="199" y="130"/>
                    </a:lnTo>
                    <a:lnTo>
                      <a:pt x="190" y="124"/>
                    </a:lnTo>
                    <a:lnTo>
                      <a:pt x="190" y="124"/>
                    </a:lnTo>
                    <a:lnTo>
                      <a:pt x="174" y="112"/>
                    </a:lnTo>
                    <a:lnTo>
                      <a:pt x="166" y="106"/>
                    </a:lnTo>
                    <a:lnTo>
                      <a:pt x="166" y="106"/>
                    </a:lnTo>
                    <a:lnTo>
                      <a:pt x="164" y="103"/>
                    </a:lnTo>
                    <a:lnTo>
                      <a:pt x="166" y="101"/>
                    </a:lnTo>
                    <a:lnTo>
                      <a:pt x="172" y="103"/>
                    </a:lnTo>
                    <a:lnTo>
                      <a:pt x="186" y="109"/>
                    </a:lnTo>
                    <a:lnTo>
                      <a:pt x="158" y="136"/>
                    </a:lnTo>
                    <a:lnTo>
                      <a:pt x="128" y="113"/>
                    </a:lnTo>
                    <a:lnTo>
                      <a:pt x="94" y="96"/>
                    </a:lnTo>
                    <a:lnTo>
                      <a:pt x="74" y="109"/>
                    </a:lnTo>
                    <a:lnTo>
                      <a:pt x="64" y="78"/>
                    </a:lnTo>
                    <a:lnTo>
                      <a:pt x="86" y="66"/>
                    </a:lnTo>
                    <a:close/>
                  </a:path>
                </a:pathLst>
              </a:custGeom>
              <a:grpFill/>
              <a:ln w="9525" cap="flat" cmpd="sng">
                <a:noFill/>
                <a:prstDash val="solid"/>
                <a:round/>
                <a:headEnd type="none" w="med" len="med"/>
                <a:tailEnd type="none" w="med" len="med"/>
              </a:ln>
              <a:effectLst/>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1" name="Freeform 70"/>
              <p:cNvSpPr/>
              <p:nvPr/>
            </p:nvSpPr>
            <p:spPr bwMode="auto">
              <a:xfrm>
                <a:off x="2217" y="2971"/>
                <a:ext cx="550" cy="437"/>
              </a:xfrm>
              <a:custGeom>
                <a:avLst/>
                <a:gdLst/>
                <a:ahLst/>
                <a:cxnLst>
                  <a:cxn ang="0">
                    <a:pos x="293" y="67"/>
                  </a:cxn>
                  <a:cxn ang="0">
                    <a:pos x="328" y="32"/>
                  </a:cxn>
                  <a:cxn ang="0">
                    <a:pos x="328" y="0"/>
                  </a:cxn>
                  <a:cxn ang="0">
                    <a:pos x="271" y="0"/>
                  </a:cxn>
                  <a:cxn ang="0">
                    <a:pos x="253" y="8"/>
                  </a:cxn>
                  <a:cxn ang="0">
                    <a:pos x="194" y="42"/>
                  </a:cxn>
                  <a:cxn ang="0">
                    <a:pos x="129" y="50"/>
                  </a:cxn>
                  <a:cxn ang="0">
                    <a:pos x="107" y="82"/>
                  </a:cxn>
                  <a:cxn ang="0">
                    <a:pos x="90" y="106"/>
                  </a:cxn>
                  <a:cxn ang="0">
                    <a:pos x="87" y="115"/>
                  </a:cxn>
                  <a:cxn ang="0">
                    <a:pos x="86" y="121"/>
                  </a:cxn>
                  <a:cxn ang="0">
                    <a:pos x="73" y="137"/>
                  </a:cxn>
                  <a:cxn ang="0">
                    <a:pos x="10" y="149"/>
                  </a:cxn>
                  <a:cxn ang="0">
                    <a:pos x="10" y="238"/>
                  </a:cxn>
                  <a:cxn ang="0">
                    <a:pos x="10" y="296"/>
                  </a:cxn>
                  <a:cxn ang="0">
                    <a:pos x="13" y="315"/>
                  </a:cxn>
                  <a:cxn ang="0">
                    <a:pos x="22" y="362"/>
                  </a:cxn>
                  <a:cxn ang="0">
                    <a:pos x="25" y="375"/>
                  </a:cxn>
                  <a:cxn ang="0">
                    <a:pos x="30" y="378"/>
                  </a:cxn>
                  <a:cxn ang="0">
                    <a:pos x="49" y="380"/>
                  </a:cxn>
                  <a:cxn ang="0">
                    <a:pos x="84" y="374"/>
                  </a:cxn>
                  <a:cxn ang="0">
                    <a:pos x="194" y="348"/>
                  </a:cxn>
                  <a:cxn ang="0">
                    <a:pos x="236" y="323"/>
                  </a:cxn>
                  <a:cxn ang="0">
                    <a:pos x="275" y="330"/>
                  </a:cxn>
                  <a:cxn ang="0">
                    <a:pos x="306" y="341"/>
                  </a:cxn>
                  <a:cxn ang="0">
                    <a:pos x="324" y="353"/>
                  </a:cxn>
                  <a:cxn ang="0">
                    <a:pos x="328" y="356"/>
                  </a:cxn>
                  <a:cxn ang="0">
                    <a:pos x="382" y="425"/>
                  </a:cxn>
                  <a:cxn ang="0">
                    <a:pos x="387" y="430"/>
                  </a:cxn>
                  <a:cxn ang="0">
                    <a:pos x="406" y="436"/>
                  </a:cxn>
                  <a:cxn ang="0">
                    <a:pos x="435" y="437"/>
                  </a:cxn>
                  <a:cxn ang="0">
                    <a:pos x="482" y="406"/>
                  </a:cxn>
                  <a:cxn ang="0">
                    <a:pos x="485" y="401"/>
                  </a:cxn>
                  <a:cxn ang="0">
                    <a:pos x="504" y="377"/>
                  </a:cxn>
                  <a:cxn ang="0">
                    <a:pos x="507" y="363"/>
                  </a:cxn>
                  <a:cxn ang="0">
                    <a:pos x="507" y="333"/>
                  </a:cxn>
                  <a:cxn ang="0">
                    <a:pos x="550" y="219"/>
                  </a:cxn>
                  <a:cxn ang="0">
                    <a:pos x="535" y="190"/>
                  </a:cxn>
                  <a:cxn ang="0">
                    <a:pos x="512" y="155"/>
                  </a:cxn>
                  <a:cxn ang="0">
                    <a:pos x="504" y="146"/>
                  </a:cxn>
                  <a:cxn ang="0">
                    <a:pos x="468" y="118"/>
                  </a:cxn>
                  <a:cxn ang="0">
                    <a:pos x="435" y="54"/>
                  </a:cxn>
                  <a:cxn ang="0">
                    <a:pos x="385" y="82"/>
                  </a:cxn>
                </a:cxnLst>
                <a:rect l="0" t="0" r="r" b="b"/>
                <a:pathLst>
                  <a:path w="550" h="437">
                    <a:moveTo>
                      <a:pt x="390" y="92"/>
                    </a:moveTo>
                    <a:lnTo>
                      <a:pt x="293" y="67"/>
                    </a:lnTo>
                    <a:lnTo>
                      <a:pt x="298" y="32"/>
                    </a:lnTo>
                    <a:lnTo>
                      <a:pt x="328" y="32"/>
                    </a:lnTo>
                    <a:lnTo>
                      <a:pt x="328" y="0"/>
                    </a:lnTo>
                    <a:lnTo>
                      <a:pt x="328" y="0"/>
                    </a:lnTo>
                    <a:lnTo>
                      <a:pt x="271" y="0"/>
                    </a:lnTo>
                    <a:lnTo>
                      <a:pt x="271" y="0"/>
                    </a:lnTo>
                    <a:lnTo>
                      <a:pt x="263" y="3"/>
                    </a:lnTo>
                    <a:lnTo>
                      <a:pt x="253" y="8"/>
                    </a:lnTo>
                    <a:lnTo>
                      <a:pt x="227" y="21"/>
                    </a:lnTo>
                    <a:lnTo>
                      <a:pt x="194" y="42"/>
                    </a:lnTo>
                    <a:lnTo>
                      <a:pt x="167" y="50"/>
                    </a:lnTo>
                    <a:lnTo>
                      <a:pt x="129" y="50"/>
                    </a:lnTo>
                    <a:lnTo>
                      <a:pt x="107" y="82"/>
                    </a:lnTo>
                    <a:lnTo>
                      <a:pt x="107" y="82"/>
                    </a:lnTo>
                    <a:lnTo>
                      <a:pt x="96" y="94"/>
                    </a:lnTo>
                    <a:lnTo>
                      <a:pt x="90" y="106"/>
                    </a:lnTo>
                    <a:lnTo>
                      <a:pt x="89" y="110"/>
                    </a:lnTo>
                    <a:lnTo>
                      <a:pt x="87" y="115"/>
                    </a:lnTo>
                    <a:lnTo>
                      <a:pt x="87" y="115"/>
                    </a:lnTo>
                    <a:lnTo>
                      <a:pt x="86" y="121"/>
                    </a:lnTo>
                    <a:lnTo>
                      <a:pt x="83" y="125"/>
                    </a:lnTo>
                    <a:lnTo>
                      <a:pt x="73" y="137"/>
                    </a:lnTo>
                    <a:lnTo>
                      <a:pt x="60" y="149"/>
                    </a:lnTo>
                    <a:lnTo>
                      <a:pt x="10" y="149"/>
                    </a:lnTo>
                    <a:lnTo>
                      <a:pt x="0" y="199"/>
                    </a:lnTo>
                    <a:lnTo>
                      <a:pt x="10" y="238"/>
                    </a:lnTo>
                    <a:lnTo>
                      <a:pt x="10" y="238"/>
                    </a:lnTo>
                    <a:lnTo>
                      <a:pt x="10" y="296"/>
                    </a:lnTo>
                    <a:lnTo>
                      <a:pt x="10" y="296"/>
                    </a:lnTo>
                    <a:lnTo>
                      <a:pt x="13" y="315"/>
                    </a:lnTo>
                    <a:lnTo>
                      <a:pt x="16" y="339"/>
                    </a:lnTo>
                    <a:lnTo>
                      <a:pt x="22" y="362"/>
                    </a:lnTo>
                    <a:lnTo>
                      <a:pt x="25" y="375"/>
                    </a:lnTo>
                    <a:lnTo>
                      <a:pt x="25" y="375"/>
                    </a:lnTo>
                    <a:lnTo>
                      <a:pt x="27" y="377"/>
                    </a:lnTo>
                    <a:lnTo>
                      <a:pt x="30" y="378"/>
                    </a:lnTo>
                    <a:lnTo>
                      <a:pt x="39" y="380"/>
                    </a:lnTo>
                    <a:lnTo>
                      <a:pt x="49" y="380"/>
                    </a:lnTo>
                    <a:lnTo>
                      <a:pt x="61" y="378"/>
                    </a:lnTo>
                    <a:lnTo>
                      <a:pt x="84" y="374"/>
                    </a:lnTo>
                    <a:lnTo>
                      <a:pt x="95" y="372"/>
                    </a:lnTo>
                    <a:lnTo>
                      <a:pt x="194" y="348"/>
                    </a:lnTo>
                    <a:lnTo>
                      <a:pt x="236" y="323"/>
                    </a:lnTo>
                    <a:lnTo>
                      <a:pt x="236" y="323"/>
                    </a:lnTo>
                    <a:lnTo>
                      <a:pt x="248" y="324"/>
                    </a:lnTo>
                    <a:lnTo>
                      <a:pt x="275" y="330"/>
                    </a:lnTo>
                    <a:lnTo>
                      <a:pt x="290" y="336"/>
                    </a:lnTo>
                    <a:lnTo>
                      <a:pt x="306" y="341"/>
                    </a:lnTo>
                    <a:lnTo>
                      <a:pt x="319" y="348"/>
                    </a:lnTo>
                    <a:lnTo>
                      <a:pt x="324" y="353"/>
                    </a:lnTo>
                    <a:lnTo>
                      <a:pt x="328" y="356"/>
                    </a:lnTo>
                    <a:lnTo>
                      <a:pt x="328" y="356"/>
                    </a:lnTo>
                    <a:lnTo>
                      <a:pt x="358" y="393"/>
                    </a:lnTo>
                    <a:lnTo>
                      <a:pt x="382" y="425"/>
                    </a:lnTo>
                    <a:lnTo>
                      <a:pt x="382" y="425"/>
                    </a:lnTo>
                    <a:lnTo>
                      <a:pt x="387" y="430"/>
                    </a:lnTo>
                    <a:lnTo>
                      <a:pt x="396" y="434"/>
                    </a:lnTo>
                    <a:lnTo>
                      <a:pt x="406" y="436"/>
                    </a:lnTo>
                    <a:lnTo>
                      <a:pt x="417" y="437"/>
                    </a:lnTo>
                    <a:lnTo>
                      <a:pt x="435" y="437"/>
                    </a:lnTo>
                    <a:lnTo>
                      <a:pt x="443" y="437"/>
                    </a:lnTo>
                    <a:lnTo>
                      <a:pt x="482" y="406"/>
                    </a:lnTo>
                    <a:lnTo>
                      <a:pt x="482" y="406"/>
                    </a:lnTo>
                    <a:lnTo>
                      <a:pt x="485" y="401"/>
                    </a:lnTo>
                    <a:lnTo>
                      <a:pt x="494" y="390"/>
                    </a:lnTo>
                    <a:lnTo>
                      <a:pt x="504" y="377"/>
                    </a:lnTo>
                    <a:lnTo>
                      <a:pt x="507" y="371"/>
                    </a:lnTo>
                    <a:lnTo>
                      <a:pt x="507" y="363"/>
                    </a:lnTo>
                    <a:lnTo>
                      <a:pt x="507" y="363"/>
                    </a:lnTo>
                    <a:lnTo>
                      <a:pt x="507" y="333"/>
                    </a:lnTo>
                    <a:lnTo>
                      <a:pt x="539" y="283"/>
                    </a:lnTo>
                    <a:lnTo>
                      <a:pt x="550" y="219"/>
                    </a:lnTo>
                    <a:lnTo>
                      <a:pt x="550" y="219"/>
                    </a:lnTo>
                    <a:lnTo>
                      <a:pt x="535" y="190"/>
                    </a:lnTo>
                    <a:lnTo>
                      <a:pt x="519" y="166"/>
                    </a:lnTo>
                    <a:lnTo>
                      <a:pt x="512" y="155"/>
                    </a:lnTo>
                    <a:lnTo>
                      <a:pt x="504" y="146"/>
                    </a:lnTo>
                    <a:lnTo>
                      <a:pt x="504" y="146"/>
                    </a:lnTo>
                    <a:lnTo>
                      <a:pt x="486" y="131"/>
                    </a:lnTo>
                    <a:lnTo>
                      <a:pt x="468" y="118"/>
                    </a:lnTo>
                    <a:lnTo>
                      <a:pt x="447" y="104"/>
                    </a:lnTo>
                    <a:lnTo>
                      <a:pt x="435" y="54"/>
                    </a:lnTo>
                    <a:lnTo>
                      <a:pt x="382" y="8"/>
                    </a:lnTo>
                    <a:lnTo>
                      <a:pt x="385" y="82"/>
                    </a:lnTo>
                    <a:lnTo>
                      <a:pt x="390" y="92"/>
                    </a:lnTo>
                    <a:close/>
                  </a:path>
                </a:pathLst>
              </a:custGeom>
              <a:grpFill/>
              <a:ln w="9525" cap="flat" cmpd="sng">
                <a:noFill/>
                <a:prstDash val="solid"/>
                <a:round/>
                <a:headEnd type="none" w="med" len="med"/>
                <a:tailEnd type="none" w="med" len="med"/>
              </a:ln>
              <a:effectLst/>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2" name="Freeform 71"/>
              <p:cNvSpPr/>
              <p:nvPr/>
            </p:nvSpPr>
            <p:spPr bwMode="auto">
              <a:xfrm>
                <a:off x="2602" y="3443"/>
                <a:ext cx="122" cy="65"/>
              </a:xfrm>
              <a:custGeom>
                <a:avLst/>
                <a:gdLst/>
                <a:ahLst/>
                <a:cxnLst>
                  <a:cxn ang="0">
                    <a:pos x="65" y="65"/>
                  </a:cxn>
                  <a:cxn ang="0">
                    <a:pos x="35" y="45"/>
                  </a:cxn>
                  <a:cxn ang="0">
                    <a:pos x="0" y="15"/>
                  </a:cxn>
                  <a:cxn ang="0">
                    <a:pos x="31" y="0"/>
                  </a:cxn>
                  <a:cxn ang="0">
                    <a:pos x="73" y="3"/>
                  </a:cxn>
                  <a:cxn ang="0">
                    <a:pos x="122" y="10"/>
                  </a:cxn>
                  <a:cxn ang="0">
                    <a:pos x="100" y="38"/>
                  </a:cxn>
                  <a:cxn ang="0">
                    <a:pos x="65" y="65"/>
                  </a:cxn>
                </a:cxnLst>
                <a:rect l="0" t="0" r="r" b="b"/>
                <a:pathLst>
                  <a:path w="122" h="65">
                    <a:moveTo>
                      <a:pt x="65" y="65"/>
                    </a:moveTo>
                    <a:lnTo>
                      <a:pt x="35" y="45"/>
                    </a:lnTo>
                    <a:lnTo>
                      <a:pt x="0" y="15"/>
                    </a:lnTo>
                    <a:lnTo>
                      <a:pt x="31" y="0"/>
                    </a:lnTo>
                    <a:lnTo>
                      <a:pt x="73" y="3"/>
                    </a:lnTo>
                    <a:lnTo>
                      <a:pt x="122" y="10"/>
                    </a:lnTo>
                    <a:lnTo>
                      <a:pt x="100" y="38"/>
                    </a:lnTo>
                    <a:lnTo>
                      <a:pt x="65" y="65"/>
                    </a:lnTo>
                    <a:close/>
                  </a:path>
                </a:pathLst>
              </a:custGeom>
              <a:grpFill/>
              <a:ln w="9525" cap="flat" cmpd="sng">
                <a:noFill/>
                <a:prstDash val="solid"/>
                <a:round/>
                <a:headEnd type="none" w="med" len="med"/>
                <a:tailEnd type="none" w="med" len="med"/>
              </a:ln>
              <a:effectLst/>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3" name="Freeform 72"/>
              <p:cNvSpPr/>
              <p:nvPr/>
            </p:nvSpPr>
            <p:spPr bwMode="auto">
              <a:xfrm>
                <a:off x="2963" y="3443"/>
                <a:ext cx="114" cy="117"/>
              </a:xfrm>
              <a:custGeom>
                <a:avLst/>
                <a:gdLst/>
                <a:ahLst/>
                <a:cxnLst>
                  <a:cxn ang="0">
                    <a:pos x="42" y="117"/>
                  </a:cxn>
                  <a:cxn ang="0">
                    <a:pos x="0" y="99"/>
                  </a:cxn>
                  <a:cxn ang="0">
                    <a:pos x="42" y="53"/>
                  </a:cxn>
                  <a:cxn ang="0">
                    <a:pos x="42" y="3"/>
                  </a:cxn>
                  <a:cxn ang="0">
                    <a:pos x="75" y="0"/>
                  </a:cxn>
                  <a:cxn ang="0">
                    <a:pos x="114" y="0"/>
                  </a:cxn>
                  <a:cxn ang="0">
                    <a:pos x="107" y="53"/>
                  </a:cxn>
                  <a:cxn ang="0">
                    <a:pos x="67" y="87"/>
                  </a:cxn>
                  <a:cxn ang="0">
                    <a:pos x="42" y="117"/>
                  </a:cxn>
                </a:cxnLst>
                <a:rect l="0" t="0" r="r" b="b"/>
                <a:pathLst>
                  <a:path w="114" h="117">
                    <a:moveTo>
                      <a:pt x="42" y="117"/>
                    </a:moveTo>
                    <a:lnTo>
                      <a:pt x="0" y="99"/>
                    </a:lnTo>
                    <a:lnTo>
                      <a:pt x="42" y="53"/>
                    </a:lnTo>
                    <a:lnTo>
                      <a:pt x="42" y="3"/>
                    </a:lnTo>
                    <a:lnTo>
                      <a:pt x="75" y="0"/>
                    </a:lnTo>
                    <a:lnTo>
                      <a:pt x="114" y="0"/>
                    </a:lnTo>
                    <a:lnTo>
                      <a:pt x="107" y="53"/>
                    </a:lnTo>
                    <a:lnTo>
                      <a:pt x="67" y="87"/>
                    </a:lnTo>
                    <a:lnTo>
                      <a:pt x="42" y="117"/>
                    </a:lnTo>
                    <a:close/>
                  </a:path>
                </a:pathLst>
              </a:custGeom>
              <a:grpFill/>
              <a:ln w="9525" cap="flat" cmpd="sng">
                <a:noFill/>
                <a:prstDash val="solid"/>
                <a:round/>
                <a:headEnd type="none" w="med" len="med"/>
                <a:tailEnd type="none" w="med" len="med"/>
              </a:ln>
              <a:effectLst/>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84" name="Freeform 73"/>
              <p:cNvSpPr/>
              <p:nvPr/>
            </p:nvSpPr>
            <p:spPr bwMode="auto">
              <a:xfrm>
                <a:off x="3047" y="3339"/>
                <a:ext cx="107" cy="84"/>
              </a:xfrm>
              <a:custGeom>
                <a:avLst/>
                <a:gdLst/>
                <a:ahLst/>
                <a:cxnLst>
                  <a:cxn ang="0">
                    <a:pos x="26" y="77"/>
                  </a:cxn>
                  <a:cxn ang="0">
                    <a:pos x="0" y="27"/>
                  </a:cxn>
                  <a:cxn ang="0">
                    <a:pos x="26" y="0"/>
                  </a:cxn>
                  <a:cxn ang="0">
                    <a:pos x="26" y="0"/>
                  </a:cxn>
                  <a:cxn ang="0">
                    <a:pos x="30" y="3"/>
                  </a:cxn>
                  <a:cxn ang="0">
                    <a:pos x="42" y="12"/>
                  </a:cxn>
                  <a:cxn ang="0">
                    <a:pos x="57" y="19"/>
                  </a:cxn>
                  <a:cxn ang="0">
                    <a:pos x="65" y="22"/>
                  </a:cxn>
                  <a:cxn ang="0">
                    <a:pos x="72" y="22"/>
                  </a:cxn>
                  <a:cxn ang="0">
                    <a:pos x="72" y="22"/>
                  </a:cxn>
                  <a:cxn ang="0">
                    <a:pos x="86" y="24"/>
                  </a:cxn>
                  <a:cxn ang="0">
                    <a:pos x="92" y="25"/>
                  </a:cxn>
                  <a:cxn ang="0">
                    <a:pos x="98" y="27"/>
                  </a:cxn>
                  <a:cxn ang="0">
                    <a:pos x="102" y="30"/>
                  </a:cxn>
                  <a:cxn ang="0">
                    <a:pos x="105" y="35"/>
                  </a:cxn>
                  <a:cxn ang="0">
                    <a:pos x="107" y="39"/>
                  </a:cxn>
                  <a:cxn ang="0">
                    <a:pos x="107" y="47"/>
                  </a:cxn>
                  <a:cxn ang="0">
                    <a:pos x="107" y="47"/>
                  </a:cxn>
                  <a:cxn ang="0">
                    <a:pos x="104" y="53"/>
                  </a:cxn>
                  <a:cxn ang="0">
                    <a:pos x="99" y="59"/>
                  </a:cxn>
                  <a:cxn ang="0">
                    <a:pos x="95" y="65"/>
                  </a:cxn>
                  <a:cxn ang="0">
                    <a:pos x="89" y="71"/>
                  </a:cxn>
                  <a:cxn ang="0">
                    <a:pos x="80" y="78"/>
                  </a:cxn>
                  <a:cxn ang="0">
                    <a:pos x="75" y="80"/>
                  </a:cxn>
                  <a:cxn ang="0">
                    <a:pos x="50" y="84"/>
                  </a:cxn>
                  <a:cxn ang="0">
                    <a:pos x="26" y="77"/>
                  </a:cxn>
                </a:cxnLst>
                <a:rect l="0" t="0" r="r" b="b"/>
                <a:pathLst>
                  <a:path w="107" h="84">
                    <a:moveTo>
                      <a:pt x="26" y="77"/>
                    </a:moveTo>
                    <a:lnTo>
                      <a:pt x="0" y="27"/>
                    </a:lnTo>
                    <a:lnTo>
                      <a:pt x="26" y="0"/>
                    </a:lnTo>
                    <a:lnTo>
                      <a:pt x="26" y="0"/>
                    </a:lnTo>
                    <a:lnTo>
                      <a:pt x="30" y="3"/>
                    </a:lnTo>
                    <a:lnTo>
                      <a:pt x="42" y="12"/>
                    </a:lnTo>
                    <a:lnTo>
                      <a:pt x="57" y="19"/>
                    </a:lnTo>
                    <a:lnTo>
                      <a:pt x="65" y="22"/>
                    </a:lnTo>
                    <a:lnTo>
                      <a:pt x="72" y="22"/>
                    </a:lnTo>
                    <a:lnTo>
                      <a:pt x="72" y="22"/>
                    </a:lnTo>
                    <a:lnTo>
                      <a:pt x="86" y="24"/>
                    </a:lnTo>
                    <a:lnTo>
                      <a:pt x="92" y="25"/>
                    </a:lnTo>
                    <a:lnTo>
                      <a:pt x="98" y="27"/>
                    </a:lnTo>
                    <a:lnTo>
                      <a:pt x="102" y="30"/>
                    </a:lnTo>
                    <a:lnTo>
                      <a:pt x="105" y="35"/>
                    </a:lnTo>
                    <a:lnTo>
                      <a:pt x="107" y="39"/>
                    </a:lnTo>
                    <a:lnTo>
                      <a:pt x="107" y="47"/>
                    </a:lnTo>
                    <a:lnTo>
                      <a:pt x="107" y="47"/>
                    </a:lnTo>
                    <a:lnTo>
                      <a:pt x="104" y="53"/>
                    </a:lnTo>
                    <a:lnTo>
                      <a:pt x="99" y="59"/>
                    </a:lnTo>
                    <a:lnTo>
                      <a:pt x="95" y="65"/>
                    </a:lnTo>
                    <a:lnTo>
                      <a:pt x="89" y="71"/>
                    </a:lnTo>
                    <a:lnTo>
                      <a:pt x="80" y="78"/>
                    </a:lnTo>
                    <a:lnTo>
                      <a:pt x="75" y="80"/>
                    </a:lnTo>
                    <a:lnTo>
                      <a:pt x="50" y="84"/>
                    </a:lnTo>
                    <a:lnTo>
                      <a:pt x="26" y="77"/>
                    </a:lnTo>
                    <a:close/>
                  </a:path>
                </a:pathLst>
              </a:custGeom>
              <a:grpFill/>
              <a:ln w="9525" cap="flat" cmpd="sng">
                <a:noFill/>
                <a:prstDash val="solid"/>
                <a:round/>
                <a:headEnd type="none" w="med" len="med"/>
                <a:tailEnd type="none" w="med" len="med"/>
              </a:ln>
              <a:effectLst/>
            </p:spPr>
            <p:txBody>
              <a:bodyPr/>
              <a:lstStyle/>
              <a:p>
                <a:pPr latinLnBrk="1">
                  <a:defRPr/>
                </a:pPr>
                <a:endParaRPr lang="ko-KR" altLang="en-US">
                  <a:solidFill>
                    <a:prstClr val="black"/>
                  </a:solidFill>
                  <a:latin typeface="Calibri"/>
                  <a:ea typeface="맑은 고딕" panose="020B0503020000020004" pitchFamily="34" charset="-127"/>
                </a:endParaRPr>
              </a:p>
            </p:txBody>
          </p:sp>
        </p:grpSp>
        <p:grpSp>
          <p:nvGrpSpPr>
            <p:cNvPr id="37" name="Group 30"/>
            <p:cNvGrpSpPr/>
            <p:nvPr/>
          </p:nvGrpSpPr>
          <p:grpSpPr bwMode="auto">
            <a:xfrm>
              <a:off x="1769286" y="3176168"/>
              <a:ext cx="2411247" cy="1684837"/>
              <a:chOff x="1135" y="1901"/>
              <a:chExt cx="1517" cy="1060"/>
            </a:xfrm>
            <a:grpFill/>
          </p:grpSpPr>
          <p:sp>
            <p:nvSpPr>
              <p:cNvPr id="42" name="Freeform 31"/>
              <p:cNvSpPr/>
              <p:nvPr/>
            </p:nvSpPr>
            <p:spPr bwMode="auto">
              <a:xfrm>
                <a:off x="2602" y="1901"/>
                <a:ext cx="43" cy="160"/>
              </a:xfrm>
              <a:custGeom>
                <a:avLst/>
                <a:gdLst/>
                <a:ahLst/>
                <a:cxnLst>
                  <a:cxn ang="0">
                    <a:pos x="5" y="160"/>
                  </a:cxn>
                  <a:cxn ang="0">
                    <a:pos x="35" y="145"/>
                  </a:cxn>
                  <a:cxn ang="0">
                    <a:pos x="35" y="107"/>
                  </a:cxn>
                  <a:cxn ang="0">
                    <a:pos x="43" y="65"/>
                  </a:cxn>
                  <a:cxn ang="0">
                    <a:pos x="35" y="11"/>
                  </a:cxn>
                  <a:cxn ang="0">
                    <a:pos x="23" y="0"/>
                  </a:cxn>
                  <a:cxn ang="0">
                    <a:pos x="8" y="26"/>
                  </a:cxn>
                  <a:cxn ang="0">
                    <a:pos x="8" y="88"/>
                  </a:cxn>
                  <a:cxn ang="0">
                    <a:pos x="0" y="137"/>
                  </a:cxn>
                  <a:cxn ang="0">
                    <a:pos x="5" y="160"/>
                  </a:cxn>
                </a:cxnLst>
                <a:rect l="0" t="0" r="r" b="b"/>
                <a:pathLst>
                  <a:path w="43" h="160">
                    <a:moveTo>
                      <a:pt x="5" y="160"/>
                    </a:moveTo>
                    <a:lnTo>
                      <a:pt x="35" y="145"/>
                    </a:lnTo>
                    <a:lnTo>
                      <a:pt x="35" y="107"/>
                    </a:lnTo>
                    <a:lnTo>
                      <a:pt x="43" y="65"/>
                    </a:lnTo>
                    <a:lnTo>
                      <a:pt x="35" y="11"/>
                    </a:lnTo>
                    <a:lnTo>
                      <a:pt x="23" y="0"/>
                    </a:lnTo>
                    <a:lnTo>
                      <a:pt x="8" y="26"/>
                    </a:lnTo>
                    <a:lnTo>
                      <a:pt x="8" y="88"/>
                    </a:lnTo>
                    <a:lnTo>
                      <a:pt x="0" y="137"/>
                    </a:lnTo>
                    <a:lnTo>
                      <a:pt x="5" y="160"/>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3" name="Freeform 32"/>
              <p:cNvSpPr/>
              <p:nvPr/>
            </p:nvSpPr>
            <p:spPr bwMode="auto">
              <a:xfrm>
                <a:off x="2572" y="2096"/>
                <a:ext cx="80" cy="49"/>
              </a:xfrm>
              <a:custGeom>
                <a:avLst/>
                <a:gdLst/>
                <a:ahLst/>
                <a:cxnLst>
                  <a:cxn ang="0">
                    <a:pos x="27" y="46"/>
                  </a:cxn>
                  <a:cxn ang="0">
                    <a:pos x="0" y="49"/>
                  </a:cxn>
                  <a:cxn ang="0">
                    <a:pos x="18" y="7"/>
                  </a:cxn>
                  <a:cxn ang="0">
                    <a:pos x="50" y="0"/>
                  </a:cxn>
                  <a:cxn ang="0">
                    <a:pos x="80" y="30"/>
                  </a:cxn>
                  <a:cxn ang="0">
                    <a:pos x="61" y="49"/>
                  </a:cxn>
                  <a:cxn ang="0">
                    <a:pos x="27" y="46"/>
                  </a:cxn>
                </a:cxnLst>
                <a:rect l="0" t="0" r="r" b="b"/>
                <a:pathLst>
                  <a:path w="80" h="49">
                    <a:moveTo>
                      <a:pt x="27" y="46"/>
                    </a:moveTo>
                    <a:lnTo>
                      <a:pt x="0" y="49"/>
                    </a:lnTo>
                    <a:lnTo>
                      <a:pt x="18" y="7"/>
                    </a:lnTo>
                    <a:lnTo>
                      <a:pt x="50" y="0"/>
                    </a:lnTo>
                    <a:lnTo>
                      <a:pt x="80" y="30"/>
                    </a:lnTo>
                    <a:lnTo>
                      <a:pt x="61" y="49"/>
                    </a:lnTo>
                    <a:lnTo>
                      <a:pt x="27" y="46"/>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4" name="Freeform 33"/>
              <p:cNvSpPr/>
              <p:nvPr/>
            </p:nvSpPr>
            <p:spPr bwMode="auto">
              <a:xfrm>
                <a:off x="2446" y="2165"/>
                <a:ext cx="161" cy="145"/>
              </a:xfrm>
              <a:custGeom>
                <a:avLst/>
                <a:gdLst/>
                <a:ahLst/>
                <a:cxnLst>
                  <a:cxn ang="0">
                    <a:pos x="134" y="8"/>
                  </a:cxn>
                  <a:cxn ang="0">
                    <a:pos x="114" y="27"/>
                  </a:cxn>
                  <a:cxn ang="0">
                    <a:pos x="99" y="45"/>
                  </a:cxn>
                  <a:cxn ang="0">
                    <a:pos x="87" y="50"/>
                  </a:cxn>
                  <a:cxn ang="0">
                    <a:pos x="72" y="60"/>
                  </a:cxn>
                  <a:cxn ang="0">
                    <a:pos x="69" y="87"/>
                  </a:cxn>
                  <a:cxn ang="0">
                    <a:pos x="22" y="87"/>
                  </a:cxn>
                  <a:cxn ang="0">
                    <a:pos x="0" y="110"/>
                  </a:cxn>
                  <a:cxn ang="0">
                    <a:pos x="22" y="134"/>
                  </a:cxn>
                  <a:cxn ang="0">
                    <a:pos x="61" y="142"/>
                  </a:cxn>
                  <a:cxn ang="0">
                    <a:pos x="84" y="145"/>
                  </a:cxn>
                  <a:cxn ang="0">
                    <a:pos x="114" y="130"/>
                  </a:cxn>
                  <a:cxn ang="0">
                    <a:pos x="129" y="77"/>
                  </a:cxn>
                  <a:cxn ang="0">
                    <a:pos x="149" y="50"/>
                  </a:cxn>
                  <a:cxn ang="0">
                    <a:pos x="161" y="23"/>
                  </a:cxn>
                  <a:cxn ang="0">
                    <a:pos x="161" y="0"/>
                  </a:cxn>
                  <a:cxn ang="0">
                    <a:pos x="134" y="8"/>
                  </a:cxn>
                </a:cxnLst>
                <a:rect l="0" t="0" r="r" b="b"/>
                <a:pathLst>
                  <a:path w="161" h="145">
                    <a:moveTo>
                      <a:pt x="134" y="8"/>
                    </a:moveTo>
                    <a:lnTo>
                      <a:pt x="114" y="27"/>
                    </a:lnTo>
                    <a:lnTo>
                      <a:pt x="99" y="45"/>
                    </a:lnTo>
                    <a:lnTo>
                      <a:pt x="87" y="50"/>
                    </a:lnTo>
                    <a:lnTo>
                      <a:pt x="72" y="60"/>
                    </a:lnTo>
                    <a:lnTo>
                      <a:pt x="69" y="87"/>
                    </a:lnTo>
                    <a:lnTo>
                      <a:pt x="22" y="87"/>
                    </a:lnTo>
                    <a:lnTo>
                      <a:pt x="0" y="110"/>
                    </a:lnTo>
                    <a:lnTo>
                      <a:pt x="22" y="134"/>
                    </a:lnTo>
                    <a:lnTo>
                      <a:pt x="61" y="142"/>
                    </a:lnTo>
                    <a:lnTo>
                      <a:pt x="84" y="145"/>
                    </a:lnTo>
                    <a:lnTo>
                      <a:pt x="114" y="130"/>
                    </a:lnTo>
                    <a:lnTo>
                      <a:pt x="129" y="77"/>
                    </a:lnTo>
                    <a:lnTo>
                      <a:pt x="149" y="50"/>
                    </a:lnTo>
                    <a:lnTo>
                      <a:pt x="161" y="23"/>
                    </a:lnTo>
                    <a:lnTo>
                      <a:pt x="161" y="0"/>
                    </a:lnTo>
                    <a:lnTo>
                      <a:pt x="134" y="8"/>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5" name="Freeform 34"/>
              <p:cNvSpPr/>
              <p:nvPr/>
            </p:nvSpPr>
            <p:spPr bwMode="auto">
              <a:xfrm>
                <a:off x="2423" y="2310"/>
                <a:ext cx="45" cy="31"/>
              </a:xfrm>
              <a:custGeom>
                <a:avLst/>
                <a:gdLst/>
                <a:ahLst/>
                <a:cxnLst>
                  <a:cxn ang="0">
                    <a:pos x="18" y="27"/>
                  </a:cxn>
                  <a:cxn ang="0">
                    <a:pos x="0" y="7"/>
                  </a:cxn>
                  <a:cxn ang="0">
                    <a:pos x="27" y="0"/>
                  </a:cxn>
                  <a:cxn ang="0">
                    <a:pos x="45" y="12"/>
                  </a:cxn>
                  <a:cxn ang="0">
                    <a:pos x="38" y="31"/>
                  </a:cxn>
                  <a:cxn ang="0">
                    <a:pos x="18" y="27"/>
                  </a:cxn>
                </a:cxnLst>
                <a:rect l="0" t="0" r="r" b="b"/>
                <a:pathLst>
                  <a:path w="45" h="31">
                    <a:moveTo>
                      <a:pt x="18" y="27"/>
                    </a:moveTo>
                    <a:lnTo>
                      <a:pt x="0" y="7"/>
                    </a:lnTo>
                    <a:lnTo>
                      <a:pt x="27" y="0"/>
                    </a:lnTo>
                    <a:lnTo>
                      <a:pt x="45" y="12"/>
                    </a:lnTo>
                    <a:lnTo>
                      <a:pt x="38" y="31"/>
                    </a:lnTo>
                    <a:lnTo>
                      <a:pt x="18" y="27"/>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6" name="Freeform 35"/>
              <p:cNvSpPr/>
              <p:nvPr/>
            </p:nvSpPr>
            <p:spPr bwMode="auto">
              <a:xfrm>
                <a:off x="2292" y="2441"/>
                <a:ext cx="66" cy="50"/>
              </a:xfrm>
              <a:custGeom>
                <a:avLst/>
                <a:gdLst/>
                <a:ahLst/>
                <a:cxnLst>
                  <a:cxn ang="0">
                    <a:pos x="24" y="50"/>
                  </a:cxn>
                  <a:cxn ang="0">
                    <a:pos x="47" y="37"/>
                  </a:cxn>
                  <a:cxn ang="0">
                    <a:pos x="66" y="7"/>
                  </a:cxn>
                  <a:cxn ang="0">
                    <a:pos x="39" y="0"/>
                  </a:cxn>
                  <a:cxn ang="0">
                    <a:pos x="0" y="30"/>
                  </a:cxn>
                  <a:cxn ang="0">
                    <a:pos x="24" y="50"/>
                  </a:cxn>
                </a:cxnLst>
                <a:rect l="0" t="0" r="r" b="b"/>
                <a:pathLst>
                  <a:path w="66" h="50">
                    <a:moveTo>
                      <a:pt x="24" y="50"/>
                    </a:moveTo>
                    <a:lnTo>
                      <a:pt x="47" y="37"/>
                    </a:lnTo>
                    <a:lnTo>
                      <a:pt x="66" y="7"/>
                    </a:lnTo>
                    <a:lnTo>
                      <a:pt x="39" y="0"/>
                    </a:lnTo>
                    <a:lnTo>
                      <a:pt x="0" y="30"/>
                    </a:lnTo>
                    <a:lnTo>
                      <a:pt x="24" y="50"/>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7" name="Freeform 36"/>
              <p:cNvSpPr/>
              <p:nvPr/>
            </p:nvSpPr>
            <p:spPr bwMode="auto">
              <a:xfrm>
                <a:off x="2159" y="2720"/>
                <a:ext cx="137" cy="152"/>
              </a:xfrm>
              <a:custGeom>
                <a:avLst/>
                <a:gdLst/>
                <a:ahLst/>
                <a:cxnLst>
                  <a:cxn ang="0">
                    <a:pos x="118" y="0"/>
                  </a:cxn>
                  <a:cxn ang="0">
                    <a:pos x="80" y="10"/>
                  </a:cxn>
                  <a:cxn ang="0">
                    <a:pos x="43" y="30"/>
                  </a:cxn>
                  <a:cxn ang="0">
                    <a:pos x="18" y="60"/>
                  </a:cxn>
                  <a:cxn ang="0">
                    <a:pos x="18" y="60"/>
                  </a:cxn>
                  <a:cxn ang="0">
                    <a:pos x="15" y="61"/>
                  </a:cxn>
                  <a:cxn ang="0">
                    <a:pos x="9" y="66"/>
                  </a:cxn>
                  <a:cxn ang="0">
                    <a:pos x="3" y="72"/>
                  </a:cxn>
                  <a:cxn ang="0">
                    <a:pos x="0" y="75"/>
                  </a:cxn>
                  <a:cxn ang="0">
                    <a:pos x="0" y="79"/>
                  </a:cxn>
                  <a:cxn ang="0">
                    <a:pos x="0" y="79"/>
                  </a:cxn>
                  <a:cxn ang="0">
                    <a:pos x="0" y="85"/>
                  </a:cxn>
                  <a:cxn ang="0">
                    <a:pos x="3" y="95"/>
                  </a:cxn>
                  <a:cxn ang="0">
                    <a:pos x="11" y="114"/>
                  </a:cxn>
                  <a:cxn ang="0">
                    <a:pos x="23" y="141"/>
                  </a:cxn>
                  <a:cxn ang="0">
                    <a:pos x="61" y="152"/>
                  </a:cxn>
                  <a:cxn ang="0">
                    <a:pos x="103" y="107"/>
                  </a:cxn>
                  <a:cxn ang="0">
                    <a:pos x="103" y="107"/>
                  </a:cxn>
                  <a:cxn ang="0">
                    <a:pos x="110" y="104"/>
                  </a:cxn>
                  <a:cxn ang="0">
                    <a:pos x="116" y="99"/>
                  </a:cxn>
                  <a:cxn ang="0">
                    <a:pos x="124" y="95"/>
                  </a:cxn>
                  <a:cxn ang="0">
                    <a:pos x="130" y="88"/>
                  </a:cxn>
                  <a:cxn ang="0">
                    <a:pos x="136" y="81"/>
                  </a:cxn>
                  <a:cxn ang="0">
                    <a:pos x="136" y="76"/>
                  </a:cxn>
                  <a:cxn ang="0">
                    <a:pos x="137" y="73"/>
                  </a:cxn>
                  <a:cxn ang="0">
                    <a:pos x="136" y="69"/>
                  </a:cxn>
                  <a:cxn ang="0">
                    <a:pos x="133" y="64"/>
                  </a:cxn>
                  <a:cxn ang="0">
                    <a:pos x="133" y="64"/>
                  </a:cxn>
                  <a:cxn ang="0">
                    <a:pos x="128" y="55"/>
                  </a:cxn>
                  <a:cxn ang="0">
                    <a:pos x="125" y="45"/>
                  </a:cxn>
                  <a:cxn ang="0">
                    <a:pos x="122" y="34"/>
                  </a:cxn>
                  <a:cxn ang="0">
                    <a:pos x="121" y="24"/>
                  </a:cxn>
                  <a:cxn ang="0">
                    <a:pos x="118" y="6"/>
                  </a:cxn>
                  <a:cxn ang="0">
                    <a:pos x="118" y="0"/>
                  </a:cxn>
                  <a:cxn ang="0">
                    <a:pos x="118" y="0"/>
                  </a:cxn>
                </a:cxnLst>
                <a:rect l="0" t="0" r="r" b="b"/>
                <a:pathLst>
                  <a:path w="137" h="152">
                    <a:moveTo>
                      <a:pt x="118" y="0"/>
                    </a:moveTo>
                    <a:lnTo>
                      <a:pt x="80" y="10"/>
                    </a:lnTo>
                    <a:lnTo>
                      <a:pt x="43" y="30"/>
                    </a:lnTo>
                    <a:lnTo>
                      <a:pt x="18" y="60"/>
                    </a:lnTo>
                    <a:lnTo>
                      <a:pt x="18" y="60"/>
                    </a:lnTo>
                    <a:lnTo>
                      <a:pt x="15" y="61"/>
                    </a:lnTo>
                    <a:lnTo>
                      <a:pt x="9" y="66"/>
                    </a:lnTo>
                    <a:lnTo>
                      <a:pt x="3" y="72"/>
                    </a:lnTo>
                    <a:lnTo>
                      <a:pt x="0" y="75"/>
                    </a:lnTo>
                    <a:lnTo>
                      <a:pt x="0" y="79"/>
                    </a:lnTo>
                    <a:lnTo>
                      <a:pt x="0" y="79"/>
                    </a:lnTo>
                    <a:lnTo>
                      <a:pt x="0" y="85"/>
                    </a:lnTo>
                    <a:lnTo>
                      <a:pt x="3" y="95"/>
                    </a:lnTo>
                    <a:lnTo>
                      <a:pt x="11" y="114"/>
                    </a:lnTo>
                    <a:lnTo>
                      <a:pt x="23" y="141"/>
                    </a:lnTo>
                    <a:lnTo>
                      <a:pt x="61" y="152"/>
                    </a:lnTo>
                    <a:lnTo>
                      <a:pt x="103" y="107"/>
                    </a:lnTo>
                    <a:lnTo>
                      <a:pt x="103" y="107"/>
                    </a:lnTo>
                    <a:lnTo>
                      <a:pt x="110" y="104"/>
                    </a:lnTo>
                    <a:lnTo>
                      <a:pt x="116" y="99"/>
                    </a:lnTo>
                    <a:lnTo>
                      <a:pt x="124" y="95"/>
                    </a:lnTo>
                    <a:lnTo>
                      <a:pt x="130" y="88"/>
                    </a:lnTo>
                    <a:lnTo>
                      <a:pt x="136" y="81"/>
                    </a:lnTo>
                    <a:lnTo>
                      <a:pt x="136" y="76"/>
                    </a:lnTo>
                    <a:lnTo>
                      <a:pt x="137" y="73"/>
                    </a:lnTo>
                    <a:lnTo>
                      <a:pt x="136" y="69"/>
                    </a:lnTo>
                    <a:lnTo>
                      <a:pt x="133" y="64"/>
                    </a:lnTo>
                    <a:lnTo>
                      <a:pt x="133" y="64"/>
                    </a:lnTo>
                    <a:lnTo>
                      <a:pt x="128" y="55"/>
                    </a:lnTo>
                    <a:lnTo>
                      <a:pt x="125" y="45"/>
                    </a:lnTo>
                    <a:lnTo>
                      <a:pt x="122" y="34"/>
                    </a:lnTo>
                    <a:lnTo>
                      <a:pt x="121" y="24"/>
                    </a:lnTo>
                    <a:lnTo>
                      <a:pt x="118" y="6"/>
                    </a:lnTo>
                    <a:lnTo>
                      <a:pt x="118" y="0"/>
                    </a:lnTo>
                    <a:lnTo>
                      <a:pt x="118" y="0"/>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8" name="Freeform 37"/>
              <p:cNvSpPr/>
              <p:nvPr/>
            </p:nvSpPr>
            <p:spPr bwMode="auto">
              <a:xfrm>
                <a:off x="1979" y="2765"/>
                <a:ext cx="131" cy="126"/>
              </a:xfrm>
              <a:custGeom>
                <a:avLst/>
                <a:gdLst/>
                <a:ahLst/>
                <a:cxnLst>
                  <a:cxn ang="0">
                    <a:pos x="84" y="119"/>
                  </a:cxn>
                  <a:cxn ang="0">
                    <a:pos x="69" y="89"/>
                  </a:cxn>
                  <a:cxn ang="0">
                    <a:pos x="42" y="50"/>
                  </a:cxn>
                  <a:cxn ang="0">
                    <a:pos x="0" y="7"/>
                  </a:cxn>
                  <a:cxn ang="0">
                    <a:pos x="31" y="0"/>
                  </a:cxn>
                  <a:cxn ang="0">
                    <a:pos x="73" y="19"/>
                  </a:cxn>
                  <a:cxn ang="0">
                    <a:pos x="99" y="74"/>
                  </a:cxn>
                  <a:cxn ang="0">
                    <a:pos x="99" y="74"/>
                  </a:cxn>
                  <a:cxn ang="0">
                    <a:pos x="107" y="81"/>
                  </a:cxn>
                  <a:cxn ang="0">
                    <a:pos x="122" y="99"/>
                  </a:cxn>
                  <a:cxn ang="0">
                    <a:pos x="128" y="110"/>
                  </a:cxn>
                  <a:cxn ang="0">
                    <a:pos x="131" y="117"/>
                  </a:cxn>
                  <a:cxn ang="0">
                    <a:pos x="131" y="122"/>
                  </a:cxn>
                  <a:cxn ang="0">
                    <a:pos x="129" y="125"/>
                  </a:cxn>
                  <a:cxn ang="0">
                    <a:pos x="126" y="126"/>
                  </a:cxn>
                  <a:cxn ang="0">
                    <a:pos x="123" y="126"/>
                  </a:cxn>
                  <a:cxn ang="0">
                    <a:pos x="123" y="126"/>
                  </a:cxn>
                  <a:cxn ang="0">
                    <a:pos x="105" y="125"/>
                  </a:cxn>
                  <a:cxn ang="0">
                    <a:pos x="93" y="123"/>
                  </a:cxn>
                  <a:cxn ang="0">
                    <a:pos x="87" y="120"/>
                  </a:cxn>
                  <a:cxn ang="0">
                    <a:pos x="84" y="119"/>
                  </a:cxn>
                  <a:cxn ang="0">
                    <a:pos x="84" y="119"/>
                  </a:cxn>
                </a:cxnLst>
                <a:rect l="0" t="0" r="r" b="b"/>
                <a:pathLst>
                  <a:path w="131" h="126">
                    <a:moveTo>
                      <a:pt x="84" y="119"/>
                    </a:moveTo>
                    <a:lnTo>
                      <a:pt x="69" y="89"/>
                    </a:lnTo>
                    <a:lnTo>
                      <a:pt x="42" y="50"/>
                    </a:lnTo>
                    <a:lnTo>
                      <a:pt x="0" y="7"/>
                    </a:lnTo>
                    <a:lnTo>
                      <a:pt x="31" y="0"/>
                    </a:lnTo>
                    <a:lnTo>
                      <a:pt x="73" y="19"/>
                    </a:lnTo>
                    <a:lnTo>
                      <a:pt x="99" y="74"/>
                    </a:lnTo>
                    <a:lnTo>
                      <a:pt x="99" y="74"/>
                    </a:lnTo>
                    <a:lnTo>
                      <a:pt x="107" y="81"/>
                    </a:lnTo>
                    <a:lnTo>
                      <a:pt x="122" y="99"/>
                    </a:lnTo>
                    <a:lnTo>
                      <a:pt x="128" y="110"/>
                    </a:lnTo>
                    <a:lnTo>
                      <a:pt x="131" y="117"/>
                    </a:lnTo>
                    <a:lnTo>
                      <a:pt x="131" y="122"/>
                    </a:lnTo>
                    <a:lnTo>
                      <a:pt x="129" y="125"/>
                    </a:lnTo>
                    <a:lnTo>
                      <a:pt x="126" y="126"/>
                    </a:lnTo>
                    <a:lnTo>
                      <a:pt x="123" y="126"/>
                    </a:lnTo>
                    <a:lnTo>
                      <a:pt x="123" y="126"/>
                    </a:lnTo>
                    <a:lnTo>
                      <a:pt x="105" y="125"/>
                    </a:lnTo>
                    <a:lnTo>
                      <a:pt x="93" y="123"/>
                    </a:lnTo>
                    <a:lnTo>
                      <a:pt x="87" y="120"/>
                    </a:lnTo>
                    <a:lnTo>
                      <a:pt x="84" y="119"/>
                    </a:lnTo>
                    <a:lnTo>
                      <a:pt x="84" y="119"/>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9" name="Freeform 38"/>
              <p:cNvSpPr/>
              <p:nvPr/>
            </p:nvSpPr>
            <p:spPr bwMode="auto">
              <a:xfrm>
                <a:off x="2132" y="2903"/>
                <a:ext cx="100" cy="58"/>
              </a:xfrm>
              <a:custGeom>
                <a:avLst/>
                <a:gdLst/>
                <a:ahLst/>
                <a:cxnLst>
                  <a:cxn ang="0">
                    <a:pos x="0" y="43"/>
                  </a:cxn>
                  <a:cxn ang="0">
                    <a:pos x="0" y="0"/>
                  </a:cxn>
                  <a:cxn ang="0">
                    <a:pos x="38" y="15"/>
                  </a:cxn>
                  <a:cxn ang="0">
                    <a:pos x="100" y="35"/>
                  </a:cxn>
                  <a:cxn ang="0">
                    <a:pos x="73" y="53"/>
                  </a:cxn>
                  <a:cxn ang="0">
                    <a:pos x="27" y="58"/>
                  </a:cxn>
                  <a:cxn ang="0">
                    <a:pos x="0" y="43"/>
                  </a:cxn>
                </a:cxnLst>
                <a:rect l="0" t="0" r="r" b="b"/>
                <a:pathLst>
                  <a:path w="100" h="58">
                    <a:moveTo>
                      <a:pt x="0" y="43"/>
                    </a:moveTo>
                    <a:lnTo>
                      <a:pt x="0" y="0"/>
                    </a:lnTo>
                    <a:lnTo>
                      <a:pt x="38" y="15"/>
                    </a:lnTo>
                    <a:lnTo>
                      <a:pt x="100" y="35"/>
                    </a:lnTo>
                    <a:lnTo>
                      <a:pt x="73" y="53"/>
                    </a:lnTo>
                    <a:lnTo>
                      <a:pt x="27" y="58"/>
                    </a:lnTo>
                    <a:lnTo>
                      <a:pt x="0" y="43"/>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50" name="Freeform 39"/>
              <p:cNvSpPr/>
              <p:nvPr/>
            </p:nvSpPr>
            <p:spPr bwMode="auto">
              <a:xfrm>
                <a:off x="2269" y="2789"/>
                <a:ext cx="89" cy="110"/>
              </a:xfrm>
              <a:custGeom>
                <a:avLst/>
                <a:gdLst/>
                <a:ahLst/>
                <a:cxnLst>
                  <a:cxn ang="0">
                    <a:pos x="65" y="110"/>
                  </a:cxn>
                  <a:cxn ang="0">
                    <a:pos x="23" y="90"/>
                  </a:cxn>
                  <a:cxn ang="0">
                    <a:pos x="0" y="83"/>
                  </a:cxn>
                  <a:cxn ang="0">
                    <a:pos x="23" y="45"/>
                  </a:cxn>
                  <a:cxn ang="0">
                    <a:pos x="65" y="0"/>
                  </a:cxn>
                  <a:cxn ang="0">
                    <a:pos x="89" y="41"/>
                  </a:cxn>
                  <a:cxn ang="0">
                    <a:pos x="77" y="57"/>
                  </a:cxn>
                  <a:cxn ang="0">
                    <a:pos x="65" y="110"/>
                  </a:cxn>
                </a:cxnLst>
                <a:rect l="0" t="0" r="r" b="b"/>
                <a:pathLst>
                  <a:path w="89" h="110">
                    <a:moveTo>
                      <a:pt x="65" y="110"/>
                    </a:moveTo>
                    <a:lnTo>
                      <a:pt x="23" y="90"/>
                    </a:lnTo>
                    <a:lnTo>
                      <a:pt x="0" y="83"/>
                    </a:lnTo>
                    <a:lnTo>
                      <a:pt x="23" y="45"/>
                    </a:lnTo>
                    <a:lnTo>
                      <a:pt x="65" y="0"/>
                    </a:lnTo>
                    <a:lnTo>
                      <a:pt x="89" y="41"/>
                    </a:lnTo>
                    <a:lnTo>
                      <a:pt x="77" y="57"/>
                    </a:lnTo>
                    <a:lnTo>
                      <a:pt x="65" y="110"/>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79" name="Freeform 40"/>
              <p:cNvSpPr/>
              <p:nvPr/>
            </p:nvSpPr>
            <p:spPr bwMode="auto">
              <a:xfrm>
                <a:off x="1135" y="1975"/>
                <a:ext cx="1291" cy="830"/>
              </a:xfrm>
              <a:custGeom>
                <a:avLst/>
                <a:gdLst/>
                <a:ahLst/>
                <a:cxnLst>
                  <a:cxn ang="0">
                    <a:pos x="1268" y="173"/>
                  </a:cxn>
                  <a:cxn ang="0">
                    <a:pos x="1261" y="143"/>
                  </a:cxn>
                  <a:cxn ang="0">
                    <a:pos x="1256" y="133"/>
                  </a:cxn>
                  <a:cxn ang="0">
                    <a:pos x="1240" y="94"/>
                  </a:cxn>
                  <a:cxn ang="0">
                    <a:pos x="1211" y="60"/>
                  </a:cxn>
                  <a:cxn ang="0">
                    <a:pos x="1195" y="5"/>
                  </a:cxn>
                  <a:cxn ang="0">
                    <a:pos x="1134" y="39"/>
                  </a:cxn>
                  <a:cxn ang="0">
                    <a:pos x="1091" y="79"/>
                  </a:cxn>
                  <a:cxn ang="0">
                    <a:pos x="954" y="80"/>
                  </a:cxn>
                  <a:cxn ang="0">
                    <a:pos x="898" y="53"/>
                  </a:cxn>
                  <a:cxn ang="0">
                    <a:pos x="860" y="38"/>
                  </a:cxn>
                  <a:cxn ang="0">
                    <a:pos x="813" y="70"/>
                  </a:cxn>
                  <a:cxn ang="0">
                    <a:pos x="738" y="80"/>
                  </a:cxn>
                  <a:cxn ang="0">
                    <a:pos x="654" y="154"/>
                  </a:cxn>
                  <a:cxn ang="0">
                    <a:pos x="648" y="167"/>
                  </a:cxn>
                  <a:cxn ang="0">
                    <a:pos x="559" y="279"/>
                  </a:cxn>
                  <a:cxn ang="0">
                    <a:pos x="503" y="315"/>
                  </a:cxn>
                  <a:cxn ang="0">
                    <a:pos x="413" y="312"/>
                  </a:cxn>
                  <a:cxn ang="0">
                    <a:pos x="370" y="335"/>
                  </a:cxn>
                  <a:cxn ang="0">
                    <a:pos x="337" y="308"/>
                  </a:cxn>
                  <a:cxn ang="0">
                    <a:pos x="303" y="285"/>
                  </a:cxn>
                  <a:cxn ang="0">
                    <a:pos x="232" y="308"/>
                  </a:cxn>
                  <a:cxn ang="0">
                    <a:pos x="164" y="271"/>
                  </a:cxn>
                  <a:cxn ang="0">
                    <a:pos x="144" y="300"/>
                  </a:cxn>
                  <a:cxn ang="0">
                    <a:pos x="52" y="318"/>
                  </a:cxn>
                  <a:cxn ang="0">
                    <a:pos x="13" y="338"/>
                  </a:cxn>
                  <a:cxn ang="0">
                    <a:pos x="25" y="449"/>
                  </a:cxn>
                  <a:cxn ang="0">
                    <a:pos x="229" y="606"/>
                  </a:cxn>
                  <a:cxn ang="0">
                    <a:pos x="297" y="461"/>
                  </a:cxn>
                  <a:cxn ang="0">
                    <a:pos x="226" y="403"/>
                  </a:cxn>
                  <a:cxn ang="0">
                    <a:pos x="334" y="458"/>
                  </a:cxn>
                  <a:cxn ang="0">
                    <a:pos x="515" y="531"/>
                  </a:cxn>
                  <a:cxn ang="0">
                    <a:pos x="580" y="714"/>
                  </a:cxn>
                  <a:cxn ang="0">
                    <a:pos x="607" y="695"/>
                  </a:cxn>
                  <a:cxn ang="0">
                    <a:pos x="651" y="618"/>
                  </a:cxn>
                  <a:cxn ang="0">
                    <a:pos x="714" y="559"/>
                  </a:cxn>
                  <a:cxn ang="0">
                    <a:pos x="786" y="538"/>
                  </a:cxn>
                  <a:cxn ang="0">
                    <a:pos x="809" y="630"/>
                  </a:cxn>
                  <a:cxn ang="0">
                    <a:pos x="836" y="632"/>
                  </a:cxn>
                  <a:cxn ang="0">
                    <a:pos x="850" y="659"/>
                  </a:cxn>
                  <a:cxn ang="0">
                    <a:pos x="868" y="751"/>
                  </a:cxn>
                  <a:cxn ang="0">
                    <a:pos x="904" y="785"/>
                  </a:cxn>
                  <a:cxn ang="0">
                    <a:pos x="964" y="830"/>
                  </a:cxn>
                  <a:cxn ang="0">
                    <a:pos x="976" y="817"/>
                  </a:cxn>
                  <a:cxn ang="0">
                    <a:pos x="972" y="785"/>
                  </a:cxn>
                  <a:cxn ang="0">
                    <a:pos x="941" y="743"/>
                  </a:cxn>
                  <a:cxn ang="0">
                    <a:pos x="910" y="671"/>
                  </a:cxn>
                  <a:cxn ang="0">
                    <a:pos x="941" y="692"/>
                  </a:cxn>
                  <a:cxn ang="0">
                    <a:pos x="961" y="708"/>
                  </a:cxn>
                  <a:cxn ang="0">
                    <a:pos x="993" y="693"/>
                  </a:cxn>
                  <a:cxn ang="0">
                    <a:pos x="1017" y="647"/>
                  </a:cxn>
                  <a:cxn ang="0">
                    <a:pos x="975" y="541"/>
                  </a:cxn>
                  <a:cxn ang="0">
                    <a:pos x="1023" y="577"/>
                  </a:cxn>
                  <a:cxn ang="0">
                    <a:pos x="1039" y="583"/>
                  </a:cxn>
                  <a:cxn ang="0">
                    <a:pos x="1055" y="534"/>
                  </a:cxn>
                  <a:cxn ang="0">
                    <a:pos x="1166" y="446"/>
                  </a:cxn>
                  <a:cxn ang="0">
                    <a:pos x="1189" y="412"/>
                  </a:cxn>
                  <a:cxn ang="0">
                    <a:pos x="1192" y="357"/>
                  </a:cxn>
                  <a:cxn ang="0">
                    <a:pos x="1189" y="262"/>
                  </a:cxn>
                  <a:cxn ang="0">
                    <a:pos x="1246" y="255"/>
                  </a:cxn>
                  <a:cxn ang="0">
                    <a:pos x="1278" y="253"/>
                  </a:cxn>
                  <a:cxn ang="0">
                    <a:pos x="1252" y="234"/>
                  </a:cxn>
                </a:cxnLst>
                <a:rect l="0" t="0" r="r" b="b"/>
                <a:pathLst>
                  <a:path w="1291" h="830">
                    <a:moveTo>
                      <a:pt x="1252" y="234"/>
                    </a:moveTo>
                    <a:lnTo>
                      <a:pt x="1252" y="234"/>
                    </a:lnTo>
                    <a:lnTo>
                      <a:pt x="1253" y="223"/>
                    </a:lnTo>
                    <a:lnTo>
                      <a:pt x="1256" y="208"/>
                    </a:lnTo>
                    <a:lnTo>
                      <a:pt x="1268" y="173"/>
                    </a:lnTo>
                    <a:lnTo>
                      <a:pt x="1282" y="142"/>
                    </a:lnTo>
                    <a:lnTo>
                      <a:pt x="1287" y="130"/>
                    </a:lnTo>
                    <a:lnTo>
                      <a:pt x="1287" y="130"/>
                    </a:lnTo>
                    <a:lnTo>
                      <a:pt x="1271" y="139"/>
                    </a:lnTo>
                    <a:lnTo>
                      <a:pt x="1261" y="143"/>
                    </a:lnTo>
                    <a:lnTo>
                      <a:pt x="1258" y="145"/>
                    </a:lnTo>
                    <a:lnTo>
                      <a:pt x="1258" y="143"/>
                    </a:lnTo>
                    <a:lnTo>
                      <a:pt x="1258" y="143"/>
                    </a:lnTo>
                    <a:lnTo>
                      <a:pt x="1258" y="143"/>
                    </a:lnTo>
                    <a:lnTo>
                      <a:pt x="1256" y="133"/>
                    </a:lnTo>
                    <a:lnTo>
                      <a:pt x="1255" y="118"/>
                    </a:lnTo>
                    <a:lnTo>
                      <a:pt x="1252" y="98"/>
                    </a:lnTo>
                    <a:lnTo>
                      <a:pt x="1252" y="98"/>
                    </a:lnTo>
                    <a:lnTo>
                      <a:pt x="1246" y="97"/>
                    </a:lnTo>
                    <a:lnTo>
                      <a:pt x="1240" y="94"/>
                    </a:lnTo>
                    <a:lnTo>
                      <a:pt x="1232" y="91"/>
                    </a:lnTo>
                    <a:lnTo>
                      <a:pt x="1225" y="85"/>
                    </a:lnTo>
                    <a:lnTo>
                      <a:pt x="1219" y="79"/>
                    </a:lnTo>
                    <a:lnTo>
                      <a:pt x="1213" y="70"/>
                    </a:lnTo>
                    <a:lnTo>
                      <a:pt x="1211" y="60"/>
                    </a:lnTo>
                    <a:lnTo>
                      <a:pt x="1211" y="60"/>
                    </a:lnTo>
                    <a:lnTo>
                      <a:pt x="1210" y="48"/>
                    </a:lnTo>
                    <a:lnTo>
                      <a:pt x="1207" y="38"/>
                    </a:lnTo>
                    <a:lnTo>
                      <a:pt x="1201" y="18"/>
                    </a:lnTo>
                    <a:lnTo>
                      <a:pt x="1195" y="5"/>
                    </a:lnTo>
                    <a:lnTo>
                      <a:pt x="1193" y="0"/>
                    </a:lnTo>
                    <a:lnTo>
                      <a:pt x="1155" y="6"/>
                    </a:lnTo>
                    <a:lnTo>
                      <a:pt x="1155" y="6"/>
                    </a:lnTo>
                    <a:lnTo>
                      <a:pt x="1149" y="17"/>
                    </a:lnTo>
                    <a:lnTo>
                      <a:pt x="1134" y="39"/>
                    </a:lnTo>
                    <a:lnTo>
                      <a:pt x="1116" y="63"/>
                    </a:lnTo>
                    <a:lnTo>
                      <a:pt x="1109" y="73"/>
                    </a:lnTo>
                    <a:lnTo>
                      <a:pt x="1101" y="77"/>
                    </a:lnTo>
                    <a:lnTo>
                      <a:pt x="1101" y="77"/>
                    </a:lnTo>
                    <a:lnTo>
                      <a:pt x="1091" y="79"/>
                    </a:lnTo>
                    <a:lnTo>
                      <a:pt x="1074" y="79"/>
                    </a:lnTo>
                    <a:lnTo>
                      <a:pt x="1026" y="80"/>
                    </a:lnTo>
                    <a:lnTo>
                      <a:pt x="981" y="80"/>
                    </a:lnTo>
                    <a:lnTo>
                      <a:pt x="954" y="80"/>
                    </a:lnTo>
                    <a:lnTo>
                      <a:pt x="954" y="80"/>
                    </a:lnTo>
                    <a:lnTo>
                      <a:pt x="945" y="79"/>
                    </a:lnTo>
                    <a:lnTo>
                      <a:pt x="931" y="74"/>
                    </a:lnTo>
                    <a:lnTo>
                      <a:pt x="916" y="66"/>
                    </a:lnTo>
                    <a:lnTo>
                      <a:pt x="907" y="60"/>
                    </a:lnTo>
                    <a:lnTo>
                      <a:pt x="898" y="53"/>
                    </a:lnTo>
                    <a:lnTo>
                      <a:pt x="898" y="53"/>
                    </a:lnTo>
                    <a:lnTo>
                      <a:pt x="889" y="47"/>
                    </a:lnTo>
                    <a:lnTo>
                      <a:pt x="878" y="42"/>
                    </a:lnTo>
                    <a:lnTo>
                      <a:pt x="869" y="39"/>
                    </a:lnTo>
                    <a:lnTo>
                      <a:pt x="860" y="38"/>
                    </a:lnTo>
                    <a:lnTo>
                      <a:pt x="845" y="39"/>
                    </a:lnTo>
                    <a:lnTo>
                      <a:pt x="841" y="39"/>
                    </a:lnTo>
                    <a:lnTo>
                      <a:pt x="841" y="79"/>
                    </a:lnTo>
                    <a:lnTo>
                      <a:pt x="841" y="79"/>
                    </a:lnTo>
                    <a:lnTo>
                      <a:pt x="813" y="70"/>
                    </a:lnTo>
                    <a:lnTo>
                      <a:pt x="780" y="60"/>
                    </a:lnTo>
                    <a:lnTo>
                      <a:pt x="780" y="60"/>
                    </a:lnTo>
                    <a:lnTo>
                      <a:pt x="774" y="60"/>
                    </a:lnTo>
                    <a:lnTo>
                      <a:pt x="764" y="65"/>
                    </a:lnTo>
                    <a:lnTo>
                      <a:pt x="738" y="80"/>
                    </a:lnTo>
                    <a:lnTo>
                      <a:pt x="712" y="97"/>
                    </a:lnTo>
                    <a:lnTo>
                      <a:pt x="699" y="106"/>
                    </a:lnTo>
                    <a:lnTo>
                      <a:pt x="699" y="106"/>
                    </a:lnTo>
                    <a:lnTo>
                      <a:pt x="670" y="136"/>
                    </a:lnTo>
                    <a:lnTo>
                      <a:pt x="654" y="154"/>
                    </a:lnTo>
                    <a:lnTo>
                      <a:pt x="649" y="161"/>
                    </a:lnTo>
                    <a:lnTo>
                      <a:pt x="648" y="164"/>
                    </a:lnTo>
                    <a:lnTo>
                      <a:pt x="648" y="166"/>
                    </a:lnTo>
                    <a:lnTo>
                      <a:pt x="648" y="166"/>
                    </a:lnTo>
                    <a:lnTo>
                      <a:pt x="648" y="167"/>
                    </a:lnTo>
                    <a:lnTo>
                      <a:pt x="646" y="170"/>
                    </a:lnTo>
                    <a:lnTo>
                      <a:pt x="642" y="180"/>
                    </a:lnTo>
                    <a:lnTo>
                      <a:pt x="624" y="202"/>
                    </a:lnTo>
                    <a:lnTo>
                      <a:pt x="596" y="234"/>
                    </a:lnTo>
                    <a:lnTo>
                      <a:pt x="559" y="279"/>
                    </a:lnTo>
                    <a:lnTo>
                      <a:pt x="559" y="279"/>
                    </a:lnTo>
                    <a:lnTo>
                      <a:pt x="536" y="297"/>
                    </a:lnTo>
                    <a:lnTo>
                      <a:pt x="518" y="309"/>
                    </a:lnTo>
                    <a:lnTo>
                      <a:pt x="511" y="314"/>
                    </a:lnTo>
                    <a:lnTo>
                      <a:pt x="503" y="315"/>
                    </a:lnTo>
                    <a:lnTo>
                      <a:pt x="503" y="315"/>
                    </a:lnTo>
                    <a:lnTo>
                      <a:pt x="467" y="314"/>
                    </a:lnTo>
                    <a:lnTo>
                      <a:pt x="422" y="312"/>
                    </a:lnTo>
                    <a:lnTo>
                      <a:pt x="422" y="312"/>
                    </a:lnTo>
                    <a:lnTo>
                      <a:pt x="413" y="312"/>
                    </a:lnTo>
                    <a:lnTo>
                      <a:pt x="404" y="315"/>
                    </a:lnTo>
                    <a:lnTo>
                      <a:pt x="396" y="320"/>
                    </a:lnTo>
                    <a:lnTo>
                      <a:pt x="388" y="324"/>
                    </a:lnTo>
                    <a:lnTo>
                      <a:pt x="375" y="333"/>
                    </a:lnTo>
                    <a:lnTo>
                      <a:pt x="370" y="335"/>
                    </a:lnTo>
                    <a:lnTo>
                      <a:pt x="366" y="335"/>
                    </a:lnTo>
                    <a:lnTo>
                      <a:pt x="366" y="335"/>
                    </a:lnTo>
                    <a:lnTo>
                      <a:pt x="361" y="332"/>
                    </a:lnTo>
                    <a:lnTo>
                      <a:pt x="355" y="326"/>
                    </a:lnTo>
                    <a:lnTo>
                      <a:pt x="337" y="308"/>
                    </a:lnTo>
                    <a:lnTo>
                      <a:pt x="319" y="291"/>
                    </a:lnTo>
                    <a:lnTo>
                      <a:pt x="313" y="285"/>
                    </a:lnTo>
                    <a:lnTo>
                      <a:pt x="309" y="283"/>
                    </a:lnTo>
                    <a:lnTo>
                      <a:pt x="309" y="283"/>
                    </a:lnTo>
                    <a:lnTo>
                      <a:pt x="303" y="285"/>
                    </a:lnTo>
                    <a:lnTo>
                      <a:pt x="295" y="288"/>
                    </a:lnTo>
                    <a:lnTo>
                      <a:pt x="272" y="297"/>
                    </a:lnTo>
                    <a:lnTo>
                      <a:pt x="248" y="306"/>
                    </a:lnTo>
                    <a:lnTo>
                      <a:pt x="239" y="309"/>
                    </a:lnTo>
                    <a:lnTo>
                      <a:pt x="232" y="308"/>
                    </a:lnTo>
                    <a:lnTo>
                      <a:pt x="232" y="308"/>
                    </a:lnTo>
                    <a:lnTo>
                      <a:pt x="215" y="300"/>
                    </a:lnTo>
                    <a:lnTo>
                      <a:pt x="193" y="288"/>
                    </a:lnTo>
                    <a:lnTo>
                      <a:pt x="164" y="271"/>
                    </a:lnTo>
                    <a:lnTo>
                      <a:pt x="164" y="271"/>
                    </a:lnTo>
                    <a:lnTo>
                      <a:pt x="156" y="286"/>
                    </a:lnTo>
                    <a:lnTo>
                      <a:pt x="150" y="296"/>
                    </a:lnTo>
                    <a:lnTo>
                      <a:pt x="147" y="299"/>
                    </a:lnTo>
                    <a:lnTo>
                      <a:pt x="144" y="300"/>
                    </a:lnTo>
                    <a:lnTo>
                      <a:pt x="144" y="300"/>
                    </a:lnTo>
                    <a:lnTo>
                      <a:pt x="132" y="303"/>
                    </a:lnTo>
                    <a:lnTo>
                      <a:pt x="111" y="309"/>
                    </a:lnTo>
                    <a:lnTo>
                      <a:pt x="84" y="315"/>
                    </a:lnTo>
                    <a:lnTo>
                      <a:pt x="69" y="318"/>
                    </a:lnTo>
                    <a:lnTo>
                      <a:pt x="52" y="318"/>
                    </a:lnTo>
                    <a:lnTo>
                      <a:pt x="52" y="318"/>
                    </a:lnTo>
                    <a:lnTo>
                      <a:pt x="46" y="318"/>
                    </a:lnTo>
                    <a:lnTo>
                      <a:pt x="40" y="321"/>
                    </a:lnTo>
                    <a:lnTo>
                      <a:pt x="27" y="327"/>
                    </a:lnTo>
                    <a:lnTo>
                      <a:pt x="13" y="338"/>
                    </a:lnTo>
                    <a:lnTo>
                      <a:pt x="0" y="350"/>
                    </a:lnTo>
                    <a:lnTo>
                      <a:pt x="0" y="350"/>
                    </a:lnTo>
                    <a:lnTo>
                      <a:pt x="7" y="413"/>
                    </a:lnTo>
                    <a:lnTo>
                      <a:pt x="18" y="404"/>
                    </a:lnTo>
                    <a:lnTo>
                      <a:pt x="25" y="449"/>
                    </a:lnTo>
                    <a:lnTo>
                      <a:pt x="75" y="519"/>
                    </a:lnTo>
                    <a:lnTo>
                      <a:pt x="117" y="588"/>
                    </a:lnTo>
                    <a:lnTo>
                      <a:pt x="144" y="653"/>
                    </a:lnTo>
                    <a:lnTo>
                      <a:pt x="174" y="638"/>
                    </a:lnTo>
                    <a:lnTo>
                      <a:pt x="229" y="606"/>
                    </a:lnTo>
                    <a:lnTo>
                      <a:pt x="278" y="583"/>
                    </a:lnTo>
                    <a:lnTo>
                      <a:pt x="328" y="561"/>
                    </a:lnTo>
                    <a:lnTo>
                      <a:pt x="321" y="523"/>
                    </a:lnTo>
                    <a:lnTo>
                      <a:pt x="301" y="496"/>
                    </a:lnTo>
                    <a:lnTo>
                      <a:pt x="297" y="461"/>
                    </a:lnTo>
                    <a:lnTo>
                      <a:pt x="254" y="466"/>
                    </a:lnTo>
                    <a:lnTo>
                      <a:pt x="212" y="419"/>
                    </a:lnTo>
                    <a:lnTo>
                      <a:pt x="212" y="392"/>
                    </a:lnTo>
                    <a:lnTo>
                      <a:pt x="212" y="392"/>
                    </a:lnTo>
                    <a:lnTo>
                      <a:pt x="226" y="403"/>
                    </a:lnTo>
                    <a:lnTo>
                      <a:pt x="239" y="413"/>
                    </a:lnTo>
                    <a:lnTo>
                      <a:pt x="259" y="425"/>
                    </a:lnTo>
                    <a:lnTo>
                      <a:pt x="281" y="437"/>
                    </a:lnTo>
                    <a:lnTo>
                      <a:pt x="307" y="449"/>
                    </a:lnTo>
                    <a:lnTo>
                      <a:pt x="334" y="458"/>
                    </a:lnTo>
                    <a:lnTo>
                      <a:pt x="348" y="463"/>
                    </a:lnTo>
                    <a:lnTo>
                      <a:pt x="361" y="466"/>
                    </a:lnTo>
                    <a:lnTo>
                      <a:pt x="450" y="488"/>
                    </a:lnTo>
                    <a:lnTo>
                      <a:pt x="453" y="534"/>
                    </a:lnTo>
                    <a:lnTo>
                      <a:pt x="515" y="531"/>
                    </a:lnTo>
                    <a:lnTo>
                      <a:pt x="500" y="588"/>
                    </a:lnTo>
                    <a:lnTo>
                      <a:pt x="572" y="710"/>
                    </a:lnTo>
                    <a:lnTo>
                      <a:pt x="572" y="710"/>
                    </a:lnTo>
                    <a:lnTo>
                      <a:pt x="575" y="713"/>
                    </a:lnTo>
                    <a:lnTo>
                      <a:pt x="580" y="714"/>
                    </a:lnTo>
                    <a:lnTo>
                      <a:pt x="584" y="714"/>
                    </a:lnTo>
                    <a:lnTo>
                      <a:pt x="589" y="714"/>
                    </a:lnTo>
                    <a:lnTo>
                      <a:pt x="595" y="711"/>
                    </a:lnTo>
                    <a:lnTo>
                      <a:pt x="601" y="705"/>
                    </a:lnTo>
                    <a:lnTo>
                      <a:pt x="607" y="695"/>
                    </a:lnTo>
                    <a:lnTo>
                      <a:pt x="607" y="695"/>
                    </a:lnTo>
                    <a:lnTo>
                      <a:pt x="614" y="678"/>
                    </a:lnTo>
                    <a:lnTo>
                      <a:pt x="627" y="656"/>
                    </a:lnTo>
                    <a:lnTo>
                      <a:pt x="642" y="632"/>
                    </a:lnTo>
                    <a:lnTo>
                      <a:pt x="651" y="618"/>
                    </a:lnTo>
                    <a:lnTo>
                      <a:pt x="661" y="604"/>
                    </a:lnTo>
                    <a:lnTo>
                      <a:pt x="672" y="592"/>
                    </a:lnTo>
                    <a:lnTo>
                      <a:pt x="685" y="580"/>
                    </a:lnTo>
                    <a:lnTo>
                      <a:pt x="699" y="568"/>
                    </a:lnTo>
                    <a:lnTo>
                      <a:pt x="714" y="559"/>
                    </a:lnTo>
                    <a:lnTo>
                      <a:pt x="731" y="550"/>
                    </a:lnTo>
                    <a:lnTo>
                      <a:pt x="747" y="544"/>
                    </a:lnTo>
                    <a:lnTo>
                      <a:pt x="767" y="540"/>
                    </a:lnTo>
                    <a:lnTo>
                      <a:pt x="786" y="538"/>
                    </a:lnTo>
                    <a:lnTo>
                      <a:pt x="786" y="538"/>
                    </a:lnTo>
                    <a:lnTo>
                      <a:pt x="798" y="574"/>
                    </a:lnTo>
                    <a:lnTo>
                      <a:pt x="806" y="604"/>
                    </a:lnTo>
                    <a:lnTo>
                      <a:pt x="809" y="618"/>
                    </a:lnTo>
                    <a:lnTo>
                      <a:pt x="809" y="630"/>
                    </a:lnTo>
                    <a:lnTo>
                      <a:pt x="809" y="630"/>
                    </a:lnTo>
                    <a:lnTo>
                      <a:pt x="813" y="632"/>
                    </a:lnTo>
                    <a:lnTo>
                      <a:pt x="818" y="633"/>
                    </a:lnTo>
                    <a:lnTo>
                      <a:pt x="822" y="635"/>
                    </a:lnTo>
                    <a:lnTo>
                      <a:pt x="828" y="633"/>
                    </a:lnTo>
                    <a:lnTo>
                      <a:pt x="836" y="632"/>
                    </a:lnTo>
                    <a:lnTo>
                      <a:pt x="842" y="626"/>
                    </a:lnTo>
                    <a:lnTo>
                      <a:pt x="848" y="618"/>
                    </a:lnTo>
                    <a:lnTo>
                      <a:pt x="848" y="618"/>
                    </a:lnTo>
                    <a:lnTo>
                      <a:pt x="848" y="638"/>
                    </a:lnTo>
                    <a:lnTo>
                      <a:pt x="850" y="659"/>
                    </a:lnTo>
                    <a:lnTo>
                      <a:pt x="851" y="683"/>
                    </a:lnTo>
                    <a:lnTo>
                      <a:pt x="856" y="707"/>
                    </a:lnTo>
                    <a:lnTo>
                      <a:pt x="860" y="731"/>
                    </a:lnTo>
                    <a:lnTo>
                      <a:pt x="865" y="742"/>
                    </a:lnTo>
                    <a:lnTo>
                      <a:pt x="868" y="751"/>
                    </a:lnTo>
                    <a:lnTo>
                      <a:pt x="874" y="758"/>
                    </a:lnTo>
                    <a:lnTo>
                      <a:pt x="878" y="763"/>
                    </a:lnTo>
                    <a:lnTo>
                      <a:pt x="878" y="763"/>
                    </a:lnTo>
                    <a:lnTo>
                      <a:pt x="890" y="773"/>
                    </a:lnTo>
                    <a:lnTo>
                      <a:pt x="904" y="785"/>
                    </a:lnTo>
                    <a:lnTo>
                      <a:pt x="931" y="811"/>
                    </a:lnTo>
                    <a:lnTo>
                      <a:pt x="945" y="820"/>
                    </a:lnTo>
                    <a:lnTo>
                      <a:pt x="955" y="827"/>
                    </a:lnTo>
                    <a:lnTo>
                      <a:pt x="960" y="830"/>
                    </a:lnTo>
                    <a:lnTo>
                      <a:pt x="964" y="830"/>
                    </a:lnTo>
                    <a:lnTo>
                      <a:pt x="967" y="830"/>
                    </a:lnTo>
                    <a:lnTo>
                      <a:pt x="970" y="829"/>
                    </a:lnTo>
                    <a:lnTo>
                      <a:pt x="970" y="829"/>
                    </a:lnTo>
                    <a:lnTo>
                      <a:pt x="975" y="823"/>
                    </a:lnTo>
                    <a:lnTo>
                      <a:pt x="976" y="817"/>
                    </a:lnTo>
                    <a:lnTo>
                      <a:pt x="978" y="809"/>
                    </a:lnTo>
                    <a:lnTo>
                      <a:pt x="978" y="803"/>
                    </a:lnTo>
                    <a:lnTo>
                      <a:pt x="978" y="797"/>
                    </a:lnTo>
                    <a:lnTo>
                      <a:pt x="975" y="791"/>
                    </a:lnTo>
                    <a:lnTo>
                      <a:pt x="972" y="785"/>
                    </a:lnTo>
                    <a:lnTo>
                      <a:pt x="967" y="779"/>
                    </a:lnTo>
                    <a:lnTo>
                      <a:pt x="967" y="779"/>
                    </a:lnTo>
                    <a:lnTo>
                      <a:pt x="961" y="772"/>
                    </a:lnTo>
                    <a:lnTo>
                      <a:pt x="955" y="764"/>
                    </a:lnTo>
                    <a:lnTo>
                      <a:pt x="941" y="743"/>
                    </a:lnTo>
                    <a:lnTo>
                      <a:pt x="920" y="705"/>
                    </a:lnTo>
                    <a:lnTo>
                      <a:pt x="920" y="705"/>
                    </a:lnTo>
                    <a:lnTo>
                      <a:pt x="917" y="698"/>
                    </a:lnTo>
                    <a:lnTo>
                      <a:pt x="914" y="689"/>
                    </a:lnTo>
                    <a:lnTo>
                      <a:pt x="910" y="671"/>
                    </a:lnTo>
                    <a:lnTo>
                      <a:pt x="910" y="656"/>
                    </a:lnTo>
                    <a:lnTo>
                      <a:pt x="908" y="648"/>
                    </a:lnTo>
                    <a:lnTo>
                      <a:pt x="940" y="687"/>
                    </a:lnTo>
                    <a:lnTo>
                      <a:pt x="940" y="687"/>
                    </a:lnTo>
                    <a:lnTo>
                      <a:pt x="941" y="692"/>
                    </a:lnTo>
                    <a:lnTo>
                      <a:pt x="943" y="698"/>
                    </a:lnTo>
                    <a:lnTo>
                      <a:pt x="948" y="702"/>
                    </a:lnTo>
                    <a:lnTo>
                      <a:pt x="952" y="707"/>
                    </a:lnTo>
                    <a:lnTo>
                      <a:pt x="957" y="707"/>
                    </a:lnTo>
                    <a:lnTo>
                      <a:pt x="961" y="708"/>
                    </a:lnTo>
                    <a:lnTo>
                      <a:pt x="966" y="707"/>
                    </a:lnTo>
                    <a:lnTo>
                      <a:pt x="972" y="705"/>
                    </a:lnTo>
                    <a:lnTo>
                      <a:pt x="985" y="698"/>
                    </a:lnTo>
                    <a:lnTo>
                      <a:pt x="985" y="698"/>
                    </a:lnTo>
                    <a:lnTo>
                      <a:pt x="993" y="693"/>
                    </a:lnTo>
                    <a:lnTo>
                      <a:pt x="999" y="687"/>
                    </a:lnTo>
                    <a:lnTo>
                      <a:pt x="1003" y="681"/>
                    </a:lnTo>
                    <a:lnTo>
                      <a:pt x="1008" y="674"/>
                    </a:lnTo>
                    <a:lnTo>
                      <a:pt x="1014" y="660"/>
                    </a:lnTo>
                    <a:lnTo>
                      <a:pt x="1017" y="647"/>
                    </a:lnTo>
                    <a:lnTo>
                      <a:pt x="1017" y="633"/>
                    </a:lnTo>
                    <a:lnTo>
                      <a:pt x="1017" y="624"/>
                    </a:lnTo>
                    <a:lnTo>
                      <a:pt x="1017" y="615"/>
                    </a:lnTo>
                    <a:lnTo>
                      <a:pt x="975" y="588"/>
                    </a:lnTo>
                    <a:lnTo>
                      <a:pt x="975" y="541"/>
                    </a:lnTo>
                    <a:lnTo>
                      <a:pt x="1020" y="526"/>
                    </a:lnTo>
                    <a:lnTo>
                      <a:pt x="1017" y="565"/>
                    </a:lnTo>
                    <a:lnTo>
                      <a:pt x="1017" y="565"/>
                    </a:lnTo>
                    <a:lnTo>
                      <a:pt x="1018" y="568"/>
                    </a:lnTo>
                    <a:lnTo>
                      <a:pt x="1023" y="577"/>
                    </a:lnTo>
                    <a:lnTo>
                      <a:pt x="1027" y="580"/>
                    </a:lnTo>
                    <a:lnTo>
                      <a:pt x="1030" y="583"/>
                    </a:lnTo>
                    <a:lnTo>
                      <a:pt x="1035" y="585"/>
                    </a:lnTo>
                    <a:lnTo>
                      <a:pt x="1039" y="583"/>
                    </a:lnTo>
                    <a:lnTo>
                      <a:pt x="1039" y="583"/>
                    </a:lnTo>
                    <a:lnTo>
                      <a:pt x="1047" y="577"/>
                    </a:lnTo>
                    <a:lnTo>
                      <a:pt x="1051" y="570"/>
                    </a:lnTo>
                    <a:lnTo>
                      <a:pt x="1055" y="561"/>
                    </a:lnTo>
                    <a:lnTo>
                      <a:pt x="1055" y="534"/>
                    </a:lnTo>
                    <a:lnTo>
                      <a:pt x="1055" y="534"/>
                    </a:lnTo>
                    <a:lnTo>
                      <a:pt x="1074" y="520"/>
                    </a:lnTo>
                    <a:lnTo>
                      <a:pt x="1095" y="505"/>
                    </a:lnTo>
                    <a:lnTo>
                      <a:pt x="1119" y="487"/>
                    </a:lnTo>
                    <a:lnTo>
                      <a:pt x="1145" y="467"/>
                    </a:lnTo>
                    <a:lnTo>
                      <a:pt x="1166" y="446"/>
                    </a:lnTo>
                    <a:lnTo>
                      <a:pt x="1175" y="437"/>
                    </a:lnTo>
                    <a:lnTo>
                      <a:pt x="1181" y="428"/>
                    </a:lnTo>
                    <a:lnTo>
                      <a:pt x="1186" y="419"/>
                    </a:lnTo>
                    <a:lnTo>
                      <a:pt x="1189" y="412"/>
                    </a:lnTo>
                    <a:lnTo>
                      <a:pt x="1189" y="412"/>
                    </a:lnTo>
                    <a:lnTo>
                      <a:pt x="1192" y="389"/>
                    </a:lnTo>
                    <a:lnTo>
                      <a:pt x="1195" y="375"/>
                    </a:lnTo>
                    <a:lnTo>
                      <a:pt x="1195" y="366"/>
                    </a:lnTo>
                    <a:lnTo>
                      <a:pt x="1195" y="362"/>
                    </a:lnTo>
                    <a:lnTo>
                      <a:pt x="1192" y="357"/>
                    </a:lnTo>
                    <a:lnTo>
                      <a:pt x="1192" y="357"/>
                    </a:lnTo>
                    <a:lnTo>
                      <a:pt x="1186" y="345"/>
                    </a:lnTo>
                    <a:lnTo>
                      <a:pt x="1180" y="329"/>
                    </a:lnTo>
                    <a:lnTo>
                      <a:pt x="1174" y="308"/>
                    </a:lnTo>
                    <a:lnTo>
                      <a:pt x="1189" y="262"/>
                    </a:lnTo>
                    <a:lnTo>
                      <a:pt x="1149" y="258"/>
                    </a:lnTo>
                    <a:lnTo>
                      <a:pt x="1149" y="235"/>
                    </a:lnTo>
                    <a:lnTo>
                      <a:pt x="1189" y="220"/>
                    </a:lnTo>
                    <a:lnTo>
                      <a:pt x="1226" y="220"/>
                    </a:lnTo>
                    <a:lnTo>
                      <a:pt x="1246" y="255"/>
                    </a:lnTo>
                    <a:lnTo>
                      <a:pt x="1243" y="312"/>
                    </a:lnTo>
                    <a:lnTo>
                      <a:pt x="1291" y="290"/>
                    </a:lnTo>
                    <a:lnTo>
                      <a:pt x="1291" y="255"/>
                    </a:lnTo>
                    <a:lnTo>
                      <a:pt x="1291" y="255"/>
                    </a:lnTo>
                    <a:lnTo>
                      <a:pt x="1278" y="253"/>
                    </a:lnTo>
                    <a:lnTo>
                      <a:pt x="1265" y="249"/>
                    </a:lnTo>
                    <a:lnTo>
                      <a:pt x="1261" y="246"/>
                    </a:lnTo>
                    <a:lnTo>
                      <a:pt x="1256" y="243"/>
                    </a:lnTo>
                    <a:lnTo>
                      <a:pt x="1253" y="238"/>
                    </a:lnTo>
                    <a:lnTo>
                      <a:pt x="1252" y="234"/>
                    </a:lnTo>
                    <a:lnTo>
                      <a:pt x="1252" y="234"/>
                    </a:lnTo>
                    <a:close/>
                  </a:path>
                </a:pathLst>
              </a:custGeom>
              <a:solidFill>
                <a:srgbClr val="95D228"/>
              </a:solidFill>
              <a:ln w="9525">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grpSp>
        <p:sp>
          <p:nvSpPr>
            <p:cNvPr id="38" name="Freeform 76"/>
            <p:cNvSpPr/>
            <p:nvPr/>
          </p:nvSpPr>
          <p:spPr bwMode="auto">
            <a:xfrm>
              <a:off x="6289132" y="3823924"/>
              <a:ext cx="1834245" cy="2198232"/>
            </a:xfrm>
            <a:custGeom>
              <a:avLst/>
              <a:gdLst/>
              <a:ahLst/>
              <a:cxnLst>
                <a:cxn ang="0">
                  <a:pos x="1113" y="529"/>
                </a:cxn>
                <a:cxn ang="0">
                  <a:pos x="1061" y="541"/>
                </a:cxn>
                <a:cxn ang="0">
                  <a:pos x="1006" y="515"/>
                </a:cxn>
                <a:cxn ang="0">
                  <a:pos x="940" y="503"/>
                </a:cxn>
                <a:cxn ang="0">
                  <a:pos x="929" y="459"/>
                </a:cxn>
                <a:cxn ang="0">
                  <a:pos x="922" y="404"/>
                </a:cxn>
                <a:cxn ang="0">
                  <a:pos x="866" y="372"/>
                </a:cxn>
                <a:cxn ang="0">
                  <a:pos x="819" y="339"/>
                </a:cxn>
                <a:cxn ang="0">
                  <a:pos x="715" y="334"/>
                </a:cxn>
                <a:cxn ang="0">
                  <a:pos x="578" y="331"/>
                </a:cxn>
                <a:cxn ang="0">
                  <a:pos x="535" y="355"/>
                </a:cxn>
                <a:cxn ang="0">
                  <a:pos x="500" y="318"/>
                </a:cxn>
                <a:cxn ang="0">
                  <a:pos x="474" y="272"/>
                </a:cxn>
                <a:cxn ang="0">
                  <a:pos x="462" y="248"/>
                </a:cxn>
                <a:cxn ang="0">
                  <a:pos x="434" y="250"/>
                </a:cxn>
                <a:cxn ang="0">
                  <a:pos x="388" y="197"/>
                </a:cxn>
                <a:cxn ang="0">
                  <a:pos x="366" y="209"/>
                </a:cxn>
                <a:cxn ang="0">
                  <a:pos x="301" y="144"/>
                </a:cxn>
                <a:cxn ang="0">
                  <a:pos x="266" y="89"/>
                </a:cxn>
                <a:cxn ang="0">
                  <a:pos x="260" y="75"/>
                </a:cxn>
                <a:cxn ang="0">
                  <a:pos x="226" y="45"/>
                </a:cxn>
                <a:cxn ang="0">
                  <a:pos x="174" y="24"/>
                </a:cxn>
                <a:cxn ang="0">
                  <a:pos x="128" y="15"/>
                </a:cxn>
                <a:cxn ang="0">
                  <a:pos x="49" y="4"/>
                </a:cxn>
                <a:cxn ang="0">
                  <a:pos x="49" y="58"/>
                </a:cxn>
                <a:cxn ang="0">
                  <a:pos x="123" y="138"/>
                </a:cxn>
                <a:cxn ang="0">
                  <a:pos x="119" y="113"/>
                </a:cxn>
                <a:cxn ang="0">
                  <a:pos x="96" y="63"/>
                </a:cxn>
                <a:cxn ang="0">
                  <a:pos x="161" y="116"/>
                </a:cxn>
                <a:cxn ang="0">
                  <a:pos x="197" y="135"/>
                </a:cxn>
                <a:cxn ang="0">
                  <a:pos x="181" y="155"/>
                </a:cxn>
                <a:cxn ang="0">
                  <a:pos x="174" y="194"/>
                </a:cxn>
                <a:cxn ang="0">
                  <a:pos x="260" y="253"/>
                </a:cxn>
                <a:cxn ang="0">
                  <a:pos x="372" y="300"/>
                </a:cxn>
                <a:cxn ang="0">
                  <a:pos x="417" y="321"/>
                </a:cxn>
                <a:cxn ang="0">
                  <a:pos x="483" y="370"/>
                </a:cxn>
                <a:cxn ang="0">
                  <a:pos x="536" y="446"/>
                </a:cxn>
                <a:cxn ang="0">
                  <a:pos x="497" y="491"/>
                </a:cxn>
                <a:cxn ang="0">
                  <a:pos x="517" y="563"/>
                </a:cxn>
                <a:cxn ang="0">
                  <a:pos x="556" y="612"/>
                </a:cxn>
                <a:cxn ang="0">
                  <a:pos x="584" y="675"/>
                </a:cxn>
                <a:cxn ang="0">
                  <a:pos x="621" y="700"/>
                </a:cxn>
                <a:cxn ang="0">
                  <a:pos x="663" y="749"/>
                </a:cxn>
                <a:cxn ang="0">
                  <a:pos x="666" y="854"/>
                </a:cxn>
                <a:cxn ang="0">
                  <a:pos x="652" y="910"/>
                </a:cxn>
                <a:cxn ang="0">
                  <a:pos x="652" y="976"/>
                </a:cxn>
                <a:cxn ang="0">
                  <a:pos x="613" y="1354"/>
                </a:cxn>
                <a:cxn ang="0">
                  <a:pos x="625" y="1378"/>
                </a:cxn>
                <a:cxn ang="0">
                  <a:pos x="669" y="1368"/>
                </a:cxn>
                <a:cxn ang="0">
                  <a:pos x="708" y="1306"/>
                </a:cxn>
                <a:cxn ang="0">
                  <a:pos x="741" y="1205"/>
                </a:cxn>
                <a:cxn ang="0">
                  <a:pos x="758" y="1137"/>
                </a:cxn>
                <a:cxn ang="0">
                  <a:pos x="782" y="1100"/>
                </a:cxn>
                <a:cxn ang="0">
                  <a:pos x="822" y="1068"/>
                </a:cxn>
                <a:cxn ang="0">
                  <a:pos x="869" y="1041"/>
                </a:cxn>
                <a:cxn ang="0">
                  <a:pos x="907" y="973"/>
                </a:cxn>
                <a:cxn ang="0">
                  <a:pos x="982" y="884"/>
                </a:cxn>
                <a:cxn ang="0">
                  <a:pos x="1042" y="827"/>
                </a:cxn>
                <a:cxn ang="0">
                  <a:pos x="1064" y="764"/>
                </a:cxn>
                <a:cxn ang="0">
                  <a:pos x="1067" y="725"/>
                </a:cxn>
                <a:cxn ang="0">
                  <a:pos x="1103" y="702"/>
                </a:cxn>
                <a:cxn ang="0">
                  <a:pos x="1149" y="612"/>
                </a:cxn>
                <a:cxn ang="0">
                  <a:pos x="1146" y="565"/>
                </a:cxn>
              </a:cxnLst>
              <a:rect l="0" t="0" r="r" b="b"/>
              <a:pathLst>
                <a:path w="1154" h="1383">
                  <a:moveTo>
                    <a:pt x="1133" y="544"/>
                  </a:moveTo>
                  <a:lnTo>
                    <a:pt x="1133" y="544"/>
                  </a:lnTo>
                  <a:lnTo>
                    <a:pt x="1130" y="536"/>
                  </a:lnTo>
                  <a:lnTo>
                    <a:pt x="1125" y="532"/>
                  </a:lnTo>
                  <a:lnTo>
                    <a:pt x="1121" y="529"/>
                  </a:lnTo>
                  <a:lnTo>
                    <a:pt x="1113" y="529"/>
                  </a:lnTo>
                  <a:lnTo>
                    <a:pt x="1100" y="530"/>
                  </a:lnTo>
                  <a:lnTo>
                    <a:pt x="1086" y="533"/>
                  </a:lnTo>
                  <a:lnTo>
                    <a:pt x="1086" y="533"/>
                  </a:lnTo>
                  <a:lnTo>
                    <a:pt x="1080" y="533"/>
                  </a:lnTo>
                  <a:lnTo>
                    <a:pt x="1074" y="535"/>
                  </a:lnTo>
                  <a:lnTo>
                    <a:pt x="1061" y="541"/>
                  </a:lnTo>
                  <a:lnTo>
                    <a:pt x="1044" y="548"/>
                  </a:lnTo>
                  <a:lnTo>
                    <a:pt x="1044" y="548"/>
                  </a:lnTo>
                  <a:lnTo>
                    <a:pt x="1039" y="542"/>
                  </a:lnTo>
                  <a:lnTo>
                    <a:pt x="1024" y="529"/>
                  </a:lnTo>
                  <a:lnTo>
                    <a:pt x="1015" y="521"/>
                  </a:lnTo>
                  <a:lnTo>
                    <a:pt x="1006" y="515"/>
                  </a:lnTo>
                  <a:lnTo>
                    <a:pt x="996" y="511"/>
                  </a:lnTo>
                  <a:lnTo>
                    <a:pt x="987" y="509"/>
                  </a:lnTo>
                  <a:lnTo>
                    <a:pt x="987" y="509"/>
                  </a:lnTo>
                  <a:lnTo>
                    <a:pt x="969" y="509"/>
                  </a:lnTo>
                  <a:lnTo>
                    <a:pt x="948" y="506"/>
                  </a:lnTo>
                  <a:lnTo>
                    <a:pt x="940" y="503"/>
                  </a:lnTo>
                  <a:lnTo>
                    <a:pt x="932" y="500"/>
                  </a:lnTo>
                  <a:lnTo>
                    <a:pt x="928" y="495"/>
                  </a:lnTo>
                  <a:lnTo>
                    <a:pt x="926" y="491"/>
                  </a:lnTo>
                  <a:lnTo>
                    <a:pt x="926" y="491"/>
                  </a:lnTo>
                  <a:lnTo>
                    <a:pt x="926" y="477"/>
                  </a:lnTo>
                  <a:lnTo>
                    <a:pt x="929" y="459"/>
                  </a:lnTo>
                  <a:lnTo>
                    <a:pt x="929" y="438"/>
                  </a:lnTo>
                  <a:lnTo>
                    <a:pt x="928" y="426"/>
                  </a:lnTo>
                  <a:lnTo>
                    <a:pt x="926" y="414"/>
                  </a:lnTo>
                  <a:lnTo>
                    <a:pt x="926" y="414"/>
                  </a:lnTo>
                  <a:lnTo>
                    <a:pt x="923" y="408"/>
                  </a:lnTo>
                  <a:lnTo>
                    <a:pt x="922" y="404"/>
                  </a:lnTo>
                  <a:lnTo>
                    <a:pt x="917" y="399"/>
                  </a:lnTo>
                  <a:lnTo>
                    <a:pt x="914" y="395"/>
                  </a:lnTo>
                  <a:lnTo>
                    <a:pt x="904" y="388"/>
                  </a:lnTo>
                  <a:lnTo>
                    <a:pt x="892" y="384"/>
                  </a:lnTo>
                  <a:lnTo>
                    <a:pt x="880" y="378"/>
                  </a:lnTo>
                  <a:lnTo>
                    <a:pt x="866" y="372"/>
                  </a:lnTo>
                  <a:lnTo>
                    <a:pt x="854" y="364"/>
                  </a:lnTo>
                  <a:lnTo>
                    <a:pt x="842" y="352"/>
                  </a:lnTo>
                  <a:lnTo>
                    <a:pt x="842" y="352"/>
                  </a:lnTo>
                  <a:lnTo>
                    <a:pt x="836" y="346"/>
                  </a:lnTo>
                  <a:lnTo>
                    <a:pt x="828" y="342"/>
                  </a:lnTo>
                  <a:lnTo>
                    <a:pt x="819" y="339"/>
                  </a:lnTo>
                  <a:lnTo>
                    <a:pt x="810" y="336"/>
                  </a:lnTo>
                  <a:lnTo>
                    <a:pt x="791" y="331"/>
                  </a:lnTo>
                  <a:lnTo>
                    <a:pt x="771" y="330"/>
                  </a:lnTo>
                  <a:lnTo>
                    <a:pt x="753" y="331"/>
                  </a:lnTo>
                  <a:lnTo>
                    <a:pt x="737" y="331"/>
                  </a:lnTo>
                  <a:lnTo>
                    <a:pt x="715" y="334"/>
                  </a:lnTo>
                  <a:lnTo>
                    <a:pt x="715" y="334"/>
                  </a:lnTo>
                  <a:lnTo>
                    <a:pt x="657" y="330"/>
                  </a:lnTo>
                  <a:lnTo>
                    <a:pt x="593" y="327"/>
                  </a:lnTo>
                  <a:lnTo>
                    <a:pt x="593" y="327"/>
                  </a:lnTo>
                  <a:lnTo>
                    <a:pt x="586" y="327"/>
                  </a:lnTo>
                  <a:lnTo>
                    <a:pt x="578" y="331"/>
                  </a:lnTo>
                  <a:lnTo>
                    <a:pt x="563" y="342"/>
                  </a:lnTo>
                  <a:lnTo>
                    <a:pt x="550" y="352"/>
                  </a:lnTo>
                  <a:lnTo>
                    <a:pt x="545" y="355"/>
                  </a:lnTo>
                  <a:lnTo>
                    <a:pt x="539" y="357"/>
                  </a:lnTo>
                  <a:lnTo>
                    <a:pt x="539" y="357"/>
                  </a:lnTo>
                  <a:lnTo>
                    <a:pt x="535" y="355"/>
                  </a:lnTo>
                  <a:lnTo>
                    <a:pt x="530" y="354"/>
                  </a:lnTo>
                  <a:lnTo>
                    <a:pt x="524" y="351"/>
                  </a:lnTo>
                  <a:lnTo>
                    <a:pt x="518" y="346"/>
                  </a:lnTo>
                  <a:lnTo>
                    <a:pt x="512" y="339"/>
                  </a:lnTo>
                  <a:lnTo>
                    <a:pt x="506" y="330"/>
                  </a:lnTo>
                  <a:lnTo>
                    <a:pt x="500" y="318"/>
                  </a:lnTo>
                  <a:lnTo>
                    <a:pt x="494" y="303"/>
                  </a:lnTo>
                  <a:lnTo>
                    <a:pt x="494" y="303"/>
                  </a:lnTo>
                  <a:lnTo>
                    <a:pt x="488" y="291"/>
                  </a:lnTo>
                  <a:lnTo>
                    <a:pt x="483" y="282"/>
                  </a:lnTo>
                  <a:lnTo>
                    <a:pt x="479" y="275"/>
                  </a:lnTo>
                  <a:lnTo>
                    <a:pt x="474" y="272"/>
                  </a:lnTo>
                  <a:lnTo>
                    <a:pt x="470" y="269"/>
                  </a:lnTo>
                  <a:lnTo>
                    <a:pt x="467" y="266"/>
                  </a:lnTo>
                  <a:lnTo>
                    <a:pt x="465" y="262"/>
                  </a:lnTo>
                  <a:lnTo>
                    <a:pt x="464" y="253"/>
                  </a:lnTo>
                  <a:lnTo>
                    <a:pt x="464" y="253"/>
                  </a:lnTo>
                  <a:lnTo>
                    <a:pt x="462" y="248"/>
                  </a:lnTo>
                  <a:lnTo>
                    <a:pt x="461" y="245"/>
                  </a:lnTo>
                  <a:lnTo>
                    <a:pt x="458" y="244"/>
                  </a:lnTo>
                  <a:lnTo>
                    <a:pt x="456" y="242"/>
                  </a:lnTo>
                  <a:lnTo>
                    <a:pt x="450" y="241"/>
                  </a:lnTo>
                  <a:lnTo>
                    <a:pt x="444" y="244"/>
                  </a:lnTo>
                  <a:lnTo>
                    <a:pt x="434" y="250"/>
                  </a:lnTo>
                  <a:lnTo>
                    <a:pt x="429" y="253"/>
                  </a:lnTo>
                  <a:lnTo>
                    <a:pt x="432" y="203"/>
                  </a:lnTo>
                  <a:lnTo>
                    <a:pt x="387" y="173"/>
                  </a:lnTo>
                  <a:lnTo>
                    <a:pt x="387" y="173"/>
                  </a:lnTo>
                  <a:lnTo>
                    <a:pt x="388" y="185"/>
                  </a:lnTo>
                  <a:lnTo>
                    <a:pt x="388" y="197"/>
                  </a:lnTo>
                  <a:lnTo>
                    <a:pt x="387" y="202"/>
                  </a:lnTo>
                  <a:lnTo>
                    <a:pt x="385" y="206"/>
                  </a:lnTo>
                  <a:lnTo>
                    <a:pt x="382" y="209"/>
                  </a:lnTo>
                  <a:lnTo>
                    <a:pt x="378" y="212"/>
                  </a:lnTo>
                  <a:lnTo>
                    <a:pt x="373" y="211"/>
                  </a:lnTo>
                  <a:lnTo>
                    <a:pt x="366" y="209"/>
                  </a:lnTo>
                  <a:lnTo>
                    <a:pt x="357" y="203"/>
                  </a:lnTo>
                  <a:lnTo>
                    <a:pt x="346" y="194"/>
                  </a:lnTo>
                  <a:lnTo>
                    <a:pt x="333" y="182"/>
                  </a:lnTo>
                  <a:lnTo>
                    <a:pt x="318" y="165"/>
                  </a:lnTo>
                  <a:lnTo>
                    <a:pt x="318" y="165"/>
                  </a:lnTo>
                  <a:lnTo>
                    <a:pt x="301" y="144"/>
                  </a:lnTo>
                  <a:lnTo>
                    <a:pt x="289" y="126"/>
                  </a:lnTo>
                  <a:lnTo>
                    <a:pt x="283" y="110"/>
                  </a:lnTo>
                  <a:lnTo>
                    <a:pt x="280" y="95"/>
                  </a:lnTo>
                  <a:lnTo>
                    <a:pt x="280" y="95"/>
                  </a:lnTo>
                  <a:lnTo>
                    <a:pt x="271" y="92"/>
                  </a:lnTo>
                  <a:lnTo>
                    <a:pt x="266" y="89"/>
                  </a:lnTo>
                  <a:lnTo>
                    <a:pt x="263" y="86"/>
                  </a:lnTo>
                  <a:lnTo>
                    <a:pt x="262" y="83"/>
                  </a:lnTo>
                  <a:lnTo>
                    <a:pt x="262" y="78"/>
                  </a:lnTo>
                  <a:lnTo>
                    <a:pt x="262" y="77"/>
                  </a:lnTo>
                  <a:lnTo>
                    <a:pt x="260" y="75"/>
                  </a:lnTo>
                  <a:lnTo>
                    <a:pt x="260" y="75"/>
                  </a:lnTo>
                  <a:lnTo>
                    <a:pt x="247" y="62"/>
                  </a:lnTo>
                  <a:lnTo>
                    <a:pt x="233" y="46"/>
                  </a:lnTo>
                  <a:lnTo>
                    <a:pt x="233" y="46"/>
                  </a:lnTo>
                  <a:lnTo>
                    <a:pt x="232" y="45"/>
                  </a:lnTo>
                  <a:lnTo>
                    <a:pt x="230" y="45"/>
                  </a:lnTo>
                  <a:lnTo>
                    <a:pt x="226" y="45"/>
                  </a:lnTo>
                  <a:lnTo>
                    <a:pt x="215" y="51"/>
                  </a:lnTo>
                  <a:lnTo>
                    <a:pt x="215" y="51"/>
                  </a:lnTo>
                  <a:lnTo>
                    <a:pt x="211" y="51"/>
                  </a:lnTo>
                  <a:lnTo>
                    <a:pt x="206" y="49"/>
                  </a:lnTo>
                  <a:lnTo>
                    <a:pt x="196" y="40"/>
                  </a:lnTo>
                  <a:lnTo>
                    <a:pt x="174" y="24"/>
                  </a:lnTo>
                  <a:lnTo>
                    <a:pt x="174" y="24"/>
                  </a:lnTo>
                  <a:lnTo>
                    <a:pt x="167" y="21"/>
                  </a:lnTo>
                  <a:lnTo>
                    <a:pt x="155" y="18"/>
                  </a:lnTo>
                  <a:lnTo>
                    <a:pt x="141" y="15"/>
                  </a:lnTo>
                  <a:lnTo>
                    <a:pt x="128" y="15"/>
                  </a:lnTo>
                  <a:lnTo>
                    <a:pt x="128" y="15"/>
                  </a:lnTo>
                  <a:lnTo>
                    <a:pt x="111" y="15"/>
                  </a:lnTo>
                  <a:lnTo>
                    <a:pt x="90" y="13"/>
                  </a:lnTo>
                  <a:lnTo>
                    <a:pt x="67" y="10"/>
                  </a:lnTo>
                  <a:lnTo>
                    <a:pt x="58" y="9"/>
                  </a:lnTo>
                  <a:lnTo>
                    <a:pt x="49" y="4"/>
                  </a:lnTo>
                  <a:lnTo>
                    <a:pt x="49" y="4"/>
                  </a:lnTo>
                  <a:lnTo>
                    <a:pt x="40" y="3"/>
                  </a:lnTo>
                  <a:lnTo>
                    <a:pt x="30" y="1"/>
                  </a:lnTo>
                  <a:lnTo>
                    <a:pt x="0" y="0"/>
                  </a:lnTo>
                  <a:lnTo>
                    <a:pt x="0" y="0"/>
                  </a:lnTo>
                  <a:lnTo>
                    <a:pt x="25" y="30"/>
                  </a:lnTo>
                  <a:lnTo>
                    <a:pt x="49" y="58"/>
                  </a:lnTo>
                  <a:lnTo>
                    <a:pt x="74" y="86"/>
                  </a:lnTo>
                  <a:lnTo>
                    <a:pt x="74" y="86"/>
                  </a:lnTo>
                  <a:lnTo>
                    <a:pt x="93" y="110"/>
                  </a:lnTo>
                  <a:lnTo>
                    <a:pt x="110" y="129"/>
                  </a:lnTo>
                  <a:lnTo>
                    <a:pt x="117" y="135"/>
                  </a:lnTo>
                  <a:lnTo>
                    <a:pt x="123" y="138"/>
                  </a:lnTo>
                  <a:lnTo>
                    <a:pt x="123" y="138"/>
                  </a:lnTo>
                  <a:lnTo>
                    <a:pt x="126" y="138"/>
                  </a:lnTo>
                  <a:lnTo>
                    <a:pt x="128" y="135"/>
                  </a:lnTo>
                  <a:lnTo>
                    <a:pt x="128" y="131"/>
                  </a:lnTo>
                  <a:lnTo>
                    <a:pt x="126" y="126"/>
                  </a:lnTo>
                  <a:lnTo>
                    <a:pt x="119" y="113"/>
                  </a:lnTo>
                  <a:lnTo>
                    <a:pt x="116" y="108"/>
                  </a:lnTo>
                  <a:lnTo>
                    <a:pt x="111" y="104"/>
                  </a:lnTo>
                  <a:lnTo>
                    <a:pt x="111" y="104"/>
                  </a:lnTo>
                  <a:lnTo>
                    <a:pt x="107" y="99"/>
                  </a:lnTo>
                  <a:lnTo>
                    <a:pt x="102" y="89"/>
                  </a:lnTo>
                  <a:lnTo>
                    <a:pt x="96" y="63"/>
                  </a:lnTo>
                  <a:lnTo>
                    <a:pt x="90" y="39"/>
                  </a:lnTo>
                  <a:lnTo>
                    <a:pt x="89" y="28"/>
                  </a:lnTo>
                  <a:lnTo>
                    <a:pt x="89" y="28"/>
                  </a:lnTo>
                  <a:lnTo>
                    <a:pt x="113" y="60"/>
                  </a:lnTo>
                  <a:lnTo>
                    <a:pt x="137" y="89"/>
                  </a:lnTo>
                  <a:lnTo>
                    <a:pt x="161" y="116"/>
                  </a:lnTo>
                  <a:lnTo>
                    <a:pt x="161" y="116"/>
                  </a:lnTo>
                  <a:lnTo>
                    <a:pt x="176" y="129"/>
                  </a:lnTo>
                  <a:lnTo>
                    <a:pt x="187" y="135"/>
                  </a:lnTo>
                  <a:lnTo>
                    <a:pt x="194" y="137"/>
                  </a:lnTo>
                  <a:lnTo>
                    <a:pt x="197" y="135"/>
                  </a:lnTo>
                  <a:lnTo>
                    <a:pt x="197" y="135"/>
                  </a:lnTo>
                  <a:lnTo>
                    <a:pt x="199" y="135"/>
                  </a:lnTo>
                  <a:lnTo>
                    <a:pt x="199" y="135"/>
                  </a:lnTo>
                  <a:lnTo>
                    <a:pt x="197" y="135"/>
                  </a:lnTo>
                  <a:lnTo>
                    <a:pt x="197" y="135"/>
                  </a:lnTo>
                  <a:lnTo>
                    <a:pt x="190" y="143"/>
                  </a:lnTo>
                  <a:lnTo>
                    <a:pt x="181" y="155"/>
                  </a:lnTo>
                  <a:lnTo>
                    <a:pt x="176" y="162"/>
                  </a:lnTo>
                  <a:lnTo>
                    <a:pt x="173" y="172"/>
                  </a:lnTo>
                  <a:lnTo>
                    <a:pt x="171" y="179"/>
                  </a:lnTo>
                  <a:lnTo>
                    <a:pt x="173" y="188"/>
                  </a:lnTo>
                  <a:lnTo>
                    <a:pt x="173" y="188"/>
                  </a:lnTo>
                  <a:lnTo>
                    <a:pt x="174" y="194"/>
                  </a:lnTo>
                  <a:lnTo>
                    <a:pt x="179" y="199"/>
                  </a:lnTo>
                  <a:lnTo>
                    <a:pt x="190" y="211"/>
                  </a:lnTo>
                  <a:lnTo>
                    <a:pt x="205" y="223"/>
                  </a:lnTo>
                  <a:lnTo>
                    <a:pt x="223" y="235"/>
                  </a:lnTo>
                  <a:lnTo>
                    <a:pt x="242" y="245"/>
                  </a:lnTo>
                  <a:lnTo>
                    <a:pt x="260" y="253"/>
                  </a:lnTo>
                  <a:lnTo>
                    <a:pt x="277" y="259"/>
                  </a:lnTo>
                  <a:lnTo>
                    <a:pt x="291" y="260"/>
                  </a:lnTo>
                  <a:lnTo>
                    <a:pt x="291" y="260"/>
                  </a:lnTo>
                  <a:lnTo>
                    <a:pt x="345" y="260"/>
                  </a:lnTo>
                  <a:lnTo>
                    <a:pt x="372" y="300"/>
                  </a:lnTo>
                  <a:lnTo>
                    <a:pt x="372" y="300"/>
                  </a:lnTo>
                  <a:lnTo>
                    <a:pt x="376" y="300"/>
                  </a:lnTo>
                  <a:lnTo>
                    <a:pt x="381" y="300"/>
                  </a:lnTo>
                  <a:lnTo>
                    <a:pt x="388" y="303"/>
                  </a:lnTo>
                  <a:lnTo>
                    <a:pt x="397" y="306"/>
                  </a:lnTo>
                  <a:lnTo>
                    <a:pt x="407" y="312"/>
                  </a:lnTo>
                  <a:lnTo>
                    <a:pt x="417" y="321"/>
                  </a:lnTo>
                  <a:lnTo>
                    <a:pt x="429" y="334"/>
                  </a:lnTo>
                  <a:lnTo>
                    <a:pt x="429" y="334"/>
                  </a:lnTo>
                  <a:lnTo>
                    <a:pt x="435" y="340"/>
                  </a:lnTo>
                  <a:lnTo>
                    <a:pt x="443" y="348"/>
                  </a:lnTo>
                  <a:lnTo>
                    <a:pt x="462" y="360"/>
                  </a:lnTo>
                  <a:lnTo>
                    <a:pt x="483" y="370"/>
                  </a:lnTo>
                  <a:lnTo>
                    <a:pt x="504" y="381"/>
                  </a:lnTo>
                  <a:lnTo>
                    <a:pt x="542" y="395"/>
                  </a:lnTo>
                  <a:lnTo>
                    <a:pt x="559" y="399"/>
                  </a:lnTo>
                  <a:lnTo>
                    <a:pt x="544" y="441"/>
                  </a:lnTo>
                  <a:lnTo>
                    <a:pt x="544" y="441"/>
                  </a:lnTo>
                  <a:lnTo>
                    <a:pt x="536" y="446"/>
                  </a:lnTo>
                  <a:lnTo>
                    <a:pt x="523" y="456"/>
                  </a:lnTo>
                  <a:lnTo>
                    <a:pt x="514" y="465"/>
                  </a:lnTo>
                  <a:lnTo>
                    <a:pt x="506" y="473"/>
                  </a:lnTo>
                  <a:lnTo>
                    <a:pt x="500" y="482"/>
                  </a:lnTo>
                  <a:lnTo>
                    <a:pt x="497" y="491"/>
                  </a:lnTo>
                  <a:lnTo>
                    <a:pt x="497" y="491"/>
                  </a:lnTo>
                  <a:lnTo>
                    <a:pt x="497" y="498"/>
                  </a:lnTo>
                  <a:lnTo>
                    <a:pt x="497" y="508"/>
                  </a:lnTo>
                  <a:lnTo>
                    <a:pt x="498" y="517"/>
                  </a:lnTo>
                  <a:lnTo>
                    <a:pt x="501" y="526"/>
                  </a:lnTo>
                  <a:lnTo>
                    <a:pt x="509" y="544"/>
                  </a:lnTo>
                  <a:lnTo>
                    <a:pt x="517" y="563"/>
                  </a:lnTo>
                  <a:lnTo>
                    <a:pt x="517" y="563"/>
                  </a:lnTo>
                  <a:lnTo>
                    <a:pt x="521" y="572"/>
                  </a:lnTo>
                  <a:lnTo>
                    <a:pt x="527" y="581"/>
                  </a:lnTo>
                  <a:lnTo>
                    <a:pt x="541" y="595"/>
                  </a:lnTo>
                  <a:lnTo>
                    <a:pt x="553" y="605"/>
                  </a:lnTo>
                  <a:lnTo>
                    <a:pt x="556" y="612"/>
                  </a:lnTo>
                  <a:lnTo>
                    <a:pt x="559" y="616"/>
                  </a:lnTo>
                  <a:lnTo>
                    <a:pt x="559" y="616"/>
                  </a:lnTo>
                  <a:lnTo>
                    <a:pt x="565" y="636"/>
                  </a:lnTo>
                  <a:lnTo>
                    <a:pt x="569" y="648"/>
                  </a:lnTo>
                  <a:lnTo>
                    <a:pt x="577" y="661"/>
                  </a:lnTo>
                  <a:lnTo>
                    <a:pt x="584" y="675"/>
                  </a:lnTo>
                  <a:lnTo>
                    <a:pt x="595" y="687"/>
                  </a:lnTo>
                  <a:lnTo>
                    <a:pt x="601" y="691"/>
                  </a:lnTo>
                  <a:lnTo>
                    <a:pt x="607" y="696"/>
                  </a:lnTo>
                  <a:lnTo>
                    <a:pt x="613" y="699"/>
                  </a:lnTo>
                  <a:lnTo>
                    <a:pt x="621" y="700"/>
                  </a:lnTo>
                  <a:lnTo>
                    <a:pt x="621" y="700"/>
                  </a:lnTo>
                  <a:lnTo>
                    <a:pt x="633" y="705"/>
                  </a:lnTo>
                  <a:lnTo>
                    <a:pt x="643" y="711"/>
                  </a:lnTo>
                  <a:lnTo>
                    <a:pt x="651" y="718"/>
                  </a:lnTo>
                  <a:lnTo>
                    <a:pt x="655" y="728"/>
                  </a:lnTo>
                  <a:lnTo>
                    <a:pt x="660" y="738"/>
                  </a:lnTo>
                  <a:lnTo>
                    <a:pt x="663" y="749"/>
                  </a:lnTo>
                  <a:lnTo>
                    <a:pt x="666" y="770"/>
                  </a:lnTo>
                  <a:lnTo>
                    <a:pt x="666" y="770"/>
                  </a:lnTo>
                  <a:lnTo>
                    <a:pt x="669" y="794"/>
                  </a:lnTo>
                  <a:lnTo>
                    <a:pt x="669" y="824"/>
                  </a:lnTo>
                  <a:lnTo>
                    <a:pt x="669" y="841"/>
                  </a:lnTo>
                  <a:lnTo>
                    <a:pt x="666" y="854"/>
                  </a:lnTo>
                  <a:lnTo>
                    <a:pt x="663" y="866"/>
                  </a:lnTo>
                  <a:lnTo>
                    <a:pt x="658" y="877"/>
                  </a:lnTo>
                  <a:lnTo>
                    <a:pt x="658" y="877"/>
                  </a:lnTo>
                  <a:lnTo>
                    <a:pt x="654" y="886"/>
                  </a:lnTo>
                  <a:lnTo>
                    <a:pt x="652" y="898"/>
                  </a:lnTo>
                  <a:lnTo>
                    <a:pt x="652" y="910"/>
                  </a:lnTo>
                  <a:lnTo>
                    <a:pt x="652" y="922"/>
                  </a:lnTo>
                  <a:lnTo>
                    <a:pt x="657" y="943"/>
                  </a:lnTo>
                  <a:lnTo>
                    <a:pt x="658" y="957"/>
                  </a:lnTo>
                  <a:lnTo>
                    <a:pt x="658" y="957"/>
                  </a:lnTo>
                  <a:lnTo>
                    <a:pt x="657" y="964"/>
                  </a:lnTo>
                  <a:lnTo>
                    <a:pt x="652" y="976"/>
                  </a:lnTo>
                  <a:lnTo>
                    <a:pt x="639" y="1005"/>
                  </a:lnTo>
                  <a:lnTo>
                    <a:pt x="621" y="1045"/>
                  </a:lnTo>
                  <a:lnTo>
                    <a:pt x="621" y="1045"/>
                  </a:lnTo>
                  <a:lnTo>
                    <a:pt x="613" y="1217"/>
                  </a:lnTo>
                  <a:lnTo>
                    <a:pt x="613" y="1217"/>
                  </a:lnTo>
                  <a:lnTo>
                    <a:pt x="613" y="1354"/>
                  </a:lnTo>
                  <a:lnTo>
                    <a:pt x="613" y="1354"/>
                  </a:lnTo>
                  <a:lnTo>
                    <a:pt x="613" y="1360"/>
                  </a:lnTo>
                  <a:lnTo>
                    <a:pt x="614" y="1366"/>
                  </a:lnTo>
                  <a:lnTo>
                    <a:pt x="616" y="1369"/>
                  </a:lnTo>
                  <a:lnTo>
                    <a:pt x="619" y="1374"/>
                  </a:lnTo>
                  <a:lnTo>
                    <a:pt x="625" y="1378"/>
                  </a:lnTo>
                  <a:lnTo>
                    <a:pt x="634" y="1381"/>
                  </a:lnTo>
                  <a:lnTo>
                    <a:pt x="642" y="1383"/>
                  </a:lnTo>
                  <a:lnTo>
                    <a:pt x="648" y="1383"/>
                  </a:lnTo>
                  <a:lnTo>
                    <a:pt x="654" y="1381"/>
                  </a:lnTo>
                  <a:lnTo>
                    <a:pt x="654" y="1381"/>
                  </a:lnTo>
                  <a:lnTo>
                    <a:pt x="669" y="1368"/>
                  </a:lnTo>
                  <a:lnTo>
                    <a:pt x="681" y="1354"/>
                  </a:lnTo>
                  <a:lnTo>
                    <a:pt x="685" y="1347"/>
                  </a:lnTo>
                  <a:lnTo>
                    <a:pt x="688" y="1339"/>
                  </a:lnTo>
                  <a:lnTo>
                    <a:pt x="688" y="1339"/>
                  </a:lnTo>
                  <a:lnTo>
                    <a:pt x="697" y="1324"/>
                  </a:lnTo>
                  <a:lnTo>
                    <a:pt x="708" y="1306"/>
                  </a:lnTo>
                  <a:lnTo>
                    <a:pt x="727" y="1279"/>
                  </a:lnTo>
                  <a:lnTo>
                    <a:pt x="727" y="1279"/>
                  </a:lnTo>
                  <a:lnTo>
                    <a:pt x="731" y="1271"/>
                  </a:lnTo>
                  <a:lnTo>
                    <a:pt x="732" y="1262"/>
                  </a:lnTo>
                  <a:lnTo>
                    <a:pt x="738" y="1237"/>
                  </a:lnTo>
                  <a:lnTo>
                    <a:pt x="741" y="1205"/>
                  </a:lnTo>
                  <a:lnTo>
                    <a:pt x="743" y="1175"/>
                  </a:lnTo>
                  <a:lnTo>
                    <a:pt x="743" y="1175"/>
                  </a:lnTo>
                  <a:lnTo>
                    <a:pt x="744" y="1163"/>
                  </a:lnTo>
                  <a:lnTo>
                    <a:pt x="747" y="1152"/>
                  </a:lnTo>
                  <a:lnTo>
                    <a:pt x="752" y="1143"/>
                  </a:lnTo>
                  <a:lnTo>
                    <a:pt x="758" y="1137"/>
                  </a:lnTo>
                  <a:lnTo>
                    <a:pt x="770" y="1127"/>
                  </a:lnTo>
                  <a:lnTo>
                    <a:pt x="774" y="1121"/>
                  </a:lnTo>
                  <a:lnTo>
                    <a:pt x="777" y="1113"/>
                  </a:lnTo>
                  <a:lnTo>
                    <a:pt x="777" y="1113"/>
                  </a:lnTo>
                  <a:lnTo>
                    <a:pt x="779" y="1107"/>
                  </a:lnTo>
                  <a:lnTo>
                    <a:pt x="782" y="1100"/>
                  </a:lnTo>
                  <a:lnTo>
                    <a:pt x="786" y="1094"/>
                  </a:lnTo>
                  <a:lnTo>
                    <a:pt x="791" y="1086"/>
                  </a:lnTo>
                  <a:lnTo>
                    <a:pt x="797" y="1080"/>
                  </a:lnTo>
                  <a:lnTo>
                    <a:pt x="804" y="1076"/>
                  </a:lnTo>
                  <a:lnTo>
                    <a:pt x="813" y="1071"/>
                  </a:lnTo>
                  <a:lnTo>
                    <a:pt x="822" y="1068"/>
                  </a:lnTo>
                  <a:lnTo>
                    <a:pt x="822" y="1068"/>
                  </a:lnTo>
                  <a:lnTo>
                    <a:pt x="833" y="1065"/>
                  </a:lnTo>
                  <a:lnTo>
                    <a:pt x="841" y="1061"/>
                  </a:lnTo>
                  <a:lnTo>
                    <a:pt x="856" y="1051"/>
                  </a:lnTo>
                  <a:lnTo>
                    <a:pt x="865" y="1044"/>
                  </a:lnTo>
                  <a:lnTo>
                    <a:pt x="869" y="1041"/>
                  </a:lnTo>
                  <a:lnTo>
                    <a:pt x="837" y="1011"/>
                  </a:lnTo>
                  <a:lnTo>
                    <a:pt x="837" y="1011"/>
                  </a:lnTo>
                  <a:lnTo>
                    <a:pt x="887" y="988"/>
                  </a:lnTo>
                  <a:lnTo>
                    <a:pt x="887" y="988"/>
                  </a:lnTo>
                  <a:lnTo>
                    <a:pt x="896" y="982"/>
                  </a:lnTo>
                  <a:lnTo>
                    <a:pt x="907" y="973"/>
                  </a:lnTo>
                  <a:lnTo>
                    <a:pt x="934" y="946"/>
                  </a:lnTo>
                  <a:lnTo>
                    <a:pt x="961" y="919"/>
                  </a:lnTo>
                  <a:lnTo>
                    <a:pt x="970" y="908"/>
                  </a:lnTo>
                  <a:lnTo>
                    <a:pt x="976" y="899"/>
                  </a:lnTo>
                  <a:lnTo>
                    <a:pt x="976" y="899"/>
                  </a:lnTo>
                  <a:lnTo>
                    <a:pt x="982" y="884"/>
                  </a:lnTo>
                  <a:lnTo>
                    <a:pt x="988" y="868"/>
                  </a:lnTo>
                  <a:lnTo>
                    <a:pt x="994" y="847"/>
                  </a:lnTo>
                  <a:lnTo>
                    <a:pt x="994" y="847"/>
                  </a:lnTo>
                  <a:lnTo>
                    <a:pt x="1006" y="844"/>
                  </a:lnTo>
                  <a:lnTo>
                    <a:pt x="1029" y="833"/>
                  </a:lnTo>
                  <a:lnTo>
                    <a:pt x="1042" y="827"/>
                  </a:lnTo>
                  <a:lnTo>
                    <a:pt x="1053" y="821"/>
                  </a:lnTo>
                  <a:lnTo>
                    <a:pt x="1061" y="812"/>
                  </a:lnTo>
                  <a:lnTo>
                    <a:pt x="1064" y="809"/>
                  </a:lnTo>
                  <a:lnTo>
                    <a:pt x="1064" y="804"/>
                  </a:lnTo>
                  <a:lnTo>
                    <a:pt x="1064" y="804"/>
                  </a:lnTo>
                  <a:lnTo>
                    <a:pt x="1064" y="764"/>
                  </a:lnTo>
                  <a:lnTo>
                    <a:pt x="1062" y="744"/>
                  </a:lnTo>
                  <a:lnTo>
                    <a:pt x="1061" y="728"/>
                  </a:lnTo>
                  <a:lnTo>
                    <a:pt x="1061" y="728"/>
                  </a:lnTo>
                  <a:lnTo>
                    <a:pt x="1059" y="723"/>
                  </a:lnTo>
                  <a:lnTo>
                    <a:pt x="1062" y="723"/>
                  </a:lnTo>
                  <a:lnTo>
                    <a:pt x="1067" y="725"/>
                  </a:lnTo>
                  <a:lnTo>
                    <a:pt x="1073" y="725"/>
                  </a:lnTo>
                  <a:lnTo>
                    <a:pt x="1077" y="723"/>
                  </a:lnTo>
                  <a:lnTo>
                    <a:pt x="1082" y="721"/>
                  </a:lnTo>
                  <a:lnTo>
                    <a:pt x="1088" y="717"/>
                  </a:lnTo>
                  <a:lnTo>
                    <a:pt x="1095" y="711"/>
                  </a:lnTo>
                  <a:lnTo>
                    <a:pt x="1103" y="702"/>
                  </a:lnTo>
                  <a:lnTo>
                    <a:pt x="1110" y="690"/>
                  </a:lnTo>
                  <a:lnTo>
                    <a:pt x="1119" y="676"/>
                  </a:lnTo>
                  <a:lnTo>
                    <a:pt x="1128" y="658"/>
                  </a:lnTo>
                  <a:lnTo>
                    <a:pt x="1128" y="658"/>
                  </a:lnTo>
                  <a:lnTo>
                    <a:pt x="1145" y="625"/>
                  </a:lnTo>
                  <a:lnTo>
                    <a:pt x="1149" y="612"/>
                  </a:lnTo>
                  <a:lnTo>
                    <a:pt x="1152" y="601"/>
                  </a:lnTo>
                  <a:lnTo>
                    <a:pt x="1154" y="592"/>
                  </a:lnTo>
                  <a:lnTo>
                    <a:pt x="1154" y="584"/>
                  </a:lnTo>
                  <a:lnTo>
                    <a:pt x="1154" y="578"/>
                  </a:lnTo>
                  <a:lnTo>
                    <a:pt x="1152" y="572"/>
                  </a:lnTo>
                  <a:lnTo>
                    <a:pt x="1146" y="565"/>
                  </a:lnTo>
                  <a:lnTo>
                    <a:pt x="1140" y="559"/>
                  </a:lnTo>
                  <a:lnTo>
                    <a:pt x="1136" y="553"/>
                  </a:lnTo>
                  <a:lnTo>
                    <a:pt x="1134" y="548"/>
                  </a:lnTo>
                  <a:lnTo>
                    <a:pt x="1133" y="544"/>
                  </a:lnTo>
                  <a:lnTo>
                    <a:pt x="1133" y="544"/>
                  </a:lnTo>
                  <a:close/>
                </a:path>
              </a:pathLst>
            </a:custGeom>
            <a:grpFill/>
            <a:ln w="6350">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grpSp>
          <p:nvGrpSpPr>
            <p:cNvPr id="39" name="Group 45"/>
            <p:cNvGrpSpPr/>
            <p:nvPr/>
          </p:nvGrpSpPr>
          <p:grpSpPr bwMode="auto">
            <a:xfrm>
              <a:off x="649318" y="3740297"/>
              <a:ext cx="1517946" cy="1750006"/>
              <a:chOff x="431" y="2251"/>
              <a:chExt cx="955" cy="1101"/>
            </a:xfrm>
            <a:grpFill/>
          </p:grpSpPr>
          <p:sp>
            <p:nvSpPr>
              <p:cNvPr id="40" name="Freeform 46"/>
              <p:cNvSpPr/>
              <p:nvPr/>
            </p:nvSpPr>
            <p:spPr bwMode="auto">
              <a:xfrm>
                <a:off x="1267" y="2976"/>
                <a:ext cx="119" cy="217"/>
              </a:xfrm>
              <a:custGeom>
                <a:avLst/>
                <a:gdLst/>
                <a:ahLst/>
                <a:cxnLst>
                  <a:cxn ang="0">
                    <a:pos x="119" y="69"/>
                  </a:cxn>
                  <a:cxn ang="0">
                    <a:pos x="107" y="22"/>
                  </a:cxn>
                  <a:cxn ang="0">
                    <a:pos x="92" y="0"/>
                  </a:cxn>
                  <a:cxn ang="0">
                    <a:pos x="73" y="22"/>
                  </a:cxn>
                  <a:cxn ang="0">
                    <a:pos x="35" y="57"/>
                  </a:cxn>
                  <a:cxn ang="0">
                    <a:pos x="35" y="57"/>
                  </a:cxn>
                  <a:cxn ang="0">
                    <a:pos x="29" y="62"/>
                  </a:cxn>
                  <a:cxn ang="0">
                    <a:pos x="18" y="71"/>
                  </a:cxn>
                  <a:cxn ang="0">
                    <a:pos x="11" y="77"/>
                  </a:cxn>
                  <a:cxn ang="0">
                    <a:pos x="6" y="84"/>
                  </a:cxn>
                  <a:cxn ang="0">
                    <a:pos x="2" y="92"/>
                  </a:cxn>
                  <a:cxn ang="0">
                    <a:pos x="0" y="99"/>
                  </a:cxn>
                  <a:cxn ang="0">
                    <a:pos x="0" y="99"/>
                  </a:cxn>
                  <a:cxn ang="0">
                    <a:pos x="2" y="116"/>
                  </a:cxn>
                  <a:cxn ang="0">
                    <a:pos x="6" y="135"/>
                  </a:cxn>
                  <a:cxn ang="0">
                    <a:pos x="12" y="156"/>
                  </a:cxn>
                  <a:cxn ang="0">
                    <a:pos x="12" y="199"/>
                  </a:cxn>
                  <a:cxn ang="0">
                    <a:pos x="12" y="199"/>
                  </a:cxn>
                  <a:cxn ang="0">
                    <a:pos x="17" y="203"/>
                  </a:cxn>
                  <a:cxn ang="0">
                    <a:pos x="30" y="211"/>
                  </a:cxn>
                  <a:cxn ang="0">
                    <a:pos x="36" y="214"/>
                  </a:cxn>
                  <a:cxn ang="0">
                    <a:pos x="42" y="217"/>
                  </a:cxn>
                  <a:cxn ang="0">
                    <a:pos x="47" y="217"/>
                  </a:cxn>
                  <a:cxn ang="0">
                    <a:pos x="49" y="215"/>
                  </a:cxn>
                  <a:cxn ang="0">
                    <a:pos x="50" y="214"/>
                  </a:cxn>
                  <a:cxn ang="0">
                    <a:pos x="50" y="214"/>
                  </a:cxn>
                  <a:cxn ang="0">
                    <a:pos x="65" y="159"/>
                  </a:cxn>
                  <a:cxn ang="0">
                    <a:pos x="89" y="102"/>
                  </a:cxn>
                  <a:cxn ang="0">
                    <a:pos x="119" y="69"/>
                  </a:cxn>
                </a:cxnLst>
                <a:rect l="0" t="0" r="r" b="b"/>
                <a:pathLst>
                  <a:path w="119" h="217">
                    <a:moveTo>
                      <a:pt x="119" y="69"/>
                    </a:moveTo>
                    <a:lnTo>
                      <a:pt x="107" y="22"/>
                    </a:lnTo>
                    <a:lnTo>
                      <a:pt x="92" y="0"/>
                    </a:lnTo>
                    <a:lnTo>
                      <a:pt x="73" y="22"/>
                    </a:lnTo>
                    <a:lnTo>
                      <a:pt x="35" y="57"/>
                    </a:lnTo>
                    <a:lnTo>
                      <a:pt x="35" y="57"/>
                    </a:lnTo>
                    <a:lnTo>
                      <a:pt x="29" y="62"/>
                    </a:lnTo>
                    <a:lnTo>
                      <a:pt x="18" y="71"/>
                    </a:lnTo>
                    <a:lnTo>
                      <a:pt x="11" y="77"/>
                    </a:lnTo>
                    <a:lnTo>
                      <a:pt x="6" y="84"/>
                    </a:lnTo>
                    <a:lnTo>
                      <a:pt x="2" y="92"/>
                    </a:lnTo>
                    <a:lnTo>
                      <a:pt x="0" y="99"/>
                    </a:lnTo>
                    <a:lnTo>
                      <a:pt x="0" y="99"/>
                    </a:lnTo>
                    <a:lnTo>
                      <a:pt x="2" y="116"/>
                    </a:lnTo>
                    <a:lnTo>
                      <a:pt x="6" y="135"/>
                    </a:lnTo>
                    <a:lnTo>
                      <a:pt x="12" y="156"/>
                    </a:lnTo>
                    <a:lnTo>
                      <a:pt x="12" y="199"/>
                    </a:lnTo>
                    <a:lnTo>
                      <a:pt x="12" y="199"/>
                    </a:lnTo>
                    <a:lnTo>
                      <a:pt x="17" y="203"/>
                    </a:lnTo>
                    <a:lnTo>
                      <a:pt x="30" y="211"/>
                    </a:lnTo>
                    <a:lnTo>
                      <a:pt x="36" y="214"/>
                    </a:lnTo>
                    <a:lnTo>
                      <a:pt x="42" y="217"/>
                    </a:lnTo>
                    <a:lnTo>
                      <a:pt x="47" y="217"/>
                    </a:lnTo>
                    <a:lnTo>
                      <a:pt x="49" y="215"/>
                    </a:lnTo>
                    <a:lnTo>
                      <a:pt x="50" y="214"/>
                    </a:lnTo>
                    <a:lnTo>
                      <a:pt x="50" y="214"/>
                    </a:lnTo>
                    <a:lnTo>
                      <a:pt x="65" y="159"/>
                    </a:lnTo>
                    <a:lnTo>
                      <a:pt x="89" y="102"/>
                    </a:lnTo>
                    <a:lnTo>
                      <a:pt x="119" y="69"/>
                    </a:lnTo>
                    <a:close/>
                  </a:path>
                </a:pathLst>
              </a:custGeom>
              <a:grpFill/>
              <a:ln w="6350" cap="flat" cmpd="sng">
                <a:noFill/>
                <a:prstDash val="solid"/>
                <a:round/>
                <a:headEnd type="none" w="med" len="med"/>
                <a:tailEnd type="none" w="med" len="med"/>
              </a:ln>
              <a:effectLst/>
            </p:spPr>
            <p:txBody>
              <a:bodyPr/>
              <a:lstStyle/>
              <a:p>
                <a:pPr latinLnBrk="1">
                  <a:defRPr/>
                </a:pPr>
                <a:endParaRPr lang="ko-KR" altLang="en-US">
                  <a:solidFill>
                    <a:prstClr val="black"/>
                  </a:solidFill>
                  <a:latin typeface="Calibri"/>
                  <a:ea typeface="맑은 고딕" panose="020B0503020000020004" pitchFamily="34" charset="-127"/>
                </a:endParaRPr>
              </a:p>
            </p:txBody>
          </p:sp>
          <p:sp>
            <p:nvSpPr>
              <p:cNvPr id="41" name="Freeform 47"/>
              <p:cNvSpPr/>
              <p:nvPr/>
            </p:nvSpPr>
            <p:spPr bwMode="auto">
              <a:xfrm>
                <a:off x="431" y="2251"/>
                <a:ext cx="936" cy="1101"/>
              </a:xfrm>
              <a:custGeom>
                <a:avLst/>
                <a:gdLst/>
                <a:ahLst/>
                <a:cxnLst>
                  <a:cxn ang="0">
                    <a:pos x="597" y="99"/>
                  </a:cxn>
                  <a:cxn ang="0">
                    <a:pos x="505" y="107"/>
                  </a:cxn>
                  <a:cxn ang="0">
                    <a:pos x="383" y="72"/>
                  </a:cxn>
                  <a:cxn ang="0">
                    <a:pos x="301" y="0"/>
                  </a:cxn>
                  <a:cxn ang="0">
                    <a:pos x="164" y="15"/>
                  </a:cxn>
                  <a:cxn ang="0">
                    <a:pos x="11" y="191"/>
                  </a:cxn>
                  <a:cxn ang="0">
                    <a:pos x="3" y="215"/>
                  </a:cxn>
                  <a:cxn ang="0">
                    <a:pos x="2" y="268"/>
                  </a:cxn>
                  <a:cxn ang="0">
                    <a:pos x="11" y="309"/>
                  </a:cxn>
                  <a:cxn ang="0">
                    <a:pos x="23" y="341"/>
                  </a:cxn>
                  <a:cxn ang="0">
                    <a:pos x="18" y="357"/>
                  </a:cxn>
                  <a:cxn ang="0">
                    <a:pos x="30" y="402"/>
                  </a:cxn>
                  <a:cxn ang="0">
                    <a:pos x="44" y="428"/>
                  </a:cxn>
                  <a:cxn ang="0">
                    <a:pos x="63" y="461"/>
                  </a:cxn>
                  <a:cxn ang="0">
                    <a:pos x="92" y="481"/>
                  </a:cxn>
                  <a:cxn ang="0">
                    <a:pos x="139" y="490"/>
                  </a:cxn>
                  <a:cxn ang="0">
                    <a:pos x="206" y="478"/>
                  </a:cxn>
                  <a:cxn ang="0">
                    <a:pos x="321" y="473"/>
                  </a:cxn>
                  <a:cxn ang="0">
                    <a:pos x="351" y="542"/>
                  </a:cxn>
                  <a:cxn ang="0">
                    <a:pos x="350" y="574"/>
                  </a:cxn>
                  <a:cxn ang="0">
                    <a:pos x="353" y="604"/>
                  </a:cxn>
                  <a:cxn ang="0">
                    <a:pos x="356" y="607"/>
                  </a:cxn>
                  <a:cxn ang="0">
                    <a:pos x="384" y="630"/>
                  </a:cxn>
                  <a:cxn ang="0">
                    <a:pos x="393" y="654"/>
                  </a:cxn>
                  <a:cxn ang="0">
                    <a:pos x="396" y="675"/>
                  </a:cxn>
                  <a:cxn ang="0">
                    <a:pos x="408" y="729"/>
                  </a:cxn>
                  <a:cxn ang="0">
                    <a:pos x="398" y="811"/>
                  </a:cxn>
                  <a:cxn ang="0">
                    <a:pos x="404" y="878"/>
                  </a:cxn>
                  <a:cxn ang="0">
                    <a:pos x="443" y="958"/>
                  </a:cxn>
                  <a:cxn ang="0">
                    <a:pos x="478" y="1005"/>
                  </a:cxn>
                  <a:cxn ang="0">
                    <a:pos x="470" y="1082"/>
                  </a:cxn>
                  <a:cxn ang="0">
                    <a:pos x="619" y="1040"/>
                  </a:cxn>
                  <a:cxn ang="0">
                    <a:pos x="734" y="913"/>
                  </a:cxn>
                  <a:cxn ang="0">
                    <a:pos x="734" y="818"/>
                  </a:cxn>
                  <a:cxn ang="0">
                    <a:pos x="762" y="808"/>
                  </a:cxn>
                  <a:cxn ang="0">
                    <a:pos x="784" y="790"/>
                  </a:cxn>
                  <a:cxn ang="0">
                    <a:pos x="799" y="756"/>
                  </a:cxn>
                  <a:cxn ang="0">
                    <a:pos x="797" y="705"/>
                  </a:cxn>
                  <a:cxn ang="0">
                    <a:pos x="823" y="577"/>
                  </a:cxn>
                  <a:cxn ang="0">
                    <a:pos x="866" y="532"/>
                  </a:cxn>
                  <a:cxn ang="0">
                    <a:pos x="912" y="472"/>
                  </a:cxn>
                  <a:cxn ang="0">
                    <a:pos x="934" y="425"/>
                  </a:cxn>
                  <a:cxn ang="0">
                    <a:pos x="934" y="398"/>
                  </a:cxn>
                  <a:cxn ang="0">
                    <a:pos x="930" y="386"/>
                  </a:cxn>
                  <a:cxn ang="0">
                    <a:pos x="863" y="413"/>
                  </a:cxn>
                  <a:cxn ang="0">
                    <a:pos x="835" y="417"/>
                  </a:cxn>
                  <a:cxn ang="0">
                    <a:pos x="830" y="413"/>
                  </a:cxn>
                  <a:cxn ang="0">
                    <a:pos x="769" y="309"/>
                  </a:cxn>
                  <a:cxn ang="0">
                    <a:pos x="762" y="283"/>
                  </a:cxn>
                  <a:cxn ang="0">
                    <a:pos x="759" y="264"/>
                  </a:cxn>
                  <a:cxn ang="0">
                    <a:pos x="731" y="206"/>
                  </a:cxn>
                  <a:cxn ang="0">
                    <a:pos x="708" y="131"/>
                  </a:cxn>
                  <a:cxn ang="0">
                    <a:pos x="699" y="65"/>
                  </a:cxn>
                </a:cxnLst>
                <a:rect l="0" t="0" r="r" b="b"/>
                <a:pathLst>
                  <a:path w="936" h="1101">
                    <a:moveTo>
                      <a:pt x="699" y="65"/>
                    </a:moveTo>
                    <a:lnTo>
                      <a:pt x="639" y="87"/>
                    </a:lnTo>
                    <a:lnTo>
                      <a:pt x="597" y="99"/>
                    </a:lnTo>
                    <a:lnTo>
                      <a:pt x="555" y="84"/>
                    </a:lnTo>
                    <a:lnTo>
                      <a:pt x="508" y="72"/>
                    </a:lnTo>
                    <a:lnTo>
                      <a:pt x="505" y="107"/>
                    </a:lnTo>
                    <a:lnTo>
                      <a:pt x="466" y="92"/>
                    </a:lnTo>
                    <a:lnTo>
                      <a:pt x="432" y="80"/>
                    </a:lnTo>
                    <a:lnTo>
                      <a:pt x="383" y="72"/>
                    </a:lnTo>
                    <a:lnTo>
                      <a:pt x="375" y="18"/>
                    </a:lnTo>
                    <a:lnTo>
                      <a:pt x="366" y="0"/>
                    </a:lnTo>
                    <a:lnTo>
                      <a:pt x="301" y="0"/>
                    </a:lnTo>
                    <a:lnTo>
                      <a:pt x="256" y="3"/>
                    </a:lnTo>
                    <a:lnTo>
                      <a:pt x="237" y="11"/>
                    </a:lnTo>
                    <a:lnTo>
                      <a:pt x="164" y="15"/>
                    </a:lnTo>
                    <a:lnTo>
                      <a:pt x="127" y="65"/>
                    </a:lnTo>
                    <a:lnTo>
                      <a:pt x="87" y="130"/>
                    </a:lnTo>
                    <a:lnTo>
                      <a:pt x="11" y="191"/>
                    </a:lnTo>
                    <a:lnTo>
                      <a:pt x="11" y="191"/>
                    </a:lnTo>
                    <a:lnTo>
                      <a:pt x="8" y="202"/>
                    </a:lnTo>
                    <a:lnTo>
                      <a:pt x="3" y="215"/>
                    </a:lnTo>
                    <a:lnTo>
                      <a:pt x="2" y="234"/>
                    </a:lnTo>
                    <a:lnTo>
                      <a:pt x="0" y="256"/>
                    </a:lnTo>
                    <a:lnTo>
                      <a:pt x="2" y="268"/>
                    </a:lnTo>
                    <a:lnTo>
                      <a:pt x="3" y="282"/>
                    </a:lnTo>
                    <a:lnTo>
                      <a:pt x="6" y="295"/>
                    </a:lnTo>
                    <a:lnTo>
                      <a:pt x="11" y="309"/>
                    </a:lnTo>
                    <a:lnTo>
                      <a:pt x="15" y="324"/>
                    </a:lnTo>
                    <a:lnTo>
                      <a:pt x="23" y="341"/>
                    </a:lnTo>
                    <a:lnTo>
                      <a:pt x="23" y="341"/>
                    </a:lnTo>
                    <a:lnTo>
                      <a:pt x="20" y="344"/>
                    </a:lnTo>
                    <a:lnTo>
                      <a:pt x="18" y="350"/>
                    </a:lnTo>
                    <a:lnTo>
                      <a:pt x="18" y="357"/>
                    </a:lnTo>
                    <a:lnTo>
                      <a:pt x="20" y="369"/>
                    </a:lnTo>
                    <a:lnTo>
                      <a:pt x="23" y="383"/>
                    </a:lnTo>
                    <a:lnTo>
                      <a:pt x="30" y="402"/>
                    </a:lnTo>
                    <a:lnTo>
                      <a:pt x="42" y="423"/>
                    </a:lnTo>
                    <a:lnTo>
                      <a:pt x="42" y="423"/>
                    </a:lnTo>
                    <a:lnTo>
                      <a:pt x="44" y="428"/>
                    </a:lnTo>
                    <a:lnTo>
                      <a:pt x="48" y="438"/>
                    </a:lnTo>
                    <a:lnTo>
                      <a:pt x="57" y="454"/>
                    </a:lnTo>
                    <a:lnTo>
                      <a:pt x="63" y="461"/>
                    </a:lnTo>
                    <a:lnTo>
                      <a:pt x="71" y="469"/>
                    </a:lnTo>
                    <a:lnTo>
                      <a:pt x="80" y="475"/>
                    </a:lnTo>
                    <a:lnTo>
                      <a:pt x="92" y="481"/>
                    </a:lnTo>
                    <a:lnTo>
                      <a:pt x="105" y="485"/>
                    </a:lnTo>
                    <a:lnTo>
                      <a:pt x="121" y="488"/>
                    </a:lnTo>
                    <a:lnTo>
                      <a:pt x="139" y="490"/>
                    </a:lnTo>
                    <a:lnTo>
                      <a:pt x="158" y="488"/>
                    </a:lnTo>
                    <a:lnTo>
                      <a:pt x="181" y="485"/>
                    </a:lnTo>
                    <a:lnTo>
                      <a:pt x="206" y="478"/>
                    </a:lnTo>
                    <a:lnTo>
                      <a:pt x="241" y="473"/>
                    </a:lnTo>
                    <a:lnTo>
                      <a:pt x="271" y="478"/>
                    </a:lnTo>
                    <a:lnTo>
                      <a:pt x="321" y="473"/>
                    </a:lnTo>
                    <a:lnTo>
                      <a:pt x="309" y="493"/>
                    </a:lnTo>
                    <a:lnTo>
                      <a:pt x="348" y="493"/>
                    </a:lnTo>
                    <a:lnTo>
                      <a:pt x="351" y="542"/>
                    </a:lnTo>
                    <a:lnTo>
                      <a:pt x="351" y="542"/>
                    </a:lnTo>
                    <a:lnTo>
                      <a:pt x="351" y="553"/>
                    </a:lnTo>
                    <a:lnTo>
                      <a:pt x="350" y="574"/>
                    </a:lnTo>
                    <a:lnTo>
                      <a:pt x="350" y="586"/>
                    </a:lnTo>
                    <a:lnTo>
                      <a:pt x="350" y="595"/>
                    </a:lnTo>
                    <a:lnTo>
                      <a:pt x="353" y="604"/>
                    </a:lnTo>
                    <a:lnTo>
                      <a:pt x="354" y="606"/>
                    </a:lnTo>
                    <a:lnTo>
                      <a:pt x="356" y="607"/>
                    </a:lnTo>
                    <a:lnTo>
                      <a:pt x="356" y="607"/>
                    </a:lnTo>
                    <a:lnTo>
                      <a:pt x="366" y="613"/>
                    </a:lnTo>
                    <a:lnTo>
                      <a:pt x="378" y="624"/>
                    </a:lnTo>
                    <a:lnTo>
                      <a:pt x="384" y="630"/>
                    </a:lnTo>
                    <a:lnTo>
                      <a:pt x="389" y="637"/>
                    </a:lnTo>
                    <a:lnTo>
                      <a:pt x="392" y="645"/>
                    </a:lnTo>
                    <a:lnTo>
                      <a:pt x="393" y="654"/>
                    </a:lnTo>
                    <a:lnTo>
                      <a:pt x="393" y="654"/>
                    </a:lnTo>
                    <a:lnTo>
                      <a:pt x="395" y="663"/>
                    </a:lnTo>
                    <a:lnTo>
                      <a:pt x="396" y="675"/>
                    </a:lnTo>
                    <a:lnTo>
                      <a:pt x="401" y="701"/>
                    </a:lnTo>
                    <a:lnTo>
                      <a:pt x="408" y="729"/>
                    </a:lnTo>
                    <a:lnTo>
                      <a:pt x="408" y="729"/>
                    </a:lnTo>
                    <a:lnTo>
                      <a:pt x="404" y="758"/>
                    </a:lnTo>
                    <a:lnTo>
                      <a:pt x="399" y="784"/>
                    </a:lnTo>
                    <a:lnTo>
                      <a:pt x="398" y="811"/>
                    </a:lnTo>
                    <a:lnTo>
                      <a:pt x="398" y="811"/>
                    </a:lnTo>
                    <a:lnTo>
                      <a:pt x="399" y="842"/>
                    </a:lnTo>
                    <a:lnTo>
                      <a:pt x="404" y="878"/>
                    </a:lnTo>
                    <a:lnTo>
                      <a:pt x="408" y="921"/>
                    </a:lnTo>
                    <a:lnTo>
                      <a:pt x="408" y="921"/>
                    </a:lnTo>
                    <a:lnTo>
                      <a:pt x="443" y="958"/>
                    </a:lnTo>
                    <a:lnTo>
                      <a:pt x="467" y="987"/>
                    </a:lnTo>
                    <a:lnTo>
                      <a:pt x="475" y="999"/>
                    </a:lnTo>
                    <a:lnTo>
                      <a:pt x="478" y="1005"/>
                    </a:lnTo>
                    <a:lnTo>
                      <a:pt x="478" y="1005"/>
                    </a:lnTo>
                    <a:lnTo>
                      <a:pt x="475" y="1047"/>
                    </a:lnTo>
                    <a:lnTo>
                      <a:pt x="470" y="1082"/>
                    </a:lnTo>
                    <a:lnTo>
                      <a:pt x="532" y="1101"/>
                    </a:lnTo>
                    <a:lnTo>
                      <a:pt x="589" y="1089"/>
                    </a:lnTo>
                    <a:lnTo>
                      <a:pt x="619" y="1040"/>
                    </a:lnTo>
                    <a:lnTo>
                      <a:pt x="689" y="987"/>
                    </a:lnTo>
                    <a:lnTo>
                      <a:pt x="689" y="925"/>
                    </a:lnTo>
                    <a:lnTo>
                      <a:pt x="734" y="913"/>
                    </a:lnTo>
                    <a:lnTo>
                      <a:pt x="734" y="863"/>
                    </a:lnTo>
                    <a:lnTo>
                      <a:pt x="734" y="818"/>
                    </a:lnTo>
                    <a:lnTo>
                      <a:pt x="734" y="818"/>
                    </a:lnTo>
                    <a:lnTo>
                      <a:pt x="738" y="817"/>
                    </a:lnTo>
                    <a:lnTo>
                      <a:pt x="749" y="814"/>
                    </a:lnTo>
                    <a:lnTo>
                      <a:pt x="762" y="808"/>
                    </a:lnTo>
                    <a:lnTo>
                      <a:pt x="770" y="803"/>
                    </a:lnTo>
                    <a:lnTo>
                      <a:pt x="778" y="797"/>
                    </a:lnTo>
                    <a:lnTo>
                      <a:pt x="784" y="790"/>
                    </a:lnTo>
                    <a:lnTo>
                      <a:pt x="790" y="781"/>
                    </a:lnTo>
                    <a:lnTo>
                      <a:pt x="796" y="770"/>
                    </a:lnTo>
                    <a:lnTo>
                      <a:pt x="799" y="756"/>
                    </a:lnTo>
                    <a:lnTo>
                      <a:pt x="800" y="741"/>
                    </a:lnTo>
                    <a:lnTo>
                      <a:pt x="800" y="725"/>
                    </a:lnTo>
                    <a:lnTo>
                      <a:pt x="797" y="705"/>
                    </a:lnTo>
                    <a:lnTo>
                      <a:pt x="791" y="684"/>
                    </a:lnTo>
                    <a:lnTo>
                      <a:pt x="788" y="615"/>
                    </a:lnTo>
                    <a:lnTo>
                      <a:pt x="823" y="577"/>
                    </a:lnTo>
                    <a:lnTo>
                      <a:pt x="823" y="577"/>
                    </a:lnTo>
                    <a:lnTo>
                      <a:pt x="844" y="554"/>
                    </a:lnTo>
                    <a:lnTo>
                      <a:pt x="866" y="532"/>
                    </a:lnTo>
                    <a:lnTo>
                      <a:pt x="891" y="503"/>
                    </a:lnTo>
                    <a:lnTo>
                      <a:pt x="901" y="487"/>
                    </a:lnTo>
                    <a:lnTo>
                      <a:pt x="912" y="472"/>
                    </a:lnTo>
                    <a:lnTo>
                      <a:pt x="921" y="455"/>
                    </a:lnTo>
                    <a:lnTo>
                      <a:pt x="928" y="440"/>
                    </a:lnTo>
                    <a:lnTo>
                      <a:pt x="934" y="425"/>
                    </a:lnTo>
                    <a:lnTo>
                      <a:pt x="936" y="410"/>
                    </a:lnTo>
                    <a:lnTo>
                      <a:pt x="936" y="404"/>
                    </a:lnTo>
                    <a:lnTo>
                      <a:pt x="934" y="398"/>
                    </a:lnTo>
                    <a:lnTo>
                      <a:pt x="933" y="392"/>
                    </a:lnTo>
                    <a:lnTo>
                      <a:pt x="930" y="386"/>
                    </a:lnTo>
                    <a:lnTo>
                      <a:pt x="930" y="386"/>
                    </a:lnTo>
                    <a:lnTo>
                      <a:pt x="915" y="393"/>
                    </a:lnTo>
                    <a:lnTo>
                      <a:pt x="882" y="407"/>
                    </a:lnTo>
                    <a:lnTo>
                      <a:pt x="863" y="413"/>
                    </a:lnTo>
                    <a:lnTo>
                      <a:pt x="847" y="416"/>
                    </a:lnTo>
                    <a:lnTo>
                      <a:pt x="841" y="417"/>
                    </a:lnTo>
                    <a:lnTo>
                      <a:pt x="835" y="417"/>
                    </a:lnTo>
                    <a:lnTo>
                      <a:pt x="832" y="416"/>
                    </a:lnTo>
                    <a:lnTo>
                      <a:pt x="830" y="413"/>
                    </a:lnTo>
                    <a:lnTo>
                      <a:pt x="830" y="413"/>
                    </a:lnTo>
                    <a:lnTo>
                      <a:pt x="823" y="384"/>
                    </a:lnTo>
                    <a:lnTo>
                      <a:pt x="818" y="371"/>
                    </a:lnTo>
                    <a:lnTo>
                      <a:pt x="769" y="309"/>
                    </a:lnTo>
                    <a:lnTo>
                      <a:pt x="769" y="309"/>
                    </a:lnTo>
                    <a:lnTo>
                      <a:pt x="764" y="295"/>
                    </a:lnTo>
                    <a:lnTo>
                      <a:pt x="762" y="283"/>
                    </a:lnTo>
                    <a:lnTo>
                      <a:pt x="761" y="271"/>
                    </a:lnTo>
                    <a:lnTo>
                      <a:pt x="761" y="271"/>
                    </a:lnTo>
                    <a:lnTo>
                      <a:pt x="759" y="264"/>
                    </a:lnTo>
                    <a:lnTo>
                      <a:pt x="756" y="255"/>
                    </a:lnTo>
                    <a:lnTo>
                      <a:pt x="746" y="234"/>
                    </a:lnTo>
                    <a:lnTo>
                      <a:pt x="731" y="206"/>
                    </a:lnTo>
                    <a:lnTo>
                      <a:pt x="684" y="149"/>
                    </a:lnTo>
                    <a:lnTo>
                      <a:pt x="708" y="131"/>
                    </a:lnTo>
                    <a:lnTo>
                      <a:pt x="708" y="131"/>
                    </a:lnTo>
                    <a:lnTo>
                      <a:pt x="701" y="63"/>
                    </a:lnTo>
                    <a:lnTo>
                      <a:pt x="701" y="63"/>
                    </a:lnTo>
                    <a:lnTo>
                      <a:pt x="699" y="65"/>
                    </a:lnTo>
                    <a:lnTo>
                      <a:pt x="699" y="65"/>
                    </a:lnTo>
                    <a:close/>
                  </a:path>
                </a:pathLst>
              </a:custGeom>
              <a:grpFill/>
              <a:ln w="6350">
                <a:noFill/>
                <a:round/>
              </a:ln>
            </p:spPr>
            <p:txBody>
              <a:bodyPr/>
              <a:lstStyle/>
              <a:p>
                <a:pPr latinLnBrk="1">
                  <a:defRPr/>
                </a:pPr>
                <a:endParaRPr lang="ko-KR" altLang="en-US">
                  <a:solidFill>
                    <a:prstClr val="black"/>
                  </a:solidFill>
                  <a:latin typeface="Calibri"/>
                  <a:ea typeface="맑은 고딕" panose="020B0503020000020004" pitchFamily="34" charset="-127"/>
                </a:endParaRPr>
              </a:p>
            </p:txBody>
          </p:sp>
        </p:grpSp>
      </p:grpSp>
      <p:sp>
        <p:nvSpPr>
          <p:cNvPr id="89" name="직사각형 88"/>
          <p:cNvSpPr/>
          <p:nvPr/>
        </p:nvSpPr>
        <p:spPr>
          <a:xfrm>
            <a:off x="1676400" y="2245785"/>
            <a:ext cx="5762625"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latinLnBrk="1">
              <a:defRPr/>
            </a:pPr>
            <a:r>
              <a:rPr kumimoji="1" lang="en-US" altLang="ko-KR" sz="2000" dirty="0">
                <a:solidFill>
                  <a:srgbClr val="FF0000"/>
                </a:solidFill>
                <a:latin typeface="Times New Roman" pitchFamily="18" charset="0"/>
                <a:ea typeface="HY견고딕" pitchFamily="18" charset="-127"/>
                <a:cs typeface="Times New Roman" pitchFamily="18" charset="0"/>
              </a:rPr>
              <a:t>This theory was developed because of some weakness in </a:t>
            </a:r>
            <a:r>
              <a:rPr kumimoji="1" lang="en-US" altLang="ko-KR" sz="2000" dirty="0" err="1">
                <a:solidFill>
                  <a:srgbClr val="FF0000"/>
                </a:solidFill>
                <a:latin typeface="Times New Roman" pitchFamily="18" charset="0"/>
                <a:ea typeface="HY견고딕" pitchFamily="18" charset="-127"/>
                <a:cs typeface="Times New Roman" pitchFamily="18" charset="0"/>
              </a:rPr>
              <a:t>Uni</a:t>
            </a:r>
            <a:r>
              <a:rPr kumimoji="1" lang="en-US" altLang="ko-KR" sz="2000" dirty="0">
                <a:solidFill>
                  <a:srgbClr val="FF0000"/>
                </a:solidFill>
                <a:latin typeface="Times New Roman" pitchFamily="18" charset="0"/>
                <a:ea typeface="HY견고딕" pitchFamily="18" charset="-127"/>
                <a:cs typeface="Times New Roman" pitchFamily="18" charset="0"/>
              </a:rPr>
              <a:t>-linear model of social change: The Theory acknowledges that change are diversified in nature and it also recognize the role of technology towards changes </a:t>
            </a:r>
          </a:p>
        </p:txBody>
      </p:sp>
      <p:grpSp>
        <p:nvGrpSpPr>
          <p:cNvPr id="61444" name="그룹 2"/>
          <p:cNvGrpSpPr>
            <a:grpSpLocks/>
          </p:cNvGrpSpPr>
          <p:nvPr/>
        </p:nvGrpSpPr>
        <p:grpSpPr bwMode="auto">
          <a:xfrm>
            <a:off x="2203450" y="1598085"/>
            <a:ext cx="7029754" cy="637116"/>
            <a:chOff x="468313" y="1502985"/>
            <a:chExt cx="4608511" cy="560850"/>
          </a:xfrm>
        </p:grpSpPr>
        <p:sp>
          <p:nvSpPr>
            <p:cNvPr id="31" name="모서리가 둥근 직사각형 30"/>
            <p:cNvSpPr/>
            <p:nvPr/>
          </p:nvSpPr>
          <p:spPr>
            <a:xfrm>
              <a:off x="468313" y="1907319"/>
              <a:ext cx="4608511" cy="156516"/>
            </a:xfrm>
            <a:prstGeom prst="roundRect">
              <a:avLst/>
            </a:prstGeom>
            <a:gradFill flip="none" rotWithShape="1">
              <a:gsLst>
                <a:gs pos="0">
                  <a:schemeClr val="bg1">
                    <a:lumMod val="65000"/>
                    <a:alpha val="64000"/>
                  </a:schemeClr>
                </a:gs>
                <a:gs pos="100000">
                  <a:schemeClr val="bg1">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latinLnBrk="1"/>
              <a:endParaRPr lang="ko-KR" altLang="en-US" sz="800">
                <a:solidFill>
                  <a:srgbClr val="FFFFFF"/>
                </a:solidFill>
                <a:latin typeface="Calibri"/>
                <a:ea typeface="맑은 고딕" panose="020B0503020000020004" pitchFamily="34" charset="-127"/>
              </a:endParaRPr>
            </a:p>
          </p:txBody>
        </p:sp>
        <p:sp>
          <p:nvSpPr>
            <p:cNvPr id="32" name="직사각형 31"/>
            <p:cNvSpPr/>
            <p:nvPr/>
          </p:nvSpPr>
          <p:spPr>
            <a:xfrm>
              <a:off x="476614" y="1514165"/>
              <a:ext cx="4585269" cy="417377"/>
            </a:xfrm>
            <a:prstGeom prst="rect">
              <a:avLst/>
            </a:prstGeom>
            <a:solidFill>
              <a:srgbClr val="95D2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ko-KR" altLang="en-US">
                <a:solidFill>
                  <a:srgbClr val="FFFFFF"/>
                </a:solidFill>
                <a:latin typeface="Calibri"/>
                <a:ea typeface="맑은 고딕" panose="020B0503020000020004" pitchFamily="34" charset="-127"/>
              </a:endParaRPr>
            </a:p>
          </p:txBody>
        </p:sp>
        <p:sp>
          <p:nvSpPr>
            <p:cNvPr id="90" name="직각 삼각형 89"/>
            <p:cNvSpPr/>
            <p:nvPr/>
          </p:nvSpPr>
          <p:spPr>
            <a:xfrm flipV="1">
              <a:off x="478274" y="1523481"/>
              <a:ext cx="4581949" cy="398744"/>
            </a:xfrm>
            <a:prstGeom prst="rtTriangle">
              <a:avLst/>
            </a:prstGeom>
            <a:solidFill>
              <a:srgbClr val="D5F4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ko-KR" altLang="en-US">
                <a:solidFill>
                  <a:srgbClr val="FFFFFF"/>
                </a:solidFill>
                <a:latin typeface="Calibri"/>
                <a:ea typeface="맑은 고딕" panose="020B0503020000020004" pitchFamily="34" charset="-127"/>
              </a:endParaRPr>
            </a:p>
          </p:txBody>
        </p:sp>
        <p:pic>
          <p:nvPicPr>
            <p:cNvPr id="61448" name="그림 90" descr="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40" y="1502985"/>
              <a:ext cx="3788148" cy="8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 name="직사각형 91"/>
          <p:cNvSpPr/>
          <p:nvPr/>
        </p:nvSpPr>
        <p:spPr>
          <a:xfrm>
            <a:off x="2218645" y="1610786"/>
            <a:ext cx="6991769" cy="40011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228600" indent="-228600" algn="ctr" latinLnBrk="1"/>
            <a:r>
              <a:rPr lang="en-US" altLang="ko-KR" sz="2000" b="1" dirty="0">
                <a:solidFill>
                  <a:prstClr val="white"/>
                </a:solidFill>
                <a:effectLst>
                  <a:outerShdw blurRad="38100" dist="38100" dir="2700000" algn="tl">
                    <a:srgbClr val="C0C0C0"/>
                  </a:outerShdw>
                </a:effectLst>
                <a:latin typeface="Times New Roman" pitchFamily="18" charset="0"/>
                <a:ea typeface="HY견고딕" pitchFamily="18" charset="-127"/>
                <a:cs typeface="Times New Roman" pitchFamily="18" charset="0"/>
              </a:rPr>
              <a:t>Steward, J.H. (1955) Multi-Liner Theory of Culture Change </a:t>
            </a:r>
            <a:endParaRPr lang="ko-KR" altLang="en-US" sz="2000" b="1" dirty="0">
              <a:solidFill>
                <a:prstClr val="white"/>
              </a:solidFill>
              <a:effectLst>
                <a:outerShdw blurRad="38100" dist="38100" dir="2700000" algn="tl">
                  <a:srgbClr val="C0C0C0"/>
                </a:outerShdw>
              </a:effectLst>
              <a:latin typeface="Times New Roman" pitchFamily="18" charset="0"/>
              <a:ea typeface="HY견고딕" pitchFamily="18" charset="-127"/>
              <a:cs typeface="Times New Roman" pitchFamily="18" charset="0"/>
            </a:endParaRPr>
          </a:p>
        </p:txBody>
      </p:sp>
      <p:graphicFrame>
        <p:nvGraphicFramePr>
          <p:cNvPr id="61459" name="차트 98"/>
          <p:cNvGraphicFramePr>
            <a:graphicFrameLocks/>
          </p:cNvGraphicFramePr>
          <p:nvPr/>
        </p:nvGraphicFramePr>
        <p:xfrm>
          <a:off x="6630988" y="2794002"/>
          <a:ext cx="3251200" cy="2935817"/>
        </p:xfrm>
        <a:graphic>
          <a:graphicData uri="http://schemas.openxmlformats.org/presentationml/2006/ole">
            <mc:AlternateContent xmlns:mc="http://schemas.openxmlformats.org/markup-compatibility/2006">
              <mc:Choice xmlns:v="urn:schemas-microsoft-com:vml" Requires="v">
                <p:oleObj r:id="rId4" imgW="3249450" imgH="2200847" progId="Excel.Chart.8">
                  <p:embed/>
                </p:oleObj>
              </mc:Choice>
              <mc:Fallback>
                <p:oleObj r:id="rId4" imgW="3249450" imgH="2200847" progId="Excel.Chart.8">
                  <p:embed/>
                  <p:pic>
                    <p:nvPicPr>
                      <p:cNvPr id="61459" name="차트 9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988" y="2794002"/>
                        <a:ext cx="3251200" cy="293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pic>
        <p:nvPicPr>
          <p:cNvPr id="102" name="그림 101" descr="2.png"/>
          <p:cNvPicPr>
            <a:picLocks noChangeAspect="1"/>
          </p:cNvPicPr>
          <p:nvPr/>
        </p:nvPicPr>
        <p:blipFill>
          <a:blip r:embed="rId6"/>
          <a:srcRect l="25929" t="78064" r="62671" b="5487"/>
          <a:stretch>
            <a:fillRect/>
          </a:stretch>
        </p:blipFill>
        <p:spPr>
          <a:xfrm>
            <a:off x="7870827" y="3784601"/>
            <a:ext cx="688975" cy="992717"/>
          </a:xfrm>
          <a:prstGeom prst="rect">
            <a:avLst/>
          </a:prstGeom>
          <a:effectLst>
            <a:outerShdw blurRad="50800" dist="38100" dir="5400000" algn="t" rotWithShape="0">
              <a:prstClr val="black">
                <a:alpha val="40000"/>
              </a:prstClr>
            </a:outerShdw>
          </a:effectLst>
        </p:spPr>
      </p:pic>
      <p:sp>
        <p:nvSpPr>
          <p:cNvPr id="103" name="직사각형 102"/>
          <p:cNvSpPr/>
          <p:nvPr/>
        </p:nvSpPr>
        <p:spPr>
          <a:xfrm>
            <a:off x="8742364" y="4133852"/>
            <a:ext cx="490840" cy="276999"/>
          </a:xfrm>
          <a:prstGeom prst="rect">
            <a:avLst/>
          </a:prstGeom>
        </p:spPr>
        <p:txBody>
          <a:bodyPr wrap="none">
            <a:spAutoFit/>
          </a:bodyPr>
          <a:lstStyle/>
          <a:p>
            <a:pPr latinLnBrk="1"/>
            <a:r>
              <a:rPr lang="en-US" altLang="ko-KR" sz="1200" b="1" dirty="0">
                <a:solidFill>
                  <a:prstClr val="white"/>
                </a:solidFill>
                <a:effectLst>
                  <a:outerShdw blurRad="38100" dist="38100" dir="2700000" algn="tl">
                    <a:srgbClr val="C0C0C0"/>
                  </a:outerShdw>
                </a:effectLst>
                <a:latin typeface="Arial" pitchFamily="34" charset="0"/>
                <a:ea typeface="HY견고딕" pitchFamily="18" charset="-127"/>
              </a:rPr>
              <a:t>75%</a:t>
            </a:r>
            <a:endParaRPr lang="ko-KR" altLang="en-US" sz="1200" b="1" dirty="0">
              <a:solidFill>
                <a:prstClr val="white"/>
              </a:solidFill>
              <a:effectLst>
                <a:outerShdw blurRad="38100" dist="38100" dir="2700000" algn="tl">
                  <a:srgbClr val="C0C0C0"/>
                </a:outerShdw>
              </a:effectLst>
              <a:latin typeface="Arial" pitchFamily="34" charset="0"/>
              <a:ea typeface="HY견고딕" pitchFamily="18" charset="-127"/>
            </a:endParaRPr>
          </a:p>
        </p:txBody>
      </p:sp>
      <p:sp>
        <p:nvSpPr>
          <p:cNvPr id="104" name="직사각형 103"/>
          <p:cNvSpPr/>
          <p:nvPr/>
        </p:nvSpPr>
        <p:spPr>
          <a:xfrm>
            <a:off x="7439025" y="3509435"/>
            <a:ext cx="490840" cy="276999"/>
          </a:xfrm>
          <a:prstGeom prst="rect">
            <a:avLst/>
          </a:prstGeom>
        </p:spPr>
        <p:txBody>
          <a:bodyPr wrap="none">
            <a:spAutoFit/>
          </a:bodyPr>
          <a:lstStyle/>
          <a:p>
            <a:pPr latinLnBrk="1"/>
            <a:r>
              <a:rPr lang="en-US" altLang="ko-KR" sz="1200" b="1" dirty="0">
                <a:solidFill>
                  <a:prstClr val="white"/>
                </a:solidFill>
                <a:effectLst>
                  <a:outerShdw blurRad="38100" dist="38100" dir="2700000" algn="tl">
                    <a:srgbClr val="C0C0C0"/>
                  </a:outerShdw>
                </a:effectLst>
                <a:latin typeface="Arial" pitchFamily="34" charset="0"/>
                <a:ea typeface="HY견고딕" pitchFamily="18" charset="-127"/>
              </a:rPr>
              <a:t>25%</a:t>
            </a:r>
            <a:endParaRPr lang="ko-KR" altLang="en-US" sz="1200" b="1" dirty="0">
              <a:solidFill>
                <a:prstClr val="white"/>
              </a:solidFill>
              <a:effectLst>
                <a:outerShdw blurRad="38100" dist="38100" dir="2700000" algn="tl">
                  <a:srgbClr val="C0C0C0"/>
                </a:outerShdw>
              </a:effectLst>
              <a:latin typeface="Arial" pitchFamily="34" charset="0"/>
              <a:ea typeface="HY견고딕" pitchFamily="18" charset="-127"/>
            </a:endParaRPr>
          </a:p>
        </p:txBody>
      </p:sp>
      <p:pic>
        <p:nvPicPr>
          <p:cNvPr id="51" name="Picture 50" descr="Culture Change - ppt download"/>
          <p:cNvPicPr/>
          <p:nvPr/>
        </p:nvPicPr>
        <p:blipFill>
          <a:blip r:embed="rId7">
            <a:extLst>
              <a:ext uri="{28A0092B-C50C-407E-A947-70E740481C1C}">
                <a14:useLocalDpi xmlns:a14="http://schemas.microsoft.com/office/drawing/2010/main" val="0"/>
              </a:ext>
            </a:extLst>
          </a:blip>
          <a:srcRect/>
          <a:stretch>
            <a:fillRect/>
          </a:stretch>
        </p:blipFill>
        <p:spPr bwMode="auto">
          <a:xfrm>
            <a:off x="7315200" y="2895601"/>
            <a:ext cx="2971800" cy="3733799"/>
          </a:xfrm>
          <a:prstGeom prst="rect">
            <a:avLst/>
          </a:prstGeom>
          <a:noFill/>
          <a:ln>
            <a:noFill/>
          </a:ln>
        </p:spPr>
      </p:pic>
    </p:spTree>
    <p:extLst>
      <p:ext uri="{BB962C8B-B14F-4D97-AF65-F5344CB8AC3E}">
        <p14:creationId xmlns:p14="http://schemas.microsoft.com/office/powerpoint/2010/main" val="42287079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9067800" cy="1143000"/>
          </a:xfrm>
        </p:spPr>
        <p:txBody>
          <a:bodyPr>
            <a:normAutofit fontScale="90000"/>
          </a:bodyPr>
          <a:lstStyle/>
          <a:p>
            <a:r>
              <a:rPr lang="en-US" b="1" dirty="0">
                <a:latin typeface="Times New Roman" pitchFamily="18" charset="0"/>
                <a:cs typeface="Times New Roman" pitchFamily="18" charset="0"/>
              </a:rPr>
              <a:t>Organizations Working to support Gender via Digital systems in Tanzania. </a:t>
            </a:r>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US" dirty="0">
                <a:latin typeface="Times New Roman" pitchFamily="18" charset="0"/>
                <a:cs typeface="Times New Roman" pitchFamily="18" charset="0"/>
              </a:rPr>
              <a:t>TGNP</a:t>
            </a:r>
          </a:p>
          <a:p>
            <a:pPr>
              <a:buFont typeface="Wingdings" pitchFamily="2" charset="2"/>
              <a:buChar char="Ø"/>
            </a:pPr>
            <a:r>
              <a:rPr lang="en-US" dirty="0">
                <a:latin typeface="Times New Roman" pitchFamily="18" charset="0"/>
                <a:cs typeface="Times New Roman" pitchFamily="18" charset="0"/>
              </a:rPr>
              <a:t>TAMWA</a:t>
            </a:r>
          </a:p>
          <a:p>
            <a:pPr>
              <a:buFont typeface="Wingdings" pitchFamily="2" charset="2"/>
              <a:buChar char="Ø"/>
            </a:pPr>
            <a:r>
              <a:rPr lang="en-US" dirty="0">
                <a:latin typeface="Times New Roman" pitchFamily="18" charset="0"/>
                <a:cs typeface="Times New Roman" pitchFamily="18" charset="0"/>
              </a:rPr>
              <a:t>CARE International </a:t>
            </a:r>
          </a:p>
          <a:p>
            <a:pPr>
              <a:buFont typeface="Wingdings" pitchFamily="2" charset="2"/>
              <a:buChar char="Ø"/>
            </a:pPr>
            <a:r>
              <a:rPr lang="en-US" dirty="0">
                <a:latin typeface="Times New Roman" pitchFamily="18" charset="0"/>
                <a:cs typeface="Times New Roman" pitchFamily="18" charset="0"/>
              </a:rPr>
              <a:t>FSDT</a:t>
            </a:r>
          </a:p>
          <a:p>
            <a:pPr>
              <a:buFont typeface="Wingdings" pitchFamily="2" charset="2"/>
              <a:buChar char="Ø"/>
            </a:pPr>
            <a:r>
              <a:rPr lang="en-US" dirty="0">
                <a:latin typeface="Times New Roman" pitchFamily="18" charset="0"/>
                <a:cs typeface="Times New Roman" pitchFamily="18" charset="0"/>
              </a:rPr>
              <a:t>DARE WOMEN FOUNDATION </a:t>
            </a:r>
          </a:p>
          <a:p>
            <a:pPr>
              <a:buFont typeface="Wingdings" pitchFamily="2" charset="2"/>
              <a:buChar char="Ø"/>
            </a:pPr>
            <a:r>
              <a:rPr lang="en-US" dirty="0">
                <a:latin typeface="Times New Roman" pitchFamily="18" charset="0"/>
                <a:cs typeface="Times New Roman" pitchFamily="18" charset="0"/>
              </a:rPr>
              <a:t>MWENDO </a:t>
            </a:r>
          </a:p>
          <a:p>
            <a:pPr>
              <a:buFont typeface="Wingdings" pitchFamily="2" charset="2"/>
              <a:buChar char="Ø"/>
            </a:pPr>
            <a:r>
              <a:rPr lang="en-US" dirty="0">
                <a:latin typeface="Times New Roman" pitchFamily="18" charset="0"/>
                <a:cs typeface="Times New Roman" pitchFamily="18" charset="0"/>
              </a:rPr>
              <a:t>UN-Women </a:t>
            </a:r>
          </a:p>
          <a:p>
            <a:pPr>
              <a:buFont typeface="Wingdings" pitchFamily="2" charset="2"/>
              <a:buChar char="Ø"/>
            </a:pPr>
            <a:r>
              <a:rPr lang="en-US" dirty="0" err="1">
                <a:latin typeface="Times New Roman" pitchFamily="18" charset="0"/>
                <a:cs typeface="Times New Roman" pitchFamily="18" charset="0"/>
              </a:rPr>
              <a:t>Etc</a:t>
            </a:r>
            <a:r>
              <a:rPr lang="en-US" dirty="0">
                <a:latin typeface="Times New Roman" pitchFamily="18" charset="0"/>
                <a:cs typeface="Times New Roman" pitchFamily="18" charset="0"/>
              </a:rPr>
              <a:t> </a:t>
            </a:r>
          </a:p>
          <a:p>
            <a:pPr>
              <a:buFont typeface="Wingdings" pitchFamily="2" charset="2"/>
              <a:buChar char="Ø"/>
            </a:pPr>
            <a:endParaRPr lang="en-US" dirty="0">
              <a:latin typeface="Times New Roman" pitchFamily="18" charset="0"/>
              <a:cs typeface="Times New Roman" pitchFamily="18" charset="0"/>
            </a:endParaRPr>
          </a:p>
          <a:p>
            <a:pPr>
              <a:buFont typeface="Wingdings" pitchFamily="2" charset="2"/>
              <a:buChar char="Ø"/>
            </a:pPr>
            <a:endParaRPr lang="en-US" dirty="0"/>
          </a:p>
        </p:txBody>
      </p:sp>
    </p:spTree>
    <p:extLst>
      <p:ext uri="{BB962C8B-B14F-4D97-AF65-F5344CB8AC3E}">
        <p14:creationId xmlns:p14="http://schemas.microsoft.com/office/powerpoint/2010/main" val="69158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791752"/>
            <a:ext cx="9666845" cy="1100703"/>
          </a:xfrm>
        </p:spPr>
        <p:txBody>
          <a:bodyPr/>
          <a:lstStyle/>
          <a:p>
            <a:pPr algn="l">
              <a:lnSpc>
                <a:spcPct val="80000"/>
              </a:lnSpc>
            </a:pPr>
            <a:r>
              <a:rPr lang="en-US" sz="4400" dirty="0">
                <a:latin typeface="Tw Cen MT Condensed" panose="020B0606020104020203" pitchFamily="34" charset="0"/>
              </a:rPr>
              <a:t>PRESENTATIONS ON </a:t>
            </a:r>
            <a:br>
              <a:rPr lang="en-US" sz="4400" dirty="0">
                <a:latin typeface="Tw Cen MT Condensed" panose="020B0606020104020203" pitchFamily="34" charset="0"/>
              </a:rPr>
            </a:br>
            <a:r>
              <a:rPr lang="en-US" sz="4400" dirty="0">
                <a:latin typeface="Tw Cen MT Condensed" panose="020B0606020104020203" pitchFamily="34" charset="0"/>
              </a:rPr>
              <a:t>RESEARCH ON TECHNOLOGY &amp;</a:t>
            </a:r>
            <a:br>
              <a:rPr lang="en-US" sz="4400" dirty="0">
                <a:latin typeface="Tw Cen MT Condensed" panose="020B0606020104020203" pitchFamily="34" charset="0"/>
              </a:rPr>
            </a:br>
            <a:r>
              <a:rPr lang="en-US" sz="4400" dirty="0">
                <a:latin typeface="Tw Cen MT Condensed" panose="020B0606020104020203" pitchFamily="34" charset="0"/>
              </a:rPr>
              <a:t>SOCIAL NORMS </a:t>
            </a:r>
            <a:br>
              <a:rPr lang="en-US" sz="4400" dirty="0">
                <a:latin typeface="Tw Cen MT Condensed" panose="020B0606020104020203" pitchFamily="34" charset="0"/>
              </a:rPr>
            </a:br>
            <a:br>
              <a:rPr lang="en-US" sz="4400" dirty="0">
                <a:latin typeface="Tw Cen MT Condensed" panose="020B0606020104020203" pitchFamily="34" charset="0"/>
              </a:rPr>
            </a:br>
            <a:r>
              <a:rPr lang="en-US" sz="4400" dirty="0">
                <a:latin typeface="Tw Cen MT Condensed" panose="020B0606020104020203" pitchFamily="34" charset="0"/>
              </a:rPr>
              <a:t>Gender Based Violence </a:t>
            </a:r>
            <a:endParaRPr lang="en-US" sz="4800" dirty="0"/>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1026418" y="674995"/>
            <a:ext cx="6895070" cy="1601093"/>
          </a:xfrm>
        </p:spPr>
        <p:txBody>
          <a:bodyPr>
            <a:normAutofit/>
          </a:bodyPr>
          <a:lstStyle/>
          <a:p>
            <a:pPr algn="l">
              <a:lnSpc>
                <a:spcPct val="80000"/>
              </a:lnSpc>
            </a:pPr>
            <a:r>
              <a:rPr lang="en-US" sz="3600" dirty="0">
                <a:latin typeface="Tw Cen MT Condensed" panose="020B0606020104020203" pitchFamily="34" charset="0"/>
              </a:rPr>
              <a:t>Day 2: Research Sessions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33764988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981200" y="274638"/>
            <a:ext cx="8229600" cy="1477962"/>
          </a:xfrm>
        </p:spPr>
        <p:txBody>
          <a:bodyPr>
            <a:normAutofit fontScale="90000"/>
          </a:bodyPr>
          <a:lstStyle/>
          <a:p>
            <a:r>
              <a:rPr lang="en-US" altLang="zh-CN" b="1" dirty="0">
                <a:solidFill>
                  <a:srgbClr val="FF0000"/>
                </a:solidFill>
                <a:latin typeface="Times New Roman" pitchFamily="18" charset="0"/>
                <a:ea typeface="Microsoft YaHei" pitchFamily="34" charset="-122"/>
                <a:cs typeface="Times New Roman" pitchFamily="18" charset="0"/>
              </a:rPr>
              <a:t>Findings….</a:t>
            </a:r>
            <a:br>
              <a:rPr lang="en-US" altLang="zh-CN" b="1" dirty="0">
                <a:solidFill>
                  <a:srgbClr val="FF0000"/>
                </a:solidFill>
                <a:latin typeface="Times New Roman" pitchFamily="18" charset="0"/>
                <a:ea typeface="Microsoft YaHei" pitchFamily="34" charset="-122"/>
                <a:cs typeface="Times New Roman" pitchFamily="18" charset="0"/>
              </a:rPr>
            </a:br>
            <a:r>
              <a:rPr lang="en-US" altLang="zh-CN" sz="4000" b="1" dirty="0">
                <a:solidFill>
                  <a:srgbClr val="FF0000"/>
                </a:solidFill>
                <a:latin typeface="Times New Roman" pitchFamily="18" charset="0"/>
                <a:ea typeface="Microsoft YaHei" pitchFamily="34" charset="-122"/>
                <a:cs typeface="Times New Roman" pitchFamily="18" charset="0"/>
              </a:rPr>
              <a:t>Gender Norms Shifting to Digital Eras  </a:t>
            </a:r>
            <a:endParaRPr lang="zh-CN" altLang="en-US" sz="4000" b="1" dirty="0">
              <a:solidFill>
                <a:srgbClr val="FF0000"/>
              </a:solidFill>
              <a:latin typeface="Times New Roman" pitchFamily="18" charset="0"/>
              <a:ea typeface="Microsoft YaHei" pitchFamily="34" charset="-122"/>
              <a:cs typeface="Times New Roman" pitchFamily="18" charset="0"/>
            </a:endParaRPr>
          </a:p>
        </p:txBody>
      </p:sp>
      <p:sp>
        <p:nvSpPr>
          <p:cNvPr id="2" name="椭圆 1"/>
          <p:cNvSpPr/>
          <p:nvPr/>
        </p:nvSpPr>
        <p:spPr>
          <a:xfrm>
            <a:off x="2522936" y="2391780"/>
            <a:ext cx="1345406" cy="1793875"/>
          </a:xfrm>
          <a:prstGeom prst="ellipse">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solidFill>
                <a:srgbClr val="FFFFFF"/>
              </a:solidFill>
              <a:latin typeface="Calibri"/>
              <a:ea typeface="Microsoft YaHei Light" pitchFamily="34" charset="-122"/>
            </a:endParaRPr>
          </a:p>
        </p:txBody>
      </p:sp>
      <p:grpSp>
        <p:nvGrpSpPr>
          <p:cNvPr id="8" name="组合 7"/>
          <p:cNvGrpSpPr>
            <a:grpSpLocks noChangeAspect="1"/>
          </p:cNvGrpSpPr>
          <p:nvPr/>
        </p:nvGrpSpPr>
        <p:grpSpPr>
          <a:xfrm>
            <a:off x="2765657" y="2929236"/>
            <a:ext cx="749652" cy="999533"/>
            <a:chOff x="5578476" y="3629026"/>
            <a:chExt cx="271463" cy="271462"/>
          </a:xfrm>
          <a:solidFill>
            <a:schemeClr val="tx1"/>
          </a:solidFill>
        </p:grpSpPr>
        <p:sp>
          <p:nvSpPr>
            <p:cNvPr id="9" name="Freeform 15"/>
            <p:cNvSpPr>
              <a:spLocks noEditPoints="1"/>
            </p:cNvSpPr>
            <p:nvPr/>
          </p:nvSpPr>
          <p:spPr bwMode="auto">
            <a:xfrm>
              <a:off x="5578476" y="3629026"/>
              <a:ext cx="271463" cy="195263"/>
            </a:xfrm>
            <a:custGeom>
              <a:avLst/>
              <a:gdLst>
                <a:gd name="T0" fmla="*/ 177 w 186"/>
                <a:gd name="T1" fmla="*/ 0 h 134"/>
                <a:gd name="T2" fmla="*/ 185 w 186"/>
                <a:gd name="T3" fmla="*/ 6 h 134"/>
                <a:gd name="T4" fmla="*/ 186 w 186"/>
                <a:gd name="T5" fmla="*/ 12 h 134"/>
                <a:gd name="T6" fmla="*/ 186 w 186"/>
                <a:gd name="T7" fmla="*/ 122 h 134"/>
                <a:gd name="T8" fmla="*/ 174 w 186"/>
                <a:gd name="T9" fmla="*/ 134 h 134"/>
                <a:gd name="T10" fmla="*/ 13 w 186"/>
                <a:gd name="T11" fmla="*/ 134 h 134"/>
                <a:gd name="T12" fmla="*/ 1 w 186"/>
                <a:gd name="T13" fmla="*/ 125 h 134"/>
                <a:gd name="T14" fmla="*/ 0 w 186"/>
                <a:gd name="T15" fmla="*/ 125 h 134"/>
                <a:gd name="T16" fmla="*/ 0 w 186"/>
                <a:gd name="T17" fmla="*/ 9 h 134"/>
                <a:gd name="T18" fmla="*/ 1 w 186"/>
                <a:gd name="T19" fmla="*/ 7 h 134"/>
                <a:gd name="T20" fmla="*/ 9 w 186"/>
                <a:gd name="T21" fmla="*/ 0 h 134"/>
                <a:gd name="T22" fmla="*/ 177 w 186"/>
                <a:gd name="T23" fmla="*/ 0 h 134"/>
                <a:gd name="T24" fmla="*/ 174 w 186"/>
                <a:gd name="T25" fmla="*/ 122 h 134"/>
                <a:gd name="T26" fmla="*/ 174 w 186"/>
                <a:gd name="T27" fmla="*/ 12 h 134"/>
                <a:gd name="T28" fmla="*/ 12 w 186"/>
                <a:gd name="T29" fmla="*/ 12 h 134"/>
                <a:gd name="T30" fmla="*/ 12 w 186"/>
                <a:gd name="T31" fmla="*/ 122 h 134"/>
                <a:gd name="T32" fmla="*/ 174 w 186"/>
                <a:gd name="T33" fmla="*/ 12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134">
                  <a:moveTo>
                    <a:pt x="177" y="0"/>
                  </a:moveTo>
                  <a:cubicBezTo>
                    <a:pt x="180" y="1"/>
                    <a:pt x="183" y="3"/>
                    <a:pt x="185" y="6"/>
                  </a:cubicBezTo>
                  <a:cubicBezTo>
                    <a:pt x="185" y="8"/>
                    <a:pt x="186" y="10"/>
                    <a:pt x="186" y="12"/>
                  </a:cubicBezTo>
                  <a:cubicBezTo>
                    <a:pt x="186" y="49"/>
                    <a:pt x="186" y="86"/>
                    <a:pt x="186" y="122"/>
                  </a:cubicBezTo>
                  <a:cubicBezTo>
                    <a:pt x="186" y="129"/>
                    <a:pt x="181" y="134"/>
                    <a:pt x="174" y="134"/>
                  </a:cubicBezTo>
                  <a:cubicBezTo>
                    <a:pt x="120" y="134"/>
                    <a:pt x="66" y="134"/>
                    <a:pt x="13" y="134"/>
                  </a:cubicBezTo>
                  <a:cubicBezTo>
                    <a:pt x="6" y="134"/>
                    <a:pt x="3" y="132"/>
                    <a:pt x="1" y="125"/>
                  </a:cubicBezTo>
                  <a:cubicBezTo>
                    <a:pt x="0" y="125"/>
                    <a:pt x="0" y="125"/>
                    <a:pt x="0" y="125"/>
                  </a:cubicBezTo>
                  <a:cubicBezTo>
                    <a:pt x="0" y="86"/>
                    <a:pt x="0" y="48"/>
                    <a:pt x="0" y="9"/>
                  </a:cubicBezTo>
                  <a:cubicBezTo>
                    <a:pt x="1" y="9"/>
                    <a:pt x="1" y="8"/>
                    <a:pt x="1" y="7"/>
                  </a:cubicBezTo>
                  <a:cubicBezTo>
                    <a:pt x="3" y="3"/>
                    <a:pt x="5" y="2"/>
                    <a:pt x="9" y="0"/>
                  </a:cubicBezTo>
                  <a:cubicBezTo>
                    <a:pt x="65" y="0"/>
                    <a:pt x="121" y="0"/>
                    <a:pt x="177" y="0"/>
                  </a:cubicBezTo>
                  <a:close/>
                  <a:moveTo>
                    <a:pt x="174" y="122"/>
                  </a:moveTo>
                  <a:cubicBezTo>
                    <a:pt x="174" y="85"/>
                    <a:pt x="174" y="49"/>
                    <a:pt x="174" y="12"/>
                  </a:cubicBezTo>
                  <a:cubicBezTo>
                    <a:pt x="120" y="12"/>
                    <a:pt x="66" y="12"/>
                    <a:pt x="12" y="12"/>
                  </a:cubicBezTo>
                  <a:cubicBezTo>
                    <a:pt x="12" y="49"/>
                    <a:pt x="12" y="85"/>
                    <a:pt x="12" y="122"/>
                  </a:cubicBezTo>
                  <a:cubicBezTo>
                    <a:pt x="66" y="122"/>
                    <a:pt x="120" y="122"/>
                    <a:pt x="174"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latin typeface="Calibri"/>
                <a:ea typeface="宋体" panose="02010600030101010101" pitchFamily="2" charset="-122"/>
              </a:endParaRPr>
            </a:p>
          </p:txBody>
        </p:sp>
        <p:sp>
          <p:nvSpPr>
            <p:cNvPr id="10" name="Freeform 16"/>
            <p:cNvSpPr/>
            <p:nvPr/>
          </p:nvSpPr>
          <p:spPr bwMode="auto">
            <a:xfrm>
              <a:off x="5646738" y="3840163"/>
              <a:ext cx="134938" cy="60325"/>
            </a:xfrm>
            <a:custGeom>
              <a:avLst/>
              <a:gdLst>
                <a:gd name="T0" fmla="*/ 29 w 92"/>
                <a:gd name="T1" fmla="*/ 0 h 41"/>
                <a:gd name="T2" fmla="*/ 63 w 92"/>
                <a:gd name="T3" fmla="*/ 0 h 41"/>
                <a:gd name="T4" fmla="*/ 63 w 92"/>
                <a:gd name="T5" fmla="*/ 2 h 41"/>
                <a:gd name="T6" fmla="*/ 63 w 92"/>
                <a:gd name="T7" fmla="*/ 17 h 41"/>
                <a:gd name="T8" fmla="*/ 76 w 92"/>
                <a:gd name="T9" fmla="*/ 29 h 41"/>
                <a:gd name="T10" fmla="*/ 86 w 92"/>
                <a:gd name="T11" fmla="*/ 29 h 41"/>
                <a:gd name="T12" fmla="*/ 92 w 92"/>
                <a:gd name="T13" fmla="*/ 35 h 41"/>
                <a:gd name="T14" fmla="*/ 86 w 92"/>
                <a:gd name="T15" fmla="*/ 41 h 41"/>
                <a:gd name="T16" fmla="*/ 6 w 92"/>
                <a:gd name="T17" fmla="*/ 41 h 41"/>
                <a:gd name="T18" fmla="*/ 0 w 92"/>
                <a:gd name="T19" fmla="*/ 35 h 41"/>
                <a:gd name="T20" fmla="*/ 6 w 92"/>
                <a:gd name="T21" fmla="*/ 29 h 41"/>
                <a:gd name="T22" fmla="*/ 17 w 92"/>
                <a:gd name="T23" fmla="*/ 29 h 41"/>
                <a:gd name="T24" fmla="*/ 29 w 92"/>
                <a:gd name="T25" fmla="*/ 17 h 41"/>
                <a:gd name="T26" fmla="*/ 29 w 92"/>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41">
                  <a:moveTo>
                    <a:pt x="29" y="0"/>
                  </a:moveTo>
                  <a:cubicBezTo>
                    <a:pt x="40" y="0"/>
                    <a:pt x="52" y="0"/>
                    <a:pt x="63" y="0"/>
                  </a:cubicBezTo>
                  <a:cubicBezTo>
                    <a:pt x="63" y="1"/>
                    <a:pt x="63" y="2"/>
                    <a:pt x="63" y="2"/>
                  </a:cubicBezTo>
                  <a:cubicBezTo>
                    <a:pt x="63" y="7"/>
                    <a:pt x="63" y="12"/>
                    <a:pt x="63" y="17"/>
                  </a:cubicBezTo>
                  <a:cubicBezTo>
                    <a:pt x="64" y="24"/>
                    <a:pt x="68" y="29"/>
                    <a:pt x="76" y="29"/>
                  </a:cubicBezTo>
                  <a:cubicBezTo>
                    <a:pt x="79" y="29"/>
                    <a:pt x="83" y="29"/>
                    <a:pt x="86" y="29"/>
                  </a:cubicBezTo>
                  <a:cubicBezTo>
                    <a:pt x="90" y="29"/>
                    <a:pt x="92" y="32"/>
                    <a:pt x="92" y="35"/>
                  </a:cubicBezTo>
                  <a:cubicBezTo>
                    <a:pt x="92" y="38"/>
                    <a:pt x="90" y="41"/>
                    <a:pt x="86" y="41"/>
                  </a:cubicBezTo>
                  <a:cubicBezTo>
                    <a:pt x="59" y="41"/>
                    <a:pt x="33" y="41"/>
                    <a:pt x="6" y="41"/>
                  </a:cubicBezTo>
                  <a:cubicBezTo>
                    <a:pt x="2" y="41"/>
                    <a:pt x="0" y="38"/>
                    <a:pt x="0" y="35"/>
                  </a:cubicBezTo>
                  <a:cubicBezTo>
                    <a:pt x="0" y="32"/>
                    <a:pt x="2" y="29"/>
                    <a:pt x="6" y="29"/>
                  </a:cubicBezTo>
                  <a:cubicBezTo>
                    <a:pt x="10" y="29"/>
                    <a:pt x="13" y="29"/>
                    <a:pt x="17" y="29"/>
                  </a:cubicBezTo>
                  <a:cubicBezTo>
                    <a:pt x="24" y="29"/>
                    <a:pt x="29" y="24"/>
                    <a:pt x="29" y="17"/>
                  </a:cubicBezTo>
                  <a:cubicBezTo>
                    <a:pt x="29" y="12"/>
                    <a:pt x="29" y="6"/>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a:solidFill>
                  <a:prstClr val="black"/>
                </a:solidFill>
                <a:latin typeface="Calibri"/>
                <a:ea typeface="宋体" panose="02010600030101010101" pitchFamily="2" charset="-122"/>
              </a:endParaRPr>
            </a:p>
          </p:txBody>
        </p:sp>
      </p:grpSp>
      <p:sp>
        <p:nvSpPr>
          <p:cNvPr id="5" name="椭圆 4"/>
          <p:cNvSpPr/>
          <p:nvPr/>
        </p:nvSpPr>
        <p:spPr>
          <a:xfrm>
            <a:off x="4433888" y="2532065"/>
            <a:ext cx="1345406" cy="1793875"/>
          </a:xfrm>
          <a:prstGeom prst="ellipse">
            <a:avLst/>
          </a:prstGeom>
          <a:solidFill>
            <a:srgbClr val="2E2B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Microsoft YaHei Light" pitchFamily="34" charset="-122"/>
            </a:endParaRPr>
          </a:p>
        </p:txBody>
      </p:sp>
      <p:sp>
        <p:nvSpPr>
          <p:cNvPr id="13318" name="Freeform 17"/>
          <p:cNvSpPr>
            <a:spLocks noChangeAspect="1" noEditPoints="1" noChangeArrowheads="1"/>
          </p:cNvSpPr>
          <p:nvPr/>
        </p:nvSpPr>
        <p:spPr bwMode="auto">
          <a:xfrm>
            <a:off x="4867276" y="2916240"/>
            <a:ext cx="477441" cy="1025525"/>
          </a:xfrm>
          <a:custGeom>
            <a:avLst/>
            <a:gdLst>
              <a:gd name="T0" fmla="*/ 139 w 152"/>
              <a:gd name="T1" fmla="*/ 0 h 244"/>
              <a:gd name="T2" fmla="*/ 150 w 152"/>
              <a:gd name="T3" fmla="*/ 9 h 244"/>
              <a:gd name="T4" fmla="*/ 152 w 152"/>
              <a:gd name="T5" fmla="*/ 17 h 244"/>
              <a:gd name="T6" fmla="*/ 152 w 152"/>
              <a:gd name="T7" fmla="*/ 141 h 244"/>
              <a:gd name="T8" fmla="*/ 152 w 152"/>
              <a:gd name="T9" fmla="*/ 227 h 244"/>
              <a:gd name="T10" fmla="*/ 135 w 152"/>
              <a:gd name="T11" fmla="*/ 244 h 244"/>
              <a:gd name="T12" fmla="*/ 17 w 152"/>
              <a:gd name="T13" fmla="*/ 244 h 244"/>
              <a:gd name="T14" fmla="*/ 0 w 152"/>
              <a:gd name="T15" fmla="*/ 227 h 244"/>
              <a:gd name="T16" fmla="*/ 0 w 152"/>
              <a:gd name="T17" fmla="*/ 19 h 244"/>
              <a:gd name="T18" fmla="*/ 12 w 152"/>
              <a:gd name="T19" fmla="*/ 0 h 244"/>
              <a:gd name="T20" fmla="*/ 139 w 152"/>
              <a:gd name="T21" fmla="*/ 0 h 244"/>
              <a:gd name="T22" fmla="*/ 137 w 152"/>
              <a:gd name="T23" fmla="*/ 206 h 244"/>
              <a:gd name="T24" fmla="*/ 137 w 152"/>
              <a:gd name="T25" fmla="*/ 39 h 244"/>
              <a:gd name="T26" fmla="*/ 15 w 152"/>
              <a:gd name="T27" fmla="*/ 39 h 244"/>
              <a:gd name="T28" fmla="*/ 15 w 152"/>
              <a:gd name="T29" fmla="*/ 206 h 244"/>
              <a:gd name="T30" fmla="*/ 137 w 152"/>
              <a:gd name="T31" fmla="*/ 206 h 244"/>
              <a:gd name="T32" fmla="*/ 76 w 152"/>
              <a:gd name="T33" fmla="*/ 16 h 244"/>
              <a:gd name="T34" fmla="*/ 52 w 152"/>
              <a:gd name="T35" fmla="*/ 16 h 244"/>
              <a:gd name="T36" fmla="*/ 49 w 152"/>
              <a:gd name="T37" fmla="*/ 16 h 244"/>
              <a:gd name="T38" fmla="*/ 45 w 152"/>
              <a:gd name="T39" fmla="*/ 19 h 244"/>
              <a:gd name="T40" fmla="*/ 49 w 152"/>
              <a:gd name="T41" fmla="*/ 23 h 244"/>
              <a:gd name="T42" fmla="*/ 51 w 152"/>
              <a:gd name="T43" fmla="*/ 23 h 244"/>
              <a:gd name="T44" fmla="*/ 101 w 152"/>
              <a:gd name="T45" fmla="*/ 23 h 244"/>
              <a:gd name="T46" fmla="*/ 103 w 152"/>
              <a:gd name="T47" fmla="*/ 23 h 244"/>
              <a:gd name="T48" fmla="*/ 106 w 152"/>
              <a:gd name="T49" fmla="*/ 19 h 244"/>
              <a:gd name="T50" fmla="*/ 103 w 152"/>
              <a:gd name="T51" fmla="*/ 16 h 244"/>
              <a:gd name="T52" fmla="*/ 101 w 152"/>
              <a:gd name="T53" fmla="*/ 16 h 244"/>
              <a:gd name="T54" fmla="*/ 76 w 152"/>
              <a:gd name="T55" fmla="*/ 16 h 244"/>
              <a:gd name="T56" fmla="*/ 87 w 152"/>
              <a:gd name="T57" fmla="*/ 225 h 244"/>
              <a:gd name="T58" fmla="*/ 76 w 152"/>
              <a:gd name="T59" fmla="*/ 214 h 244"/>
              <a:gd name="T60" fmla="*/ 64 w 152"/>
              <a:gd name="T61" fmla="*/ 225 h 244"/>
              <a:gd name="T62" fmla="*/ 76 w 152"/>
              <a:gd name="T63" fmla="*/ 237 h 244"/>
              <a:gd name="T64" fmla="*/ 87 w 152"/>
              <a:gd name="T65" fmla="*/ 22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244">
                <a:moveTo>
                  <a:pt x="139" y="0"/>
                </a:moveTo>
                <a:cubicBezTo>
                  <a:pt x="144" y="2"/>
                  <a:pt x="148" y="4"/>
                  <a:pt x="150" y="9"/>
                </a:cubicBezTo>
                <a:cubicBezTo>
                  <a:pt x="151" y="11"/>
                  <a:pt x="152" y="14"/>
                  <a:pt x="152" y="17"/>
                </a:cubicBezTo>
                <a:cubicBezTo>
                  <a:pt x="152" y="58"/>
                  <a:pt x="152" y="100"/>
                  <a:pt x="152" y="141"/>
                </a:cubicBezTo>
                <a:cubicBezTo>
                  <a:pt x="152" y="170"/>
                  <a:pt x="152" y="198"/>
                  <a:pt x="152" y="227"/>
                </a:cubicBezTo>
                <a:cubicBezTo>
                  <a:pt x="152" y="238"/>
                  <a:pt x="146" y="244"/>
                  <a:pt x="135" y="244"/>
                </a:cubicBezTo>
                <a:cubicBezTo>
                  <a:pt x="96" y="244"/>
                  <a:pt x="56" y="244"/>
                  <a:pt x="17" y="244"/>
                </a:cubicBezTo>
                <a:cubicBezTo>
                  <a:pt x="6" y="244"/>
                  <a:pt x="0" y="238"/>
                  <a:pt x="0" y="227"/>
                </a:cubicBezTo>
                <a:cubicBezTo>
                  <a:pt x="0" y="158"/>
                  <a:pt x="0" y="89"/>
                  <a:pt x="0" y="19"/>
                </a:cubicBezTo>
                <a:cubicBezTo>
                  <a:pt x="0" y="8"/>
                  <a:pt x="2" y="4"/>
                  <a:pt x="12" y="0"/>
                </a:cubicBezTo>
                <a:cubicBezTo>
                  <a:pt x="55" y="0"/>
                  <a:pt x="97" y="0"/>
                  <a:pt x="139" y="0"/>
                </a:cubicBezTo>
                <a:close/>
                <a:moveTo>
                  <a:pt x="137" y="206"/>
                </a:moveTo>
                <a:cubicBezTo>
                  <a:pt x="137" y="150"/>
                  <a:pt x="137" y="94"/>
                  <a:pt x="137" y="39"/>
                </a:cubicBezTo>
                <a:cubicBezTo>
                  <a:pt x="96" y="39"/>
                  <a:pt x="55" y="39"/>
                  <a:pt x="15" y="39"/>
                </a:cubicBezTo>
                <a:cubicBezTo>
                  <a:pt x="15" y="95"/>
                  <a:pt x="15" y="150"/>
                  <a:pt x="15" y="206"/>
                </a:cubicBezTo>
                <a:cubicBezTo>
                  <a:pt x="56" y="206"/>
                  <a:pt x="96" y="206"/>
                  <a:pt x="137" y="206"/>
                </a:cubicBezTo>
                <a:close/>
                <a:moveTo>
                  <a:pt x="76" y="16"/>
                </a:moveTo>
                <a:cubicBezTo>
                  <a:pt x="68" y="16"/>
                  <a:pt x="60" y="16"/>
                  <a:pt x="52" y="16"/>
                </a:cubicBezTo>
                <a:cubicBezTo>
                  <a:pt x="51" y="16"/>
                  <a:pt x="50" y="16"/>
                  <a:pt x="49" y="16"/>
                </a:cubicBezTo>
                <a:cubicBezTo>
                  <a:pt x="47" y="16"/>
                  <a:pt x="45" y="17"/>
                  <a:pt x="45" y="19"/>
                </a:cubicBezTo>
                <a:cubicBezTo>
                  <a:pt x="45" y="21"/>
                  <a:pt x="47" y="23"/>
                  <a:pt x="49" y="23"/>
                </a:cubicBezTo>
                <a:cubicBezTo>
                  <a:pt x="50" y="23"/>
                  <a:pt x="50" y="23"/>
                  <a:pt x="51" y="23"/>
                </a:cubicBezTo>
                <a:cubicBezTo>
                  <a:pt x="68" y="23"/>
                  <a:pt x="84" y="23"/>
                  <a:pt x="101" y="23"/>
                </a:cubicBezTo>
                <a:cubicBezTo>
                  <a:pt x="102" y="23"/>
                  <a:pt x="103" y="23"/>
                  <a:pt x="103" y="23"/>
                </a:cubicBezTo>
                <a:cubicBezTo>
                  <a:pt x="105" y="23"/>
                  <a:pt x="106" y="21"/>
                  <a:pt x="106" y="19"/>
                </a:cubicBezTo>
                <a:cubicBezTo>
                  <a:pt x="106" y="18"/>
                  <a:pt x="105" y="16"/>
                  <a:pt x="103" y="16"/>
                </a:cubicBezTo>
                <a:cubicBezTo>
                  <a:pt x="103" y="16"/>
                  <a:pt x="102" y="16"/>
                  <a:pt x="101" y="16"/>
                </a:cubicBezTo>
                <a:cubicBezTo>
                  <a:pt x="92" y="16"/>
                  <a:pt x="84" y="16"/>
                  <a:pt x="76" y="16"/>
                </a:cubicBezTo>
                <a:close/>
                <a:moveTo>
                  <a:pt x="87" y="225"/>
                </a:moveTo>
                <a:cubicBezTo>
                  <a:pt x="87" y="219"/>
                  <a:pt x="82" y="214"/>
                  <a:pt x="76" y="214"/>
                </a:cubicBezTo>
                <a:cubicBezTo>
                  <a:pt x="70" y="214"/>
                  <a:pt x="65" y="219"/>
                  <a:pt x="64" y="225"/>
                </a:cubicBezTo>
                <a:cubicBezTo>
                  <a:pt x="64" y="231"/>
                  <a:pt x="70" y="237"/>
                  <a:pt x="76" y="237"/>
                </a:cubicBezTo>
                <a:cubicBezTo>
                  <a:pt x="82" y="237"/>
                  <a:pt x="87" y="231"/>
                  <a:pt x="87" y="2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solidFill>
                <a:prstClr val="black"/>
              </a:solidFill>
              <a:latin typeface="Calibri"/>
              <a:ea typeface="宋体" panose="02010600030101010101" pitchFamily="2" charset="-122"/>
            </a:endParaRPr>
          </a:p>
        </p:txBody>
      </p:sp>
      <p:sp>
        <p:nvSpPr>
          <p:cNvPr id="6" name="椭圆 5"/>
          <p:cNvSpPr/>
          <p:nvPr/>
        </p:nvSpPr>
        <p:spPr>
          <a:xfrm>
            <a:off x="6399610" y="2532065"/>
            <a:ext cx="1345406" cy="1793875"/>
          </a:xfrm>
          <a:prstGeom prst="ellipse">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Microsoft YaHei Light" pitchFamily="34" charset="-122"/>
            </a:endParaRPr>
          </a:p>
        </p:txBody>
      </p:sp>
      <p:sp>
        <p:nvSpPr>
          <p:cNvPr id="16" name="KSO_Shape"/>
          <p:cNvSpPr>
            <a:spLocks noChangeAspect="1"/>
          </p:cNvSpPr>
          <p:nvPr/>
        </p:nvSpPr>
        <p:spPr>
          <a:xfrm>
            <a:off x="6678216" y="2940050"/>
            <a:ext cx="788194" cy="977900"/>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2E2B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Microsoft YaHei Light" pitchFamily="34" charset="-122"/>
            </a:endParaRPr>
          </a:p>
        </p:txBody>
      </p:sp>
      <p:sp>
        <p:nvSpPr>
          <p:cNvPr id="7" name="椭圆 6"/>
          <p:cNvSpPr/>
          <p:nvPr/>
        </p:nvSpPr>
        <p:spPr>
          <a:xfrm>
            <a:off x="8365332" y="2532065"/>
            <a:ext cx="1345406" cy="1793875"/>
          </a:xfrm>
          <a:prstGeom prst="ellipse">
            <a:avLst/>
          </a:prstGeom>
          <a:solidFill>
            <a:srgbClr val="2E2B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Calibri"/>
              <a:ea typeface="Microsoft YaHei Light" pitchFamily="34" charset="-122"/>
            </a:endParaRPr>
          </a:p>
        </p:txBody>
      </p:sp>
      <p:sp>
        <p:nvSpPr>
          <p:cNvPr id="13322" name="KSO_Shape"/>
          <p:cNvSpPr>
            <a:spLocks noChangeAspect="1" noChangeArrowheads="1"/>
          </p:cNvSpPr>
          <p:nvPr/>
        </p:nvSpPr>
        <p:spPr bwMode="auto">
          <a:xfrm>
            <a:off x="8685610" y="2943225"/>
            <a:ext cx="704850" cy="971550"/>
          </a:xfrm>
          <a:custGeom>
            <a:avLst/>
            <a:gdLst>
              <a:gd name="T0" fmla="*/ 86 w 90"/>
              <a:gd name="T1" fmla="*/ 38 h 93"/>
              <a:gd name="T2" fmla="*/ 90 w 90"/>
              <a:gd name="T3" fmla="*/ 46 h 93"/>
              <a:gd name="T4" fmla="*/ 90 w 90"/>
              <a:gd name="T5" fmla="*/ 83 h 93"/>
              <a:gd name="T6" fmla="*/ 81 w 90"/>
              <a:gd name="T7" fmla="*/ 93 h 93"/>
              <a:gd name="T8" fmla="*/ 9 w 90"/>
              <a:gd name="T9" fmla="*/ 93 h 93"/>
              <a:gd name="T10" fmla="*/ 0 w 90"/>
              <a:gd name="T11" fmla="*/ 83 h 93"/>
              <a:gd name="T12" fmla="*/ 0 w 90"/>
              <a:gd name="T13" fmla="*/ 46 h 93"/>
              <a:gd name="T14" fmla="*/ 2 w 90"/>
              <a:gd name="T15" fmla="*/ 40 h 93"/>
              <a:gd name="T16" fmla="*/ 2 w 90"/>
              <a:gd name="T17" fmla="*/ 40 h 93"/>
              <a:gd name="T18" fmla="*/ 2 w 90"/>
              <a:gd name="T19" fmla="*/ 40 h 93"/>
              <a:gd name="T20" fmla="*/ 3 w 90"/>
              <a:gd name="T21" fmla="*/ 39 h 93"/>
              <a:gd name="T22" fmla="*/ 39 w 90"/>
              <a:gd name="T23" fmla="*/ 3 h 93"/>
              <a:gd name="T24" fmla="*/ 50 w 90"/>
              <a:gd name="T25" fmla="*/ 3 h 93"/>
              <a:gd name="T26" fmla="*/ 86 w 90"/>
              <a:gd name="T27" fmla="*/ 38 h 93"/>
              <a:gd name="T28" fmla="*/ 15 w 90"/>
              <a:gd name="T29" fmla="*/ 30 h 93"/>
              <a:gd name="T30" fmla="*/ 15 w 90"/>
              <a:gd name="T31" fmla="*/ 52 h 93"/>
              <a:gd name="T32" fmla="*/ 45 w 90"/>
              <a:gd name="T33" fmla="*/ 75 h 93"/>
              <a:gd name="T34" fmla="*/ 72 w 90"/>
              <a:gd name="T35" fmla="*/ 54 h 93"/>
              <a:gd name="T36" fmla="*/ 72 w 90"/>
              <a:gd name="T37" fmla="*/ 30 h 93"/>
              <a:gd name="T38" fmla="*/ 15 w 90"/>
              <a:gd name="T39" fmla="*/ 30 h 93"/>
              <a:gd name="T40" fmla="*/ 25 w 90"/>
              <a:gd name="T41" fmla="*/ 35 h 93"/>
              <a:gd name="T42" fmla="*/ 25 w 90"/>
              <a:gd name="T43" fmla="*/ 39 h 93"/>
              <a:gd name="T44" fmla="*/ 63 w 90"/>
              <a:gd name="T45" fmla="*/ 39 h 93"/>
              <a:gd name="T46" fmla="*/ 63 w 90"/>
              <a:gd name="T47" fmla="*/ 35 h 93"/>
              <a:gd name="T48" fmla="*/ 25 w 90"/>
              <a:gd name="T49" fmla="*/ 35 h 93"/>
              <a:gd name="T50" fmla="*/ 25 w 90"/>
              <a:gd name="T51" fmla="*/ 51 h 93"/>
              <a:gd name="T52" fmla="*/ 25 w 90"/>
              <a:gd name="T53" fmla="*/ 55 h 93"/>
              <a:gd name="T54" fmla="*/ 63 w 90"/>
              <a:gd name="T55" fmla="*/ 55 h 93"/>
              <a:gd name="T56" fmla="*/ 63 w 90"/>
              <a:gd name="T57" fmla="*/ 51 h 93"/>
              <a:gd name="T58" fmla="*/ 25 w 90"/>
              <a:gd name="T59" fmla="*/ 51 h 93"/>
              <a:gd name="T60" fmla="*/ 25 w 90"/>
              <a:gd name="T61" fmla="*/ 43 h 93"/>
              <a:gd name="T62" fmla="*/ 25 w 90"/>
              <a:gd name="T63" fmla="*/ 47 h 93"/>
              <a:gd name="T64" fmla="*/ 63 w 90"/>
              <a:gd name="T65" fmla="*/ 47 h 93"/>
              <a:gd name="T66" fmla="*/ 63 w 90"/>
              <a:gd name="T67" fmla="*/ 43 h 93"/>
              <a:gd name="T68" fmla="*/ 25 w 90"/>
              <a:gd name="T69" fmla="*/ 43 h 93"/>
              <a:gd name="T70" fmla="*/ 10 w 90"/>
              <a:gd name="T71" fmla="*/ 87 h 93"/>
              <a:gd name="T72" fmla="*/ 28 w 90"/>
              <a:gd name="T73" fmla="*/ 69 h 93"/>
              <a:gd name="T74" fmla="*/ 28 w 90"/>
              <a:gd name="T75" fmla="*/ 67 h 93"/>
              <a:gd name="T76" fmla="*/ 25 w 90"/>
              <a:gd name="T77" fmla="*/ 67 h 93"/>
              <a:gd name="T78" fmla="*/ 7 w 90"/>
              <a:gd name="T79" fmla="*/ 84 h 93"/>
              <a:gd name="T80" fmla="*/ 7 w 90"/>
              <a:gd name="T81" fmla="*/ 87 h 93"/>
              <a:gd name="T82" fmla="*/ 10 w 90"/>
              <a:gd name="T83" fmla="*/ 87 h 93"/>
              <a:gd name="T84" fmla="*/ 84 w 90"/>
              <a:gd name="T85" fmla="*/ 84 h 93"/>
              <a:gd name="T86" fmla="*/ 66 w 90"/>
              <a:gd name="T87" fmla="*/ 67 h 93"/>
              <a:gd name="T88" fmla="*/ 63 w 90"/>
              <a:gd name="T89" fmla="*/ 67 h 93"/>
              <a:gd name="T90" fmla="*/ 63 w 90"/>
              <a:gd name="T91" fmla="*/ 69 h 93"/>
              <a:gd name="T92" fmla="*/ 81 w 90"/>
              <a:gd name="T93" fmla="*/ 87 h 93"/>
              <a:gd name="T94" fmla="*/ 84 w 90"/>
              <a:gd name="T95" fmla="*/ 87 h 93"/>
              <a:gd name="T96" fmla="*/ 84 w 90"/>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solidFill>
                <a:prstClr val="black"/>
              </a:solidFill>
              <a:latin typeface="Calibri"/>
              <a:ea typeface="宋体" panose="02010600030101010101" pitchFamily="2" charset="-122"/>
            </a:endParaRPr>
          </a:p>
        </p:txBody>
      </p:sp>
      <p:sp>
        <p:nvSpPr>
          <p:cNvPr id="13323" name="矩形 17"/>
          <p:cNvSpPr>
            <a:spLocks noChangeArrowheads="1"/>
          </p:cNvSpPr>
          <p:nvPr/>
        </p:nvSpPr>
        <p:spPr bwMode="auto">
          <a:xfrm>
            <a:off x="2412208" y="4572000"/>
            <a:ext cx="145613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b="1" dirty="0">
                <a:solidFill>
                  <a:srgbClr val="2E2B26"/>
                </a:solidFill>
                <a:latin typeface="Times New Roman" pitchFamily="18" charset="0"/>
                <a:ea typeface="Microsoft YaHei" pitchFamily="34" charset="-122"/>
                <a:cs typeface="Times New Roman" pitchFamily="18" charset="0"/>
              </a:rPr>
              <a:t>Before colonialism</a:t>
            </a:r>
          </a:p>
          <a:p>
            <a:pPr algn="ctr"/>
            <a:r>
              <a:rPr lang="en-US" altLang="zh-CN" sz="2000" b="1" dirty="0">
                <a:solidFill>
                  <a:srgbClr val="2E2B26"/>
                </a:solidFill>
                <a:latin typeface="Times New Roman" pitchFamily="18" charset="0"/>
                <a:ea typeface="Microsoft YaHei" pitchFamily="34" charset="-122"/>
                <a:cs typeface="Times New Roman" pitchFamily="18" charset="0"/>
              </a:rPr>
              <a:t>Below 1880 </a:t>
            </a:r>
          </a:p>
          <a:p>
            <a:pPr algn="ctr"/>
            <a:endParaRPr lang="zh-CN" altLang="en-US" sz="1600" dirty="0">
              <a:solidFill>
                <a:srgbClr val="2E2B26"/>
              </a:solidFill>
              <a:latin typeface="Calibri"/>
              <a:ea typeface="Microsoft YaHei" pitchFamily="34" charset="-122"/>
            </a:endParaRPr>
          </a:p>
        </p:txBody>
      </p:sp>
      <p:sp>
        <p:nvSpPr>
          <p:cNvPr id="13324" name="矩形 1"/>
          <p:cNvSpPr>
            <a:spLocks noChangeArrowheads="1"/>
          </p:cNvSpPr>
          <p:nvPr/>
        </p:nvSpPr>
        <p:spPr bwMode="auto">
          <a:xfrm>
            <a:off x="2400300" y="4922840"/>
            <a:ext cx="148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zh-CN" altLang="en-US" sz="1400" dirty="0">
              <a:solidFill>
                <a:srgbClr val="2E2B26"/>
              </a:solidFill>
              <a:latin typeface="Calibri"/>
              <a:ea typeface="Microsoft YaHei" pitchFamily="34" charset="-122"/>
            </a:endParaRPr>
          </a:p>
        </p:txBody>
      </p:sp>
      <p:sp>
        <p:nvSpPr>
          <p:cNvPr id="13325" name="矩形 27"/>
          <p:cNvSpPr>
            <a:spLocks noChangeArrowheads="1"/>
          </p:cNvSpPr>
          <p:nvPr/>
        </p:nvSpPr>
        <p:spPr bwMode="auto">
          <a:xfrm>
            <a:off x="4389835" y="4572001"/>
            <a:ext cx="14561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2000" b="1" dirty="0">
                <a:solidFill>
                  <a:srgbClr val="2E2B26"/>
                </a:solidFill>
                <a:latin typeface="Times New Roman" pitchFamily="18" charset="0"/>
                <a:ea typeface="Microsoft YaHei" pitchFamily="34" charset="-122"/>
                <a:cs typeface="Times New Roman" pitchFamily="18" charset="0"/>
              </a:rPr>
              <a:t>During  colonialism</a:t>
            </a:r>
          </a:p>
          <a:p>
            <a:pPr algn="ctr"/>
            <a:r>
              <a:rPr lang="en-US" altLang="zh-CN" sz="2000" b="1" dirty="0">
                <a:solidFill>
                  <a:srgbClr val="2E2B26"/>
                </a:solidFill>
                <a:latin typeface="Times New Roman" pitchFamily="18" charset="0"/>
                <a:ea typeface="Microsoft YaHei" pitchFamily="34" charset="-122"/>
                <a:cs typeface="Times New Roman" pitchFamily="18" charset="0"/>
              </a:rPr>
              <a:t>1880-1960 </a:t>
            </a:r>
            <a:endParaRPr lang="zh-CN" altLang="en-US" sz="2000" b="1" dirty="0">
              <a:solidFill>
                <a:srgbClr val="2E2B26"/>
              </a:solidFill>
              <a:latin typeface="Times New Roman" pitchFamily="18" charset="0"/>
              <a:ea typeface="Microsoft YaHei" pitchFamily="34" charset="-122"/>
              <a:cs typeface="Times New Roman" pitchFamily="18" charset="0"/>
            </a:endParaRPr>
          </a:p>
        </p:txBody>
      </p:sp>
      <p:sp>
        <p:nvSpPr>
          <p:cNvPr id="13326" name="矩形 1"/>
          <p:cNvSpPr>
            <a:spLocks noChangeArrowheads="1"/>
          </p:cNvSpPr>
          <p:nvPr/>
        </p:nvSpPr>
        <p:spPr bwMode="auto">
          <a:xfrm>
            <a:off x="4376737" y="4922840"/>
            <a:ext cx="1481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zh-CN" altLang="en-US" sz="1400" dirty="0">
              <a:solidFill>
                <a:srgbClr val="2E2B26"/>
              </a:solidFill>
              <a:latin typeface="Calibri"/>
              <a:ea typeface="Microsoft YaHei" pitchFamily="34" charset="-122"/>
            </a:endParaRPr>
          </a:p>
        </p:txBody>
      </p:sp>
      <p:sp>
        <p:nvSpPr>
          <p:cNvPr id="13327" name="矩形 29"/>
          <p:cNvSpPr>
            <a:spLocks noChangeArrowheads="1"/>
          </p:cNvSpPr>
          <p:nvPr/>
        </p:nvSpPr>
        <p:spPr bwMode="auto">
          <a:xfrm>
            <a:off x="6356747" y="4572001"/>
            <a:ext cx="16442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000" b="1" dirty="0">
                <a:solidFill>
                  <a:srgbClr val="2E2B26"/>
                </a:solidFill>
                <a:latin typeface="Times New Roman" pitchFamily="18" charset="0"/>
                <a:ea typeface="Microsoft YaHei" pitchFamily="34" charset="-122"/>
                <a:cs typeface="Times New Roman" pitchFamily="18" charset="0"/>
              </a:rPr>
              <a:t>After Colonialism</a:t>
            </a:r>
          </a:p>
          <a:p>
            <a:pPr algn="ctr"/>
            <a:r>
              <a:rPr lang="en-US" altLang="zh-CN" sz="2000" b="1" dirty="0">
                <a:solidFill>
                  <a:srgbClr val="2E2B26"/>
                </a:solidFill>
                <a:latin typeface="Times New Roman" pitchFamily="18" charset="0"/>
                <a:ea typeface="Microsoft YaHei" pitchFamily="34" charset="-122"/>
                <a:cs typeface="Times New Roman" pitchFamily="18" charset="0"/>
              </a:rPr>
              <a:t>1961-1990 </a:t>
            </a:r>
            <a:endParaRPr lang="zh-CN" altLang="en-US" sz="2000" b="1" dirty="0">
              <a:solidFill>
                <a:srgbClr val="2E2B26"/>
              </a:solidFill>
              <a:latin typeface="Times New Roman" pitchFamily="18" charset="0"/>
              <a:ea typeface="Microsoft YaHei" pitchFamily="34" charset="-122"/>
              <a:cs typeface="Times New Roman" pitchFamily="18" charset="0"/>
            </a:endParaRPr>
          </a:p>
        </p:txBody>
      </p:sp>
      <p:sp>
        <p:nvSpPr>
          <p:cNvPr id="13329" name="矩形 31"/>
          <p:cNvSpPr>
            <a:spLocks noChangeArrowheads="1"/>
          </p:cNvSpPr>
          <p:nvPr/>
        </p:nvSpPr>
        <p:spPr bwMode="auto">
          <a:xfrm>
            <a:off x="8310564" y="4584701"/>
            <a:ext cx="18240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000" b="1" dirty="0">
                <a:solidFill>
                  <a:srgbClr val="2E2B26"/>
                </a:solidFill>
                <a:latin typeface="Times New Roman" pitchFamily="18" charset="0"/>
                <a:ea typeface="Microsoft YaHei" pitchFamily="34" charset="-122"/>
                <a:cs typeface="Times New Roman" pitchFamily="18" charset="0"/>
              </a:rPr>
              <a:t>In the Contemporary period </a:t>
            </a:r>
          </a:p>
          <a:p>
            <a:pPr algn="ctr"/>
            <a:r>
              <a:rPr lang="en-US" altLang="zh-CN" sz="2000" b="1" dirty="0">
                <a:solidFill>
                  <a:srgbClr val="2E2B26"/>
                </a:solidFill>
                <a:latin typeface="Times New Roman" pitchFamily="18" charset="0"/>
                <a:ea typeface="Microsoft YaHei" pitchFamily="34" charset="-122"/>
                <a:cs typeface="Times New Roman" pitchFamily="18" charset="0"/>
              </a:rPr>
              <a:t>1991 to date</a:t>
            </a:r>
            <a:endParaRPr lang="zh-CN" altLang="en-US" sz="2000" b="1" dirty="0">
              <a:solidFill>
                <a:srgbClr val="2E2B26"/>
              </a:solidFill>
              <a:latin typeface="Times New Roman" pitchFamily="18" charset="0"/>
              <a:ea typeface="Microsoft YaHei" pitchFamily="34" charset="-122"/>
              <a:cs typeface="Times New Roman" pitchFamily="18" charset="0"/>
            </a:endParaRPr>
          </a:p>
        </p:txBody>
      </p:sp>
      <p:pic>
        <p:nvPicPr>
          <p:cNvPr id="23" name="Picture 22" descr="https://livingstoneonline.org/sites/default/files/life-and-times/southern-africans-and-the-advent-colonialism/M0005310-articl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301" y="2209800"/>
            <a:ext cx="1703223" cy="2362200"/>
          </a:xfrm>
          <a:prstGeom prst="rect">
            <a:avLst/>
          </a:prstGeom>
          <a:noFill/>
          <a:ln>
            <a:noFill/>
          </a:ln>
        </p:spPr>
      </p:pic>
      <p:pic>
        <p:nvPicPr>
          <p:cNvPr id="24" name="Picture 23" descr="history-of-tanzania-woman-carrying-wat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5519" y="2209801"/>
            <a:ext cx="1935480" cy="2259965"/>
          </a:xfrm>
          <a:prstGeom prst="rect">
            <a:avLst/>
          </a:prstGeom>
          <a:noFill/>
          <a:ln>
            <a:noFill/>
          </a:ln>
        </p:spPr>
      </p:pic>
      <p:pic>
        <p:nvPicPr>
          <p:cNvPr id="25" name="Picture 24" descr="A selfie moment with emerging young leaders, beneficiaries of a UN Women programme on young women’s leadership in the HIV response. Photo: UN Women/Rashid Hamis Kindamba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5474" y="2209801"/>
            <a:ext cx="1974215" cy="2259965"/>
          </a:xfrm>
          <a:prstGeom prst="rect">
            <a:avLst/>
          </a:prstGeom>
          <a:noFill/>
          <a:ln>
            <a:noFill/>
          </a:ln>
        </p:spPr>
      </p:pic>
      <p:pic>
        <p:nvPicPr>
          <p:cNvPr id="26" name="Picture 25" descr="https://cdn.face2faceafrica.com/www/wp-content/uploads/2018/10/igb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7987" y="2209800"/>
            <a:ext cx="1637983" cy="2374900"/>
          </a:xfrm>
          <a:prstGeom prst="rect">
            <a:avLst/>
          </a:prstGeom>
          <a:noFill/>
          <a:ln>
            <a:noFill/>
          </a:ln>
        </p:spPr>
      </p:pic>
    </p:spTree>
    <p:extLst>
      <p:ext uri="{BB962C8B-B14F-4D97-AF65-F5344CB8AC3E}">
        <p14:creationId xmlns:p14="http://schemas.microsoft.com/office/powerpoint/2010/main" val="35176928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Before Colonialism </a:t>
            </a:r>
          </a:p>
        </p:txBody>
      </p:sp>
      <p:sp>
        <p:nvSpPr>
          <p:cNvPr id="3" name="Content Placeholder 2"/>
          <p:cNvSpPr>
            <a:spLocks noGrp="1"/>
          </p:cNvSpPr>
          <p:nvPr>
            <p:ph idx="1"/>
          </p:nvPr>
        </p:nvSpPr>
        <p:spPr>
          <a:xfrm>
            <a:off x="1981200" y="1295400"/>
            <a:ext cx="8229600" cy="5181600"/>
          </a:xfrm>
        </p:spPr>
        <p:txBody>
          <a:bodyPr>
            <a:normAutofit/>
          </a:bodyPr>
          <a:lstStyle/>
          <a:p>
            <a:pPr algn="just">
              <a:buFont typeface="Wingdings" pitchFamily="2" charset="2"/>
              <a:buChar char="Ø"/>
            </a:pPr>
            <a:r>
              <a:rPr lang="en-US" dirty="0">
                <a:latin typeface="Times New Roman" pitchFamily="18" charset="0"/>
                <a:cs typeface="Times New Roman" pitchFamily="18" charset="0"/>
              </a:rPr>
              <a:t>Societies were very communal. People lived together and maintained their traditional values and cultures </a:t>
            </a:r>
          </a:p>
          <a:p>
            <a:pPr algn="just">
              <a:buFont typeface="Wingdings" pitchFamily="2" charset="2"/>
              <a:buChar char="Ø"/>
            </a:pPr>
            <a:r>
              <a:rPr lang="en-US" dirty="0">
                <a:latin typeface="Times New Roman" pitchFamily="18" charset="0"/>
                <a:cs typeface="Times New Roman" pitchFamily="18" charset="0"/>
              </a:rPr>
              <a:t>Very local technologies were used</a:t>
            </a:r>
          </a:p>
          <a:p>
            <a:pPr algn="just">
              <a:buFont typeface="Wingdings" pitchFamily="2" charset="2"/>
              <a:buChar char="Ø"/>
            </a:pPr>
            <a:r>
              <a:rPr lang="en-US" dirty="0">
                <a:latin typeface="Times New Roman" pitchFamily="18" charset="0"/>
                <a:cs typeface="Times New Roman" pitchFamily="18" charset="0"/>
              </a:rPr>
              <a:t>Endogamy system (High polygamy systems,</a:t>
            </a:r>
          </a:p>
          <a:p>
            <a:pPr algn="just">
              <a:buFont typeface="Wingdings" pitchFamily="2" charset="2"/>
              <a:buChar char="Ø"/>
            </a:pPr>
            <a:r>
              <a:rPr lang="en-US" dirty="0">
                <a:latin typeface="Times New Roman" pitchFamily="18" charset="0"/>
                <a:cs typeface="Times New Roman" pitchFamily="18" charset="0"/>
              </a:rPr>
              <a:t>Wild and Natural food </a:t>
            </a:r>
          </a:p>
          <a:p>
            <a:pPr algn="just">
              <a:buFont typeface="Wingdings" pitchFamily="2" charset="2"/>
              <a:buChar char="Ø"/>
            </a:pPr>
            <a:r>
              <a:rPr lang="en-US" dirty="0">
                <a:latin typeface="Times New Roman" pitchFamily="18" charset="0"/>
                <a:cs typeface="Times New Roman" pitchFamily="18" charset="0"/>
              </a:rPr>
              <a:t>Decision making and power was under cultural orientations where men had more power </a:t>
            </a:r>
          </a:p>
          <a:p>
            <a:endParaRPr lang="en-US" dirty="0"/>
          </a:p>
        </p:txBody>
      </p:sp>
    </p:spTree>
    <p:extLst>
      <p:ext uri="{BB962C8B-B14F-4D97-AF65-F5344CB8AC3E}">
        <p14:creationId xmlns:p14="http://schemas.microsoft.com/office/powerpoint/2010/main" val="10124622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During Colonialisms </a:t>
            </a:r>
          </a:p>
        </p:txBody>
      </p:sp>
      <p:sp>
        <p:nvSpPr>
          <p:cNvPr id="3" name="Content Placeholder 2"/>
          <p:cNvSpPr>
            <a:spLocks noGrp="1"/>
          </p:cNvSpPr>
          <p:nvPr>
            <p:ph idx="1"/>
          </p:nvPr>
        </p:nvSpPr>
        <p:spPr/>
        <p:txBody>
          <a:bodyPr>
            <a:normAutofit/>
          </a:bodyPr>
          <a:lstStyle/>
          <a:p>
            <a:pPr>
              <a:buFont typeface="Wingdings" pitchFamily="2" charset="2"/>
              <a:buChar char="Ø"/>
            </a:pPr>
            <a:r>
              <a:rPr lang="en-US" dirty="0">
                <a:latin typeface="Times New Roman" pitchFamily="18" charset="0"/>
                <a:cs typeface="Times New Roman" pitchFamily="18" charset="0"/>
              </a:rPr>
              <a:t>The food type in this time is a blend of Portuguese, Arabic, Germany, British and others including India, Turkish, Persian etc. </a:t>
            </a:r>
          </a:p>
          <a:p>
            <a:pPr>
              <a:buFont typeface="Wingdings" pitchFamily="2" charset="2"/>
              <a:buChar char="Ø"/>
            </a:pPr>
            <a:r>
              <a:rPr lang="en-US" dirty="0">
                <a:latin typeface="Times New Roman" pitchFamily="18" charset="0"/>
                <a:cs typeface="Times New Roman" pitchFamily="18" charset="0"/>
              </a:rPr>
              <a:t>Trade roots &amp; Mixed food </a:t>
            </a:r>
          </a:p>
          <a:p>
            <a:pPr>
              <a:buFont typeface="Wingdings" pitchFamily="2" charset="2"/>
              <a:buChar char="Ø"/>
            </a:pPr>
            <a:r>
              <a:rPr lang="en-US" dirty="0">
                <a:latin typeface="Times New Roman" pitchFamily="18" charset="0"/>
                <a:cs typeface="Times New Roman" pitchFamily="18" charset="0"/>
              </a:rPr>
              <a:t>Language changes </a:t>
            </a:r>
          </a:p>
          <a:p>
            <a:pPr>
              <a:buFont typeface="Wingdings" pitchFamily="2" charset="2"/>
              <a:buChar char="Ø"/>
            </a:pPr>
            <a:r>
              <a:rPr lang="en-US" dirty="0">
                <a:latin typeface="Times New Roman" pitchFamily="18" charset="0"/>
                <a:cs typeface="Times New Roman" pitchFamily="18" charset="0"/>
              </a:rPr>
              <a:t>Tribe movement and change </a:t>
            </a:r>
          </a:p>
          <a:p>
            <a:pPr>
              <a:buFont typeface="Wingdings" pitchFamily="2" charset="2"/>
              <a:buChar char="Ø"/>
            </a:pPr>
            <a:r>
              <a:rPr lang="en-US" dirty="0">
                <a:latin typeface="Times New Roman" pitchFamily="18" charset="0"/>
                <a:cs typeface="Times New Roman" pitchFamily="18" charset="0"/>
              </a:rPr>
              <a:t>Cash crops </a:t>
            </a:r>
          </a:p>
          <a:p>
            <a:pPr>
              <a:buFont typeface="Wingdings" pitchFamily="2" charset="2"/>
              <a:buChar char="Ø"/>
            </a:pPr>
            <a:r>
              <a:rPr lang="en-US" dirty="0">
                <a:latin typeface="Times New Roman" pitchFamily="18" charset="0"/>
                <a:cs typeface="Times New Roman" pitchFamily="18" charset="0"/>
              </a:rPr>
              <a:t>Industries started and mainly for processing food</a:t>
            </a:r>
          </a:p>
          <a:p>
            <a:pPr marL="0" indent="0">
              <a:buNone/>
            </a:pPr>
            <a:endParaRPr lang="en-US" dirty="0"/>
          </a:p>
        </p:txBody>
      </p:sp>
    </p:spTree>
    <p:extLst>
      <p:ext uri="{BB962C8B-B14F-4D97-AF65-F5344CB8AC3E}">
        <p14:creationId xmlns:p14="http://schemas.microsoft.com/office/powerpoint/2010/main" val="16977499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After Colonialism </a:t>
            </a:r>
          </a:p>
        </p:txBody>
      </p:sp>
      <p:sp>
        <p:nvSpPr>
          <p:cNvPr id="3" name="Content Placeholder 2"/>
          <p:cNvSpPr>
            <a:spLocks noGrp="1"/>
          </p:cNvSpPr>
          <p:nvPr>
            <p:ph idx="1"/>
          </p:nvPr>
        </p:nvSpPr>
        <p:spPr>
          <a:xfrm>
            <a:off x="1981200" y="1600200"/>
            <a:ext cx="8229600" cy="5105400"/>
          </a:xfrm>
        </p:spPr>
        <p:txBody>
          <a:bodyPr/>
          <a:lstStyle/>
          <a:p>
            <a:pPr>
              <a:buFont typeface="Wingdings" pitchFamily="2" charset="2"/>
              <a:buChar char="Ø"/>
            </a:pPr>
            <a:r>
              <a:rPr lang="en-US" dirty="0">
                <a:latin typeface="Times New Roman" pitchFamily="18" charset="0"/>
                <a:cs typeface="Times New Roman" pitchFamily="18" charset="0"/>
              </a:rPr>
              <a:t>Intermarriage</a:t>
            </a:r>
          </a:p>
          <a:p>
            <a:pPr>
              <a:buFont typeface="Wingdings" pitchFamily="2" charset="2"/>
              <a:buChar char="Ø"/>
            </a:pPr>
            <a:r>
              <a:rPr lang="en-US" dirty="0">
                <a:latin typeface="Times New Roman" pitchFamily="18" charset="0"/>
                <a:cs typeface="Times New Roman" pitchFamily="18" charset="0"/>
              </a:rPr>
              <a:t>Industries </a:t>
            </a:r>
          </a:p>
          <a:p>
            <a:pPr>
              <a:buFont typeface="Wingdings" pitchFamily="2" charset="2"/>
              <a:buChar char="Ø"/>
            </a:pPr>
            <a:r>
              <a:rPr lang="en-US" dirty="0">
                <a:latin typeface="Times New Roman" pitchFamily="18" charset="0"/>
                <a:cs typeface="Times New Roman" pitchFamily="18" charset="0"/>
              </a:rPr>
              <a:t>Communication </a:t>
            </a:r>
          </a:p>
          <a:p>
            <a:pPr>
              <a:buFont typeface="Wingdings" pitchFamily="2" charset="2"/>
              <a:buChar char="Ø"/>
            </a:pPr>
            <a:r>
              <a:rPr lang="en-US" dirty="0">
                <a:latin typeface="Times New Roman" pitchFamily="18" charset="0"/>
                <a:cs typeface="Times New Roman" pitchFamily="18" charset="0"/>
              </a:rPr>
              <a:t>Kiswahili Language was highly emphasized</a:t>
            </a:r>
          </a:p>
          <a:p>
            <a:pPr>
              <a:buFont typeface="Wingdings" pitchFamily="2" charset="2"/>
              <a:buChar char="Ø"/>
            </a:pPr>
            <a:r>
              <a:rPr lang="en-US" dirty="0">
                <a:latin typeface="Times New Roman" pitchFamily="18" charset="0"/>
                <a:cs typeface="Times New Roman" pitchFamily="18" charset="0"/>
              </a:rPr>
              <a:t>Union among culture </a:t>
            </a:r>
          </a:p>
          <a:p>
            <a:pPr>
              <a:buFont typeface="Wingdings" pitchFamily="2" charset="2"/>
              <a:buChar char="Ø"/>
            </a:pPr>
            <a:r>
              <a:rPr lang="en-US" dirty="0">
                <a:latin typeface="Times New Roman" pitchFamily="18" charset="0"/>
                <a:cs typeface="Times New Roman" pitchFamily="18" charset="0"/>
              </a:rPr>
              <a:t>  Internal migration </a:t>
            </a:r>
          </a:p>
          <a:p>
            <a:pPr marL="0" indent="0">
              <a:buNone/>
            </a:pPr>
            <a:endParaRPr lang="en-US" dirty="0"/>
          </a:p>
        </p:txBody>
      </p:sp>
    </p:spTree>
    <p:extLst>
      <p:ext uri="{BB962C8B-B14F-4D97-AF65-F5344CB8AC3E}">
        <p14:creationId xmlns:p14="http://schemas.microsoft.com/office/powerpoint/2010/main" val="41950388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In the Contemporary Period </a:t>
            </a:r>
          </a:p>
        </p:txBody>
      </p:sp>
      <p:sp>
        <p:nvSpPr>
          <p:cNvPr id="3" name="Content Placeholder 2"/>
          <p:cNvSpPr>
            <a:spLocks noGrp="1"/>
          </p:cNvSpPr>
          <p:nvPr>
            <p:ph idx="1"/>
          </p:nvPr>
        </p:nvSpPr>
        <p:spPr>
          <a:xfrm>
            <a:off x="1981200" y="1447800"/>
            <a:ext cx="8229600" cy="5410200"/>
          </a:xfrm>
        </p:spPr>
        <p:txBody>
          <a:bodyPr>
            <a:normAutofit fontScale="85000" lnSpcReduction="10000"/>
          </a:bodyPr>
          <a:lstStyle/>
          <a:p>
            <a:pPr algn="just">
              <a:buFont typeface="Wingdings" pitchFamily="2" charset="2"/>
              <a:buChar char="Ø"/>
            </a:pPr>
            <a:r>
              <a:rPr lang="en-US" sz="3300" dirty="0">
                <a:latin typeface="Times New Roman" pitchFamily="18" charset="0"/>
                <a:cs typeface="Times New Roman" pitchFamily="18" charset="0"/>
              </a:rPr>
              <a:t>Women are empowered through different development angles </a:t>
            </a:r>
            <a:r>
              <a:rPr lang="en-US" sz="3300" dirty="0" err="1">
                <a:latin typeface="Times New Roman" pitchFamily="18" charset="0"/>
                <a:cs typeface="Times New Roman" pitchFamily="18" charset="0"/>
              </a:rPr>
              <a:t>eg</a:t>
            </a:r>
            <a:r>
              <a:rPr lang="en-US" sz="3300" dirty="0">
                <a:latin typeface="Times New Roman" pitchFamily="18" charset="0"/>
                <a:cs typeface="Times New Roman" pitchFamily="18" charset="0"/>
              </a:rPr>
              <a:t>. Entrepreneurship and petty trading (Beijing Conference 1995) </a:t>
            </a:r>
          </a:p>
          <a:p>
            <a:pPr algn="just">
              <a:buFont typeface="Wingdings" pitchFamily="2" charset="2"/>
              <a:buChar char="Ø"/>
            </a:pPr>
            <a:r>
              <a:rPr lang="en-US" sz="3300" dirty="0">
                <a:latin typeface="Times New Roman" pitchFamily="18" charset="0"/>
                <a:cs typeface="Times New Roman" pitchFamily="18" charset="0"/>
              </a:rPr>
              <a:t>There is new social systems, apps, soft wares, applications </a:t>
            </a:r>
            <a:r>
              <a:rPr lang="en-US" sz="3300" dirty="0" err="1">
                <a:latin typeface="Times New Roman" pitchFamily="18" charset="0"/>
                <a:cs typeface="Times New Roman" pitchFamily="18" charset="0"/>
              </a:rPr>
              <a:t>eg</a:t>
            </a:r>
            <a:r>
              <a:rPr lang="en-US" sz="3300" dirty="0">
                <a:latin typeface="Times New Roman" pitchFamily="18" charset="0"/>
                <a:cs typeface="Times New Roman" pitchFamily="18" charset="0"/>
              </a:rPr>
              <a:t> (Facebook, What Sapp, </a:t>
            </a:r>
            <a:r>
              <a:rPr lang="en-US" sz="3300" dirty="0" err="1">
                <a:latin typeface="Times New Roman" pitchFamily="18" charset="0"/>
                <a:cs typeface="Times New Roman" pitchFamily="18" charset="0"/>
              </a:rPr>
              <a:t>Instagram</a:t>
            </a:r>
            <a:r>
              <a:rPr lang="en-US" sz="3300" dirty="0">
                <a:latin typeface="Times New Roman" pitchFamily="18" charset="0"/>
                <a:cs typeface="Times New Roman" pitchFamily="18" charset="0"/>
              </a:rPr>
              <a:t>   </a:t>
            </a:r>
          </a:p>
          <a:p>
            <a:pPr algn="just">
              <a:buFont typeface="Wingdings" pitchFamily="2" charset="2"/>
              <a:buChar char="Ø"/>
            </a:pPr>
            <a:r>
              <a:rPr lang="en-US" sz="3300" dirty="0">
                <a:latin typeface="Times New Roman" pitchFamily="18" charset="0"/>
                <a:cs typeface="Times New Roman" pitchFamily="18" charset="0"/>
              </a:rPr>
              <a:t>M-</a:t>
            </a:r>
            <a:r>
              <a:rPr lang="en-US" sz="3300" dirty="0" err="1">
                <a:latin typeface="Times New Roman" pitchFamily="18" charset="0"/>
                <a:cs typeface="Times New Roman" pitchFamily="18" charset="0"/>
              </a:rPr>
              <a:t>Pesa</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Tgo</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Pesa</a:t>
            </a:r>
            <a:r>
              <a:rPr lang="en-US" sz="3300" dirty="0">
                <a:latin typeface="Times New Roman" pitchFamily="18" charset="0"/>
                <a:cs typeface="Times New Roman" pitchFamily="18" charset="0"/>
              </a:rPr>
              <a:t>, Hallo-</a:t>
            </a:r>
            <a:r>
              <a:rPr lang="en-US" sz="3300" dirty="0" err="1">
                <a:latin typeface="Times New Roman" pitchFamily="18" charset="0"/>
                <a:cs typeface="Times New Roman" pitchFamily="18" charset="0"/>
              </a:rPr>
              <a:t>Pesa</a:t>
            </a:r>
            <a:r>
              <a:rPr lang="en-US" sz="3300" dirty="0">
                <a:latin typeface="Times New Roman" pitchFamily="18" charset="0"/>
                <a:cs typeface="Times New Roman" pitchFamily="18" charset="0"/>
              </a:rPr>
              <a:t>, Z-</a:t>
            </a:r>
            <a:r>
              <a:rPr lang="en-US" sz="3300" dirty="0" err="1">
                <a:latin typeface="Times New Roman" pitchFamily="18" charset="0"/>
                <a:cs typeface="Times New Roman" pitchFamily="18" charset="0"/>
              </a:rPr>
              <a:t>Pesa</a:t>
            </a:r>
            <a:r>
              <a:rPr lang="en-US" sz="3300" dirty="0">
                <a:latin typeface="Times New Roman" pitchFamily="18" charset="0"/>
                <a:cs typeface="Times New Roman" pitchFamily="18" charset="0"/>
              </a:rPr>
              <a:t> etc. </a:t>
            </a:r>
          </a:p>
          <a:p>
            <a:pPr algn="just">
              <a:buFont typeface="Wingdings" pitchFamily="2" charset="2"/>
              <a:buChar char="Ø"/>
            </a:pPr>
            <a:r>
              <a:rPr lang="en-US" sz="3300" dirty="0">
                <a:latin typeface="Times New Roman" pitchFamily="18" charset="0"/>
                <a:cs typeface="Times New Roman" pitchFamily="18" charset="0"/>
              </a:rPr>
              <a:t>Different techniques, methods on how to cook </a:t>
            </a:r>
          </a:p>
          <a:p>
            <a:pPr algn="just">
              <a:buFont typeface="Wingdings" pitchFamily="2" charset="2"/>
              <a:buChar char="Ø"/>
            </a:pPr>
            <a:r>
              <a:rPr lang="en-US" sz="3300" dirty="0">
                <a:latin typeface="Times New Roman" pitchFamily="18" charset="0"/>
                <a:cs typeface="Times New Roman" pitchFamily="18" charset="0"/>
              </a:rPr>
              <a:t>Food preferences, varieties, choices, </a:t>
            </a:r>
          </a:p>
          <a:p>
            <a:pPr algn="just">
              <a:buFont typeface="Wingdings" pitchFamily="2" charset="2"/>
              <a:buChar char="Ø"/>
            </a:pPr>
            <a:r>
              <a:rPr lang="en-US" sz="3300" dirty="0">
                <a:latin typeface="Times New Roman" pitchFamily="18" charset="0"/>
                <a:cs typeface="Times New Roman" pitchFamily="18" charset="0"/>
              </a:rPr>
              <a:t>Genetic Modified Food (GMO)</a:t>
            </a:r>
          </a:p>
          <a:p>
            <a:pPr algn="just">
              <a:buFont typeface="Wingdings" pitchFamily="2" charset="2"/>
              <a:buChar char="Ø"/>
            </a:pPr>
            <a:r>
              <a:rPr lang="en-US" sz="3300" dirty="0">
                <a:latin typeface="Times New Roman" pitchFamily="18" charset="0"/>
                <a:cs typeface="Times New Roman" pitchFamily="18" charset="0"/>
              </a:rPr>
              <a:t>Technology makes to have gender shared roles </a:t>
            </a:r>
            <a:r>
              <a:rPr lang="en-US" sz="3300" dirty="0" err="1">
                <a:latin typeface="Times New Roman" pitchFamily="18" charset="0"/>
                <a:cs typeface="Times New Roman" pitchFamily="18" charset="0"/>
              </a:rPr>
              <a:t>eg</a:t>
            </a:r>
            <a:r>
              <a:rPr lang="en-US" sz="3300" dirty="0">
                <a:latin typeface="Times New Roman" pitchFamily="18" charset="0"/>
                <a:cs typeface="Times New Roman" pitchFamily="18" charset="0"/>
              </a:rPr>
              <a:t> cooking because nowadays cooking is becoming luxury- You tube can guide cooking </a:t>
            </a:r>
            <a:endParaRPr lang="en-US" dirty="0"/>
          </a:p>
        </p:txBody>
      </p:sp>
    </p:spTree>
    <p:extLst>
      <p:ext uri="{BB962C8B-B14F-4D97-AF65-F5344CB8AC3E}">
        <p14:creationId xmlns:p14="http://schemas.microsoft.com/office/powerpoint/2010/main" val="6294339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828031" y="2311308"/>
            <a:ext cx="3908595" cy="830997"/>
          </a:xfrm>
          <a:prstGeom prst="rect">
            <a:avLst/>
          </a:prstGeom>
        </p:spPr>
        <p:txBody>
          <a:bodyPr wrap="square">
            <a:spAutoFit/>
          </a:bodyPr>
          <a:lstStyle/>
          <a:p>
            <a:r>
              <a:rPr lang="en-US" altLang="ja-JP" sz="2400" dirty="0">
                <a:solidFill>
                  <a:srgbClr val="0070C0"/>
                </a:solidFill>
                <a:latin typeface="Times New Roman" pitchFamily="18" charset="0"/>
                <a:ea typeface="ＭＳ Ｐゴシック" panose="020B0600070205080204" pitchFamily="34" charset="-128"/>
                <a:cs typeface="Times New Roman" pitchFamily="18" charset="0"/>
              </a:rPr>
              <a:t>Food Processing Technology shifting/Norms  </a:t>
            </a:r>
            <a:endParaRPr lang="ja-JP" altLang="en-US" sz="2400" dirty="0">
              <a:solidFill>
                <a:srgbClr val="0070C0"/>
              </a:solidFill>
              <a:latin typeface="Times New Roman" pitchFamily="18" charset="0"/>
              <a:ea typeface="ＭＳ Ｐゴシック" panose="020B0600070205080204" pitchFamily="34" charset="-128"/>
              <a:cs typeface="Times New Roman" pitchFamily="18" charset="0"/>
            </a:endParaRPr>
          </a:p>
        </p:txBody>
      </p:sp>
      <p:sp>
        <p:nvSpPr>
          <p:cNvPr id="25" name="矩形 24"/>
          <p:cNvSpPr/>
          <p:nvPr/>
        </p:nvSpPr>
        <p:spPr>
          <a:xfrm>
            <a:off x="1828031" y="2983593"/>
            <a:ext cx="3908594" cy="2739211"/>
          </a:xfrm>
          <a:prstGeom prst="rect">
            <a:avLst/>
          </a:prstGeom>
        </p:spPr>
        <p:txBody>
          <a:bodyPr wrap="square">
            <a:spAutoFit/>
          </a:bodyPr>
          <a:lstStyle/>
          <a:p>
            <a:pPr marL="457200" indent="-457200">
              <a:buFont typeface="Wingdings" pitchFamily="2" charset="2"/>
              <a:buChar char="Ø"/>
            </a:pPr>
            <a:r>
              <a:rPr lang="en-US" sz="3200" dirty="0">
                <a:solidFill>
                  <a:prstClr val="black"/>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History matters in explaining the differences in gender norms observed today under the existing technology </a:t>
            </a:r>
            <a:r>
              <a:rPr lang="en-US" altLang="zh-CN" sz="2800" kern="0" dirty="0">
                <a:solidFill>
                  <a:prstClr val="white">
                    <a:lumMod val="50000"/>
                  </a:prstClr>
                </a:solidFill>
                <a:latin typeface="Times New Roman" pitchFamily="18" charset="0"/>
                <a:ea typeface="宋体" panose="02010600030101010101" pitchFamily="2" charset="-122"/>
                <a:cs typeface="Times New Roman" pitchFamily="18" charset="0"/>
              </a:rPr>
              <a:t> </a:t>
            </a:r>
          </a:p>
        </p:txBody>
      </p:sp>
      <p:pic>
        <p:nvPicPr>
          <p:cNvPr id="30" name="图片占位符 29"/>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852" r="4852"/>
          <a:stretch>
            <a:fillRect/>
          </a:stretch>
        </p:blipFill>
        <p:spPr/>
      </p:pic>
      <p:sp>
        <p:nvSpPr>
          <p:cNvPr id="2" name="Picture Placeholder 1"/>
          <p:cNvSpPr>
            <a:spLocks noGrp="1"/>
          </p:cNvSpPr>
          <p:nvPr>
            <p:ph type="pic" sz="quarter" idx="15"/>
          </p:nvPr>
        </p:nvSpPr>
        <p:spPr/>
      </p:sp>
      <p:pic>
        <p:nvPicPr>
          <p:cNvPr id="12" name="Picture Placeholder 11" descr="The Invention of Technology : Prehistory and Cognition1 | Current  Anthropology: Vol 45, No 2"/>
          <p:cNvPicPr>
            <a:picLocks noGrp="1"/>
          </p:cNvPicPr>
          <p:nvPr>
            <p:ph type="pic" sz="quarter" idx="14"/>
          </p:nvPr>
        </p:nvPicPr>
        <p:blipFill>
          <a:blip r:embed="rId3">
            <a:extLst>
              <a:ext uri="{28A0092B-C50C-407E-A947-70E740481C1C}">
                <a14:useLocalDpi xmlns:a14="http://schemas.microsoft.com/office/drawing/2010/main" val="0"/>
              </a:ext>
            </a:extLst>
          </a:blip>
          <a:srcRect t="1998" b="1998"/>
          <a:stretch>
            <a:fillRect/>
          </a:stretch>
        </p:blipFill>
        <p:spPr bwMode="auto">
          <a:prstGeom prst="rect">
            <a:avLst/>
          </a:prstGeom>
          <a:noFill/>
          <a:ln>
            <a:noFill/>
          </a:ln>
        </p:spPr>
      </p:pic>
      <p:pic>
        <p:nvPicPr>
          <p:cNvPr id="16" name="Picture 15" descr="https://2.bp.blogspot.com/-JAAuVv63HgQ/V49ghOENFeI/AAAAAAAAAJo/E3FzLhoKQTwXyg65DpHh58CpidlPvuliACLcB/s640/bakery.jpg"/>
          <p:cNvPicPr/>
          <p:nvPr/>
        </p:nvPicPr>
        <p:blipFill>
          <a:blip r:embed="rId4">
            <a:extLst>
              <a:ext uri="{28A0092B-C50C-407E-A947-70E740481C1C}">
                <a14:useLocalDpi xmlns:a14="http://schemas.microsoft.com/office/drawing/2010/main" val="0"/>
              </a:ext>
            </a:extLst>
          </a:blip>
          <a:srcRect/>
          <a:stretch>
            <a:fillRect/>
          </a:stretch>
        </p:blipFill>
        <p:spPr bwMode="auto">
          <a:xfrm>
            <a:off x="5843081" y="2742195"/>
            <a:ext cx="2247090" cy="3913287"/>
          </a:xfrm>
          <a:prstGeom prst="rect">
            <a:avLst/>
          </a:prstGeom>
          <a:noFill/>
          <a:ln>
            <a:noFill/>
          </a:ln>
        </p:spPr>
      </p:pic>
      <p:pic>
        <p:nvPicPr>
          <p:cNvPr id="17" name="Picture 16" descr="Traditional Rice Milling with a Wooden Mortar and Pestle,Rice Mortar Wood  Handmade Culture,Traditional Method To Process Paddy Stock Photo - Image of  object, asian: 155094616"/>
          <p:cNvPicPr/>
          <p:nvPr/>
        </p:nvPicPr>
        <p:blipFill>
          <a:blip r:embed="rId5">
            <a:extLst>
              <a:ext uri="{28A0092B-C50C-407E-A947-70E740481C1C}">
                <a14:useLocalDpi xmlns:a14="http://schemas.microsoft.com/office/drawing/2010/main" val="0"/>
              </a:ext>
            </a:extLst>
          </a:blip>
          <a:srcRect/>
          <a:stretch>
            <a:fillRect/>
          </a:stretch>
        </p:blipFill>
        <p:spPr bwMode="auto">
          <a:xfrm>
            <a:off x="8090173" y="337227"/>
            <a:ext cx="2344365" cy="3761361"/>
          </a:xfrm>
          <a:prstGeom prst="rect">
            <a:avLst/>
          </a:prstGeom>
          <a:noFill/>
          <a:ln>
            <a:noFill/>
          </a:ln>
        </p:spPr>
      </p:pic>
      <p:pic>
        <p:nvPicPr>
          <p:cNvPr id="20" name="Picture 19" descr="Maize milling hi-res stock photography and images - Alamy"/>
          <p:cNvPicPr/>
          <p:nvPr/>
        </p:nvPicPr>
        <p:blipFill>
          <a:blip r:embed="rId6">
            <a:extLst>
              <a:ext uri="{28A0092B-C50C-407E-A947-70E740481C1C}">
                <a14:useLocalDpi xmlns:a14="http://schemas.microsoft.com/office/drawing/2010/main" val="0"/>
              </a:ext>
            </a:extLst>
          </a:blip>
          <a:srcRect/>
          <a:stretch>
            <a:fillRect/>
          </a:stretch>
        </p:blipFill>
        <p:spPr bwMode="auto">
          <a:xfrm>
            <a:off x="8090173" y="4098588"/>
            <a:ext cx="2344365" cy="2556893"/>
          </a:xfrm>
          <a:prstGeom prst="rect">
            <a:avLst/>
          </a:prstGeom>
          <a:noFill/>
          <a:ln>
            <a:noFill/>
          </a:ln>
        </p:spPr>
      </p:pic>
    </p:spTree>
    <p:extLst>
      <p:ext uri="{BB962C8B-B14F-4D97-AF65-F5344CB8AC3E}">
        <p14:creationId xmlns:p14="http://schemas.microsoft.com/office/powerpoint/2010/main" val="29776249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itchFamily="18" charset="0"/>
                <a:cs typeface="Times New Roman" pitchFamily="18" charset="0"/>
              </a:rPr>
              <a:t>Technology and Production </a:t>
            </a:r>
          </a:p>
        </p:txBody>
      </p:sp>
      <p:pic>
        <p:nvPicPr>
          <p:cNvPr id="4" name="Content Placeholder 3" descr="What Are GMOs? | Live Scienc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4572000" cy="5181600"/>
          </a:xfrm>
          <a:prstGeom prst="rect">
            <a:avLst/>
          </a:prstGeom>
          <a:noFill/>
          <a:ln>
            <a:noFill/>
          </a:ln>
        </p:spPr>
      </p:pic>
      <p:pic>
        <p:nvPicPr>
          <p:cNvPr id="5" name="Picture 4" descr="Advance technologies are changing the future of Agriculture – Agrigate  Global"/>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447800"/>
            <a:ext cx="3810000" cy="5181600"/>
          </a:xfrm>
          <a:prstGeom prst="rect">
            <a:avLst/>
          </a:prstGeom>
          <a:noFill/>
          <a:ln>
            <a:noFill/>
          </a:ln>
        </p:spPr>
      </p:pic>
    </p:spTree>
    <p:extLst>
      <p:ext uri="{BB962C8B-B14F-4D97-AF65-F5344CB8AC3E}">
        <p14:creationId xmlns:p14="http://schemas.microsoft.com/office/powerpoint/2010/main" val="11221808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400" b="1" dirty="0">
                <a:latin typeface="Times New Roman" pitchFamily="18" charset="0"/>
                <a:cs typeface="Times New Roman" pitchFamily="18" charset="0"/>
              </a:rPr>
              <a:t>QUESTION:As we enjoy digital life, are  we prepared to cope with every situation? (positive/negative) </a:t>
            </a:r>
          </a:p>
        </p:txBody>
      </p:sp>
      <p:pic>
        <p:nvPicPr>
          <p:cNvPr id="4" name="Content Placeholder 3" descr="https://www.ifad.org/documents/38714174/40215613/Radio-and-mobile-phones-bring-life-changing-solutions-to-rural-women-.jpg/7564e4a5-2c3d-4686-94aa-6103d41495e5?t=1520439632000"/>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447801"/>
            <a:ext cx="4648200" cy="5181599"/>
          </a:xfrm>
          <a:prstGeom prst="rect">
            <a:avLst/>
          </a:prstGeom>
          <a:noFill/>
          <a:ln>
            <a:noFill/>
          </a:ln>
        </p:spPr>
      </p:pic>
      <p:pic>
        <p:nvPicPr>
          <p:cNvPr id="5" name="Picture 4" descr="East Africa TV - Chuo kikuu nchini Zambia ikimewapiga marufuku wanafunzi wa  kike kwenda maktaba wakiwa na nguo fupi kwa sababu inawasumbua wanaume. Je,  unadhani pia Tanzania wanafunzi wa kike wapigwe marufuku"/>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447800"/>
            <a:ext cx="3810000" cy="5105400"/>
          </a:xfrm>
          <a:prstGeom prst="rect">
            <a:avLst/>
          </a:prstGeom>
          <a:noFill/>
          <a:ln>
            <a:noFill/>
          </a:ln>
        </p:spPr>
      </p:pic>
    </p:spTree>
    <p:extLst>
      <p:ext uri="{BB962C8B-B14F-4D97-AF65-F5344CB8AC3E}">
        <p14:creationId xmlns:p14="http://schemas.microsoft.com/office/powerpoint/2010/main" val="17367760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917"/>
          <p:cNvSpPr/>
          <p:nvPr/>
        </p:nvSpPr>
        <p:spPr>
          <a:xfrm flipV="1">
            <a:off x="2674145" y="3571875"/>
            <a:ext cx="6874669" cy="0"/>
          </a:xfrm>
          <a:prstGeom prst="line">
            <a:avLst/>
          </a:prstGeom>
          <a:ln w="12700">
            <a:solidFill>
              <a:srgbClr val="ADBACA"/>
            </a:solidFill>
            <a:custDash>
              <a:ds d="200000" sp="200000"/>
            </a:custDash>
            <a:miter lim="400000"/>
          </a:ln>
        </p:spPr>
        <p:txBody>
          <a:bodyPr lIns="0" tIns="0" rIns="0" bIns="0" anchor="ctr"/>
          <a:lstStyle/>
          <a:p>
            <a:pPr defTabSz="228600"/>
            <a:endParaRPr lang="en-US" sz="600">
              <a:solidFill>
                <a:srgbClr val="000000"/>
              </a:solidFill>
              <a:latin typeface="Arial" panose="020B0604020202020204" pitchFamily="34" charset="0"/>
              <a:ea typeface="Arial" panose="020B0604020202020204" pitchFamily="34" charset="0"/>
              <a:sym typeface="Arial" panose="020B0604020202020204" pitchFamily="34" charset="0"/>
            </a:endParaRPr>
          </a:p>
        </p:txBody>
      </p:sp>
      <p:sp>
        <p:nvSpPr>
          <p:cNvPr id="8" name="Shape 918"/>
          <p:cNvSpPr/>
          <p:nvPr/>
        </p:nvSpPr>
        <p:spPr>
          <a:xfrm flipV="1">
            <a:off x="5928122" y="1700213"/>
            <a:ext cx="0" cy="4021138"/>
          </a:xfrm>
          <a:prstGeom prst="line">
            <a:avLst/>
          </a:prstGeom>
          <a:ln w="12700">
            <a:solidFill>
              <a:srgbClr val="ADBACA"/>
            </a:solidFill>
            <a:custDash>
              <a:ds d="200000" sp="200000"/>
            </a:custDash>
            <a:miter lim="400000"/>
          </a:ln>
        </p:spPr>
        <p:txBody>
          <a:bodyPr lIns="0" tIns="0" rIns="0" bIns="0" anchor="ctr"/>
          <a:lstStyle/>
          <a:p>
            <a:pPr defTabSz="228600"/>
            <a:endParaRPr lang="en-US" sz="600">
              <a:solidFill>
                <a:srgbClr val="000000"/>
              </a:solidFill>
              <a:latin typeface="Arial" panose="020B0604020202020204" pitchFamily="34" charset="0"/>
              <a:ea typeface="Arial" panose="020B0604020202020204" pitchFamily="34" charset="0"/>
              <a:sym typeface="Arial" panose="020B0604020202020204" pitchFamily="34" charset="0"/>
            </a:endParaRPr>
          </a:p>
        </p:txBody>
      </p:sp>
      <p:sp>
        <p:nvSpPr>
          <p:cNvPr id="3" name="椭圆 2"/>
          <p:cNvSpPr/>
          <p:nvPr/>
        </p:nvSpPr>
        <p:spPr>
          <a:xfrm>
            <a:off x="2653904" y="2041525"/>
            <a:ext cx="685800" cy="914400"/>
          </a:xfrm>
          <a:prstGeom prst="ellipse">
            <a:avLst/>
          </a:prstGeom>
          <a:solidFill>
            <a:srgbClr val="F78C1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defRPr/>
            </a:pPr>
            <a:endParaRPr lang="zh-CN" altLang="en-US" sz="3190" kern="0">
              <a:solidFill>
                <a:srgbClr val="FDFDFD"/>
              </a:solidFill>
              <a:latin typeface="Calibri" panose="020F0502020204030204"/>
              <a:ea typeface="宋体" panose="02010600030101010101" pitchFamily="2" charset="-122"/>
              <a:sym typeface="Arial" panose="020B0604020202020204" pitchFamily="34" charset="0"/>
            </a:endParaRPr>
          </a:p>
        </p:txBody>
      </p:sp>
      <p:sp>
        <p:nvSpPr>
          <p:cNvPr id="20" name="椭圆 19"/>
          <p:cNvSpPr/>
          <p:nvPr/>
        </p:nvSpPr>
        <p:spPr>
          <a:xfrm>
            <a:off x="6226969" y="2001838"/>
            <a:ext cx="685800" cy="914400"/>
          </a:xfrm>
          <a:prstGeom prst="ellipse">
            <a:avLst/>
          </a:prstGeom>
          <a:solidFill>
            <a:srgbClr val="F78C1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defRPr/>
            </a:pPr>
            <a:endParaRPr lang="zh-CN" altLang="en-US" sz="3190" kern="0">
              <a:solidFill>
                <a:srgbClr val="FDFDFD"/>
              </a:solidFill>
              <a:latin typeface="Calibri" panose="020F0502020204030204"/>
              <a:ea typeface="宋体" panose="02010600030101010101" pitchFamily="2" charset="-122"/>
              <a:sym typeface="Arial" panose="020B0604020202020204" pitchFamily="34" charset="0"/>
            </a:endParaRPr>
          </a:p>
        </p:txBody>
      </p:sp>
      <p:sp>
        <p:nvSpPr>
          <p:cNvPr id="21" name="椭圆 20"/>
          <p:cNvSpPr/>
          <p:nvPr/>
        </p:nvSpPr>
        <p:spPr>
          <a:xfrm>
            <a:off x="2653904" y="4316413"/>
            <a:ext cx="685800" cy="914400"/>
          </a:xfrm>
          <a:prstGeom prst="ellipse">
            <a:avLst/>
          </a:prstGeom>
          <a:solidFill>
            <a:srgbClr val="F78C1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defRPr/>
            </a:pPr>
            <a:endParaRPr lang="zh-CN" altLang="en-US" sz="3190" kern="0">
              <a:solidFill>
                <a:srgbClr val="FDFDFD"/>
              </a:solidFill>
              <a:latin typeface="Calibri" panose="020F0502020204030204"/>
              <a:ea typeface="宋体" panose="02010600030101010101" pitchFamily="2" charset="-122"/>
              <a:sym typeface="Arial" panose="020B0604020202020204" pitchFamily="34" charset="0"/>
            </a:endParaRPr>
          </a:p>
        </p:txBody>
      </p:sp>
      <p:sp>
        <p:nvSpPr>
          <p:cNvPr id="22" name="椭圆 21"/>
          <p:cNvSpPr/>
          <p:nvPr/>
        </p:nvSpPr>
        <p:spPr>
          <a:xfrm>
            <a:off x="6226969" y="4276725"/>
            <a:ext cx="685800" cy="914400"/>
          </a:xfrm>
          <a:prstGeom prst="ellipse">
            <a:avLst/>
          </a:prstGeom>
          <a:solidFill>
            <a:srgbClr val="F78C1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defRPr/>
            </a:pPr>
            <a:endParaRPr lang="zh-CN" altLang="en-US" sz="3190" kern="0">
              <a:solidFill>
                <a:srgbClr val="FDFDFD"/>
              </a:solidFill>
              <a:latin typeface="Calibri" panose="020F0502020204030204"/>
              <a:ea typeface="宋体" panose="02010600030101010101" pitchFamily="2" charset="-122"/>
              <a:sym typeface="Arial" panose="020B0604020202020204" pitchFamily="34" charset="0"/>
            </a:endParaRPr>
          </a:p>
        </p:txBody>
      </p:sp>
      <p:sp>
        <p:nvSpPr>
          <p:cNvPr id="23" name="Freeform 213"/>
          <p:cNvSpPr/>
          <p:nvPr/>
        </p:nvSpPr>
        <p:spPr bwMode="auto">
          <a:xfrm>
            <a:off x="2857502" y="4627563"/>
            <a:ext cx="260747" cy="349250"/>
          </a:xfrm>
          <a:custGeom>
            <a:avLst/>
            <a:gdLst>
              <a:gd name="T0" fmla="*/ 96 w 288"/>
              <a:gd name="T1" fmla="*/ 0 h 288"/>
              <a:gd name="T2" fmla="*/ 144 w 288"/>
              <a:gd name="T3" fmla="*/ 40 h 288"/>
              <a:gd name="T4" fmla="*/ 192 w 288"/>
              <a:gd name="T5" fmla="*/ 0 h 288"/>
              <a:gd name="T6" fmla="*/ 288 w 288"/>
              <a:gd name="T7" fmla="*/ 36 h 288"/>
              <a:gd name="T8" fmla="*/ 288 w 288"/>
              <a:gd name="T9" fmla="*/ 108 h 288"/>
              <a:gd name="T10" fmla="*/ 224 w 288"/>
              <a:gd name="T11" fmla="*/ 90 h 288"/>
              <a:gd name="T12" fmla="*/ 224 w 288"/>
              <a:gd name="T13" fmla="*/ 288 h 288"/>
              <a:gd name="T14" fmla="*/ 64 w 288"/>
              <a:gd name="T15" fmla="*/ 288 h 288"/>
              <a:gd name="T16" fmla="*/ 64 w 288"/>
              <a:gd name="T17" fmla="*/ 90 h 288"/>
              <a:gd name="T18" fmla="*/ 0 w 288"/>
              <a:gd name="T19" fmla="*/ 108 h 288"/>
              <a:gd name="T20" fmla="*/ 0 w 288"/>
              <a:gd name="T21" fmla="*/ 36 h 288"/>
              <a:gd name="T22" fmla="*/ 96 w 288"/>
              <a:gd name="T2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288">
                <a:moveTo>
                  <a:pt x="96" y="0"/>
                </a:moveTo>
                <a:cubicBezTo>
                  <a:pt x="96" y="0"/>
                  <a:pt x="109" y="40"/>
                  <a:pt x="144" y="40"/>
                </a:cubicBezTo>
                <a:cubicBezTo>
                  <a:pt x="179" y="40"/>
                  <a:pt x="192" y="0"/>
                  <a:pt x="192" y="0"/>
                </a:cubicBezTo>
                <a:cubicBezTo>
                  <a:pt x="288" y="36"/>
                  <a:pt x="288" y="36"/>
                  <a:pt x="288" y="36"/>
                </a:cubicBezTo>
                <a:cubicBezTo>
                  <a:pt x="288" y="108"/>
                  <a:pt x="288" y="108"/>
                  <a:pt x="288" y="108"/>
                </a:cubicBezTo>
                <a:cubicBezTo>
                  <a:pt x="224" y="90"/>
                  <a:pt x="224" y="90"/>
                  <a:pt x="224" y="90"/>
                </a:cubicBezTo>
                <a:cubicBezTo>
                  <a:pt x="224" y="288"/>
                  <a:pt x="224" y="288"/>
                  <a:pt x="224" y="288"/>
                </a:cubicBezTo>
                <a:cubicBezTo>
                  <a:pt x="64" y="288"/>
                  <a:pt x="64" y="288"/>
                  <a:pt x="64" y="288"/>
                </a:cubicBezTo>
                <a:cubicBezTo>
                  <a:pt x="64" y="90"/>
                  <a:pt x="64" y="90"/>
                  <a:pt x="64" y="90"/>
                </a:cubicBezTo>
                <a:cubicBezTo>
                  <a:pt x="0" y="108"/>
                  <a:pt x="0" y="108"/>
                  <a:pt x="0" y="108"/>
                </a:cubicBezTo>
                <a:cubicBezTo>
                  <a:pt x="0" y="36"/>
                  <a:pt x="0" y="36"/>
                  <a:pt x="0" y="36"/>
                </a:cubicBezTo>
                <a:lnTo>
                  <a:pt x="96" y="0"/>
                </a:lnTo>
                <a:close/>
              </a:path>
            </a:pathLst>
          </a:custGeom>
          <a:solidFill>
            <a:schemeClr val="bg1"/>
          </a:solidFill>
          <a:ln>
            <a:noFill/>
          </a:ln>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sp>
        <p:nvSpPr>
          <p:cNvPr id="24" name="Freeform 251"/>
          <p:cNvSpPr>
            <a:spLocks noEditPoints="1"/>
          </p:cNvSpPr>
          <p:nvPr/>
        </p:nvSpPr>
        <p:spPr bwMode="auto">
          <a:xfrm>
            <a:off x="6432948" y="2286002"/>
            <a:ext cx="273844" cy="341313"/>
          </a:xfrm>
          <a:custGeom>
            <a:avLst/>
            <a:gdLst>
              <a:gd name="T0" fmla="*/ 266 w 301"/>
              <a:gd name="T1" fmla="*/ 192 h 282"/>
              <a:gd name="T2" fmla="*/ 234 w 301"/>
              <a:gd name="T3" fmla="*/ 69 h 282"/>
              <a:gd name="T4" fmla="*/ 81 w 301"/>
              <a:gd name="T5" fmla="*/ 36 h 282"/>
              <a:gd name="T6" fmla="*/ 32 w 301"/>
              <a:gd name="T7" fmla="*/ 3 h 282"/>
              <a:gd name="T8" fmla="*/ 12 w 301"/>
              <a:gd name="T9" fmla="*/ 13 h 282"/>
              <a:gd name="T10" fmla="*/ 61 w 301"/>
              <a:gd name="T11" fmla="*/ 57 h 282"/>
              <a:gd name="T12" fmla="*/ 132 w 301"/>
              <a:gd name="T13" fmla="*/ 249 h 282"/>
              <a:gd name="T14" fmla="*/ 301 w 301"/>
              <a:gd name="T15" fmla="*/ 260 h 282"/>
              <a:gd name="T16" fmla="*/ 266 w 301"/>
              <a:gd name="T17" fmla="*/ 192 h 282"/>
              <a:gd name="T18" fmla="*/ 242 w 301"/>
              <a:gd name="T19" fmla="*/ 232 h 282"/>
              <a:gd name="T20" fmla="*/ 240 w 301"/>
              <a:gd name="T21" fmla="*/ 233 h 282"/>
              <a:gd name="T22" fmla="*/ 238 w 301"/>
              <a:gd name="T23" fmla="*/ 232 h 282"/>
              <a:gd name="T24" fmla="*/ 159 w 301"/>
              <a:gd name="T25" fmla="*/ 138 h 282"/>
              <a:gd name="T26" fmla="*/ 106 w 301"/>
              <a:gd name="T27" fmla="*/ 75 h 282"/>
              <a:gd name="T28" fmla="*/ 106 w 301"/>
              <a:gd name="T29" fmla="*/ 71 h 282"/>
              <a:gd name="T30" fmla="*/ 109 w 301"/>
              <a:gd name="T31" fmla="*/ 71 h 282"/>
              <a:gd name="T32" fmla="*/ 178 w 301"/>
              <a:gd name="T33" fmla="*/ 122 h 282"/>
              <a:gd name="T34" fmla="*/ 243 w 301"/>
              <a:gd name="T35" fmla="*/ 229 h 282"/>
              <a:gd name="T36" fmla="*/ 242 w 301"/>
              <a:gd name="T37" fmla="*/ 23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chemeClr val="bg1"/>
          </a:solidFill>
          <a:ln>
            <a:noFill/>
          </a:ln>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sp>
        <p:nvSpPr>
          <p:cNvPr id="25" name="Freeform 367"/>
          <p:cNvSpPr>
            <a:spLocks noEditPoints="1"/>
          </p:cNvSpPr>
          <p:nvPr/>
        </p:nvSpPr>
        <p:spPr bwMode="auto">
          <a:xfrm>
            <a:off x="6471049" y="4541838"/>
            <a:ext cx="245269" cy="349250"/>
          </a:xfrm>
          <a:custGeom>
            <a:avLst/>
            <a:gdLst>
              <a:gd name="T0" fmla="*/ 251 w 269"/>
              <a:gd name="T1" fmla="*/ 192 h 288"/>
              <a:gd name="T2" fmla="*/ 234 w 269"/>
              <a:gd name="T3" fmla="*/ 209 h 288"/>
              <a:gd name="T4" fmla="*/ 234 w 269"/>
              <a:gd name="T5" fmla="*/ 211 h 288"/>
              <a:gd name="T6" fmla="*/ 201 w 269"/>
              <a:gd name="T7" fmla="*/ 233 h 288"/>
              <a:gd name="T8" fmla="*/ 160 w 269"/>
              <a:gd name="T9" fmla="*/ 240 h 288"/>
              <a:gd name="T10" fmla="*/ 148 w 269"/>
              <a:gd name="T11" fmla="*/ 187 h 288"/>
              <a:gd name="T12" fmla="*/ 146 w 269"/>
              <a:gd name="T13" fmla="*/ 121 h 288"/>
              <a:gd name="T14" fmla="*/ 193 w 269"/>
              <a:gd name="T15" fmla="*/ 121 h 288"/>
              <a:gd name="T16" fmla="*/ 211 w 269"/>
              <a:gd name="T17" fmla="*/ 117 h 288"/>
              <a:gd name="T18" fmla="*/ 222 w 269"/>
              <a:gd name="T19" fmla="*/ 123 h 288"/>
              <a:gd name="T20" fmla="*/ 236 w 269"/>
              <a:gd name="T21" fmla="*/ 109 h 288"/>
              <a:gd name="T22" fmla="*/ 222 w 269"/>
              <a:gd name="T23" fmla="*/ 95 h 288"/>
              <a:gd name="T24" fmla="*/ 210 w 269"/>
              <a:gd name="T25" fmla="*/ 101 h 288"/>
              <a:gd name="T26" fmla="*/ 145 w 269"/>
              <a:gd name="T27" fmla="*/ 101 h 288"/>
              <a:gd name="T28" fmla="*/ 144 w 269"/>
              <a:gd name="T29" fmla="*/ 68 h 288"/>
              <a:gd name="T30" fmla="*/ 169 w 269"/>
              <a:gd name="T31" fmla="*/ 35 h 288"/>
              <a:gd name="T32" fmla="*/ 134 w 269"/>
              <a:gd name="T33" fmla="*/ 0 h 288"/>
              <a:gd name="T34" fmla="*/ 99 w 269"/>
              <a:gd name="T35" fmla="*/ 35 h 288"/>
              <a:gd name="T36" fmla="*/ 124 w 269"/>
              <a:gd name="T37" fmla="*/ 68 h 288"/>
              <a:gd name="T38" fmla="*/ 123 w 269"/>
              <a:gd name="T39" fmla="*/ 101 h 288"/>
              <a:gd name="T40" fmla="*/ 58 w 269"/>
              <a:gd name="T41" fmla="*/ 101 h 288"/>
              <a:gd name="T42" fmla="*/ 46 w 269"/>
              <a:gd name="T43" fmla="*/ 95 h 288"/>
              <a:gd name="T44" fmla="*/ 32 w 269"/>
              <a:gd name="T45" fmla="*/ 109 h 288"/>
              <a:gd name="T46" fmla="*/ 46 w 269"/>
              <a:gd name="T47" fmla="*/ 123 h 288"/>
              <a:gd name="T48" fmla="*/ 57 w 269"/>
              <a:gd name="T49" fmla="*/ 117 h 288"/>
              <a:gd name="T50" fmla="*/ 76 w 269"/>
              <a:gd name="T51" fmla="*/ 121 h 288"/>
              <a:gd name="T52" fmla="*/ 122 w 269"/>
              <a:gd name="T53" fmla="*/ 121 h 288"/>
              <a:gd name="T54" fmla="*/ 120 w 269"/>
              <a:gd name="T55" fmla="*/ 187 h 288"/>
              <a:gd name="T56" fmla="*/ 109 w 269"/>
              <a:gd name="T57" fmla="*/ 239 h 288"/>
              <a:gd name="T58" fmla="*/ 59 w 269"/>
              <a:gd name="T59" fmla="*/ 227 h 288"/>
              <a:gd name="T60" fmla="*/ 34 w 269"/>
              <a:gd name="T61" fmla="*/ 212 h 288"/>
              <a:gd name="T62" fmla="*/ 35 w 269"/>
              <a:gd name="T63" fmla="*/ 209 h 288"/>
              <a:gd name="T64" fmla="*/ 17 w 269"/>
              <a:gd name="T65" fmla="*/ 192 h 288"/>
              <a:gd name="T66" fmla="*/ 0 w 269"/>
              <a:gd name="T67" fmla="*/ 209 h 288"/>
              <a:gd name="T68" fmla="*/ 17 w 269"/>
              <a:gd name="T69" fmla="*/ 227 h 288"/>
              <a:gd name="T70" fmla="*/ 21 w 269"/>
              <a:gd name="T71" fmla="*/ 226 h 288"/>
              <a:gd name="T72" fmla="*/ 48 w 269"/>
              <a:gd name="T73" fmla="*/ 247 h 288"/>
              <a:gd name="T74" fmla="*/ 102 w 269"/>
              <a:gd name="T75" fmla="*/ 273 h 288"/>
              <a:gd name="T76" fmla="*/ 135 w 269"/>
              <a:gd name="T77" fmla="*/ 288 h 288"/>
              <a:gd name="T78" fmla="*/ 166 w 269"/>
              <a:gd name="T79" fmla="*/ 273 h 288"/>
              <a:gd name="T80" fmla="*/ 220 w 269"/>
              <a:gd name="T81" fmla="*/ 247 h 288"/>
              <a:gd name="T82" fmla="*/ 247 w 269"/>
              <a:gd name="T83" fmla="*/ 226 h 288"/>
              <a:gd name="T84" fmla="*/ 251 w 269"/>
              <a:gd name="T85" fmla="*/ 227 h 288"/>
              <a:gd name="T86" fmla="*/ 269 w 269"/>
              <a:gd name="T87" fmla="*/ 209 h 288"/>
              <a:gd name="T88" fmla="*/ 251 w 269"/>
              <a:gd name="T89" fmla="*/ 192 h 288"/>
              <a:gd name="T90" fmla="*/ 115 w 269"/>
              <a:gd name="T91" fmla="*/ 35 h 288"/>
              <a:gd name="T92" fmla="*/ 134 w 269"/>
              <a:gd name="T93" fmla="*/ 16 h 288"/>
              <a:gd name="T94" fmla="*/ 152 w 269"/>
              <a:gd name="T95" fmla="*/ 35 h 288"/>
              <a:gd name="T96" fmla="*/ 134 w 269"/>
              <a:gd name="T97" fmla="*/ 53 h 288"/>
              <a:gd name="T98" fmla="*/ 115 w 269"/>
              <a:gd name="T99" fmla="*/ 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9" h="288">
                <a:moveTo>
                  <a:pt x="251" y="192"/>
                </a:moveTo>
                <a:cubicBezTo>
                  <a:pt x="241" y="192"/>
                  <a:pt x="234" y="200"/>
                  <a:pt x="234" y="209"/>
                </a:cubicBezTo>
                <a:cubicBezTo>
                  <a:pt x="234" y="210"/>
                  <a:pt x="234" y="211"/>
                  <a:pt x="234" y="211"/>
                </a:cubicBezTo>
                <a:cubicBezTo>
                  <a:pt x="226" y="217"/>
                  <a:pt x="215" y="224"/>
                  <a:pt x="201" y="233"/>
                </a:cubicBezTo>
                <a:cubicBezTo>
                  <a:pt x="189" y="240"/>
                  <a:pt x="174" y="241"/>
                  <a:pt x="160" y="240"/>
                </a:cubicBezTo>
                <a:cubicBezTo>
                  <a:pt x="148" y="187"/>
                  <a:pt x="148" y="187"/>
                  <a:pt x="148" y="187"/>
                </a:cubicBezTo>
                <a:cubicBezTo>
                  <a:pt x="148" y="187"/>
                  <a:pt x="147" y="153"/>
                  <a:pt x="146" y="121"/>
                </a:cubicBezTo>
                <a:cubicBezTo>
                  <a:pt x="193" y="121"/>
                  <a:pt x="193" y="121"/>
                  <a:pt x="193" y="121"/>
                </a:cubicBezTo>
                <a:cubicBezTo>
                  <a:pt x="211" y="117"/>
                  <a:pt x="211" y="117"/>
                  <a:pt x="211" y="117"/>
                </a:cubicBezTo>
                <a:cubicBezTo>
                  <a:pt x="213" y="120"/>
                  <a:pt x="217" y="123"/>
                  <a:pt x="222" y="123"/>
                </a:cubicBezTo>
                <a:cubicBezTo>
                  <a:pt x="230" y="123"/>
                  <a:pt x="236" y="116"/>
                  <a:pt x="236" y="109"/>
                </a:cubicBezTo>
                <a:cubicBezTo>
                  <a:pt x="236" y="101"/>
                  <a:pt x="230" y="95"/>
                  <a:pt x="222" y="95"/>
                </a:cubicBezTo>
                <a:cubicBezTo>
                  <a:pt x="217" y="95"/>
                  <a:pt x="213" y="97"/>
                  <a:pt x="210" y="101"/>
                </a:cubicBezTo>
                <a:cubicBezTo>
                  <a:pt x="145" y="101"/>
                  <a:pt x="145" y="101"/>
                  <a:pt x="145" y="101"/>
                </a:cubicBezTo>
                <a:cubicBezTo>
                  <a:pt x="145" y="87"/>
                  <a:pt x="144" y="75"/>
                  <a:pt x="144" y="68"/>
                </a:cubicBezTo>
                <a:cubicBezTo>
                  <a:pt x="158" y="63"/>
                  <a:pt x="169" y="50"/>
                  <a:pt x="169" y="35"/>
                </a:cubicBezTo>
                <a:cubicBezTo>
                  <a:pt x="169" y="16"/>
                  <a:pt x="153" y="0"/>
                  <a:pt x="134" y="0"/>
                </a:cubicBezTo>
                <a:cubicBezTo>
                  <a:pt x="115" y="0"/>
                  <a:pt x="99" y="16"/>
                  <a:pt x="99" y="35"/>
                </a:cubicBezTo>
                <a:cubicBezTo>
                  <a:pt x="99" y="50"/>
                  <a:pt x="110" y="64"/>
                  <a:pt x="124" y="68"/>
                </a:cubicBezTo>
                <a:cubicBezTo>
                  <a:pt x="124" y="75"/>
                  <a:pt x="124" y="87"/>
                  <a:pt x="123" y="101"/>
                </a:cubicBezTo>
                <a:cubicBezTo>
                  <a:pt x="58" y="101"/>
                  <a:pt x="58" y="101"/>
                  <a:pt x="58" y="101"/>
                </a:cubicBezTo>
                <a:cubicBezTo>
                  <a:pt x="55" y="97"/>
                  <a:pt x="51" y="95"/>
                  <a:pt x="46" y="95"/>
                </a:cubicBezTo>
                <a:cubicBezTo>
                  <a:pt x="38" y="95"/>
                  <a:pt x="32" y="101"/>
                  <a:pt x="32" y="109"/>
                </a:cubicBezTo>
                <a:cubicBezTo>
                  <a:pt x="32" y="116"/>
                  <a:pt x="38" y="123"/>
                  <a:pt x="46" y="123"/>
                </a:cubicBezTo>
                <a:cubicBezTo>
                  <a:pt x="51" y="123"/>
                  <a:pt x="55" y="120"/>
                  <a:pt x="57" y="117"/>
                </a:cubicBezTo>
                <a:cubicBezTo>
                  <a:pt x="76" y="121"/>
                  <a:pt x="76" y="121"/>
                  <a:pt x="76" y="121"/>
                </a:cubicBezTo>
                <a:cubicBezTo>
                  <a:pt x="122" y="121"/>
                  <a:pt x="122" y="121"/>
                  <a:pt x="122" y="121"/>
                </a:cubicBezTo>
                <a:cubicBezTo>
                  <a:pt x="121" y="153"/>
                  <a:pt x="120" y="187"/>
                  <a:pt x="120" y="187"/>
                </a:cubicBezTo>
                <a:cubicBezTo>
                  <a:pt x="109" y="239"/>
                  <a:pt x="109" y="239"/>
                  <a:pt x="109" y="239"/>
                </a:cubicBezTo>
                <a:cubicBezTo>
                  <a:pt x="91" y="239"/>
                  <a:pt x="73" y="237"/>
                  <a:pt x="59" y="227"/>
                </a:cubicBezTo>
                <a:cubicBezTo>
                  <a:pt x="49" y="221"/>
                  <a:pt x="41" y="217"/>
                  <a:pt x="34" y="212"/>
                </a:cubicBezTo>
                <a:cubicBezTo>
                  <a:pt x="35" y="211"/>
                  <a:pt x="35" y="210"/>
                  <a:pt x="35" y="209"/>
                </a:cubicBezTo>
                <a:cubicBezTo>
                  <a:pt x="35" y="200"/>
                  <a:pt x="27" y="192"/>
                  <a:pt x="17" y="192"/>
                </a:cubicBezTo>
                <a:cubicBezTo>
                  <a:pt x="8" y="192"/>
                  <a:pt x="0" y="200"/>
                  <a:pt x="0" y="209"/>
                </a:cubicBezTo>
                <a:cubicBezTo>
                  <a:pt x="0" y="219"/>
                  <a:pt x="8" y="227"/>
                  <a:pt x="17" y="227"/>
                </a:cubicBezTo>
                <a:cubicBezTo>
                  <a:pt x="19" y="227"/>
                  <a:pt x="20" y="227"/>
                  <a:pt x="21" y="226"/>
                </a:cubicBezTo>
                <a:cubicBezTo>
                  <a:pt x="28" y="232"/>
                  <a:pt x="37" y="239"/>
                  <a:pt x="48" y="247"/>
                </a:cubicBezTo>
                <a:cubicBezTo>
                  <a:pt x="64" y="257"/>
                  <a:pt x="82" y="267"/>
                  <a:pt x="102" y="273"/>
                </a:cubicBezTo>
                <a:cubicBezTo>
                  <a:pt x="105" y="274"/>
                  <a:pt x="128" y="288"/>
                  <a:pt x="135" y="288"/>
                </a:cubicBezTo>
                <a:cubicBezTo>
                  <a:pt x="141" y="288"/>
                  <a:pt x="161" y="276"/>
                  <a:pt x="166" y="273"/>
                </a:cubicBezTo>
                <a:cubicBezTo>
                  <a:pt x="186" y="267"/>
                  <a:pt x="205" y="257"/>
                  <a:pt x="220" y="247"/>
                </a:cubicBezTo>
                <a:cubicBezTo>
                  <a:pt x="231" y="239"/>
                  <a:pt x="241" y="232"/>
                  <a:pt x="247" y="226"/>
                </a:cubicBezTo>
                <a:cubicBezTo>
                  <a:pt x="248" y="227"/>
                  <a:pt x="250" y="227"/>
                  <a:pt x="251" y="227"/>
                </a:cubicBezTo>
                <a:cubicBezTo>
                  <a:pt x="261" y="227"/>
                  <a:pt x="269" y="219"/>
                  <a:pt x="269" y="209"/>
                </a:cubicBezTo>
                <a:cubicBezTo>
                  <a:pt x="269" y="200"/>
                  <a:pt x="261" y="192"/>
                  <a:pt x="251" y="192"/>
                </a:cubicBezTo>
                <a:close/>
                <a:moveTo>
                  <a:pt x="115" y="35"/>
                </a:moveTo>
                <a:cubicBezTo>
                  <a:pt x="115" y="25"/>
                  <a:pt x="124" y="16"/>
                  <a:pt x="134" y="16"/>
                </a:cubicBezTo>
                <a:cubicBezTo>
                  <a:pt x="144" y="16"/>
                  <a:pt x="152" y="25"/>
                  <a:pt x="152" y="35"/>
                </a:cubicBezTo>
                <a:cubicBezTo>
                  <a:pt x="152" y="45"/>
                  <a:pt x="144" y="53"/>
                  <a:pt x="134" y="53"/>
                </a:cubicBezTo>
                <a:cubicBezTo>
                  <a:pt x="124" y="53"/>
                  <a:pt x="115" y="45"/>
                  <a:pt x="115" y="35"/>
                </a:cubicBezTo>
                <a:close/>
              </a:path>
            </a:pathLst>
          </a:custGeom>
          <a:solidFill>
            <a:schemeClr val="bg1"/>
          </a:solidFill>
          <a:ln>
            <a:noFill/>
          </a:ln>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grpSp>
        <p:nvGrpSpPr>
          <p:cNvPr id="26" name="组合 25"/>
          <p:cNvGrpSpPr/>
          <p:nvPr/>
        </p:nvGrpSpPr>
        <p:grpSpPr>
          <a:xfrm>
            <a:off x="2854680" y="2321222"/>
            <a:ext cx="259822" cy="346431"/>
            <a:chOff x="817563" y="4075113"/>
            <a:chExt cx="257175" cy="257176"/>
          </a:xfrm>
          <a:solidFill>
            <a:schemeClr val="bg1"/>
          </a:solidFill>
        </p:grpSpPr>
        <p:sp>
          <p:nvSpPr>
            <p:cNvPr id="27" name="Freeform 408"/>
            <p:cNvSpPr/>
            <p:nvPr/>
          </p:nvSpPr>
          <p:spPr bwMode="auto">
            <a:xfrm>
              <a:off x="942975" y="4075113"/>
              <a:ext cx="131763" cy="249238"/>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sp>
          <p:nvSpPr>
            <p:cNvPr id="28" name="Freeform 409"/>
            <p:cNvSpPr/>
            <p:nvPr/>
          </p:nvSpPr>
          <p:spPr bwMode="auto">
            <a:xfrm>
              <a:off x="896938" y="4222751"/>
              <a:ext cx="69850" cy="109538"/>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sp>
          <p:nvSpPr>
            <p:cNvPr id="29" name="Freeform 410"/>
            <p:cNvSpPr/>
            <p:nvPr/>
          </p:nvSpPr>
          <p:spPr bwMode="auto">
            <a:xfrm>
              <a:off x="825500" y="4075113"/>
              <a:ext cx="247650" cy="13176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sp>
          <p:nvSpPr>
            <p:cNvPr id="30" name="Freeform 411"/>
            <p:cNvSpPr/>
            <p:nvPr/>
          </p:nvSpPr>
          <p:spPr bwMode="auto">
            <a:xfrm>
              <a:off x="817563" y="4183063"/>
              <a:ext cx="109538" cy="69850"/>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sp>
          <p:nvSpPr>
            <p:cNvPr id="31" name="Freeform 412"/>
            <p:cNvSpPr/>
            <p:nvPr/>
          </p:nvSpPr>
          <p:spPr bwMode="auto">
            <a:xfrm>
              <a:off x="868363" y="4265613"/>
              <a:ext cx="23813" cy="3810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kern="0">
                <a:solidFill>
                  <a:sysClr val="windowText" lastClr="000000"/>
                </a:solidFill>
                <a:latin typeface="Arial" panose="020B0604020202020204" pitchFamily="34" charset="0"/>
                <a:ea typeface="Arial" panose="020B0604020202020204" pitchFamily="34" charset="0"/>
                <a:sym typeface="Arial" panose="020B0604020202020204" pitchFamily="34" charset="0"/>
              </a:endParaRPr>
            </a:p>
          </p:txBody>
        </p:sp>
      </p:grpSp>
      <p:sp>
        <p:nvSpPr>
          <p:cNvPr id="32" name="矩形 31"/>
          <p:cNvSpPr/>
          <p:nvPr/>
        </p:nvSpPr>
        <p:spPr>
          <a:xfrm>
            <a:off x="3496866" y="2500314"/>
            <a:ext cx="2431256" cy="1062855"/>
          </a:xfrm>
          <a:prstGeom prst="rect">
            <a:avLst/>
          </a:prstGeom>
          <a:noFill/>
        </p:spPr>
        <p:txBody>
          <a:bodyPr wrap="square" lIns="0" tIns="0" rIns="0" bIns="0" rtlCol="0" anchor="t" anchorCtr="0">
            <a:spAutoFit/>
          </a:bodyPr>
          <a:lstStyle/>
          <a:p>
            <a:pPr defTabSz="1216660">
              <a:lnSpc>
                <a:spcPct val="120000"/>
              </a:lnSpc>
              <a:spcBef>
                <a:spcPct val="20000"/>
              </a:spcBef>
              <a:defRPr/>
            </a:pPr>
            <a:r>
              <a:rPr lang="en-US" altLang="zh-CN" sz="3200" kern="0" dirty="0">
                <a:solidFill>
                  <a:srgbClr val="FAFAFA"/>
                </a:solidFill>
                <a:latin typeface="Times New Roman" pitchFamily="18" charset="0"/>
                <a:ea typeface="Arial" panose="020B0604020202020204" pitchFamily="34" charset="0"/>
                <a:cs typeface="Times New Roman" pitchFamily="18" charset="0"/>
                <a:sym typeface="Arial" panose="020B0604020202020204" pitchFamily="34" charset="0"/>
              </a:rPr>
              <a:t>Weather</a:t>
            </a:r>
            <a:r>
              <a:rPr lang="en-US" altLang="zh-CN" sz="2800" kern="0" dirty="0">
                <a:solidFill>
                  <a:srgbClr val="FAFAFA"/>
                </a:solidFill>
                <a:latin typeface="Times New Roman" pitchFamily="18" charset="0"/>
                <a:ea typeface="Arial" panose="020B0604020202020204" pitchFamily="34" charset="0"/>
                <a:cs typeface="Times New Roman" pitchFamily="18" charset="0"/>
                <a:sym typeface="Arial" panose="020B0604020202020204" pitchFamily="34" charset="0"/>
              </a:rPr>
              <a:t> Forecast </a:t>
            </a:r>
          </a:p>
        </p:txBody>
      </p:sp>
      <p:sp>
        <p:nvSpPr>
          <p:cNvPr id="34" name="矩形 33"/>
          <p:cNvSpPr/>
          <p:nvPr/>
        </p:nvSpPr>
        <p:spPr>
          <a:xfrm>
            <a:off x="7090173" y="2500313"/>
            <a:ext cx="2739627" cy="1130309"/>
          </a:xfrm>
          <a:prstGeom prst="rect">
            <a:avLst/>
          </a:prstGeom>
          <a:noFill/>
        </p:spPr>
        <p:txBody>
          <a:bodyPr wrap="square" lIns="0" tIns="0" rIns="0" bIns="0" rtlCol="0" anchor="t" anchorCtr="0">
            <a:spAutoFit/>
          </a:bodyPr>
          <a:lstStyle/>
          <a:p>
            <a:pPr defTabSz="1216660">
              <a:lnSpc>
                <a:spcPct val="120000"/>
              </a:lnSpc>
              <a:spcBef>
                <a:spcPct val="20000"/>
              </a:spcBef>
              <a:defRPr/>
            </a:pPr>
            <a:r>
              <a:rPr lang="en-US" altLang="zh-CN" sz="3200" kern="0" dirty="0">
                <a:solidFill>
                  <a:srgbClr val="FAFAFA"/>
                </a:solidFill>
                <a:latin typeface="Times New Roman" pitchFamily="18" charset="0"/>
                <a:ea typeface="Arial" panose="020B0604020202020204" pitchFamily="34" charset="0"/>
                <a:cs typeface="Times New Roman" pitchFamily="18" charset="0"/>
                <a:sym typeface="Arial" panose="020B0604020202020204" pitchFamily="34" charset="0"/>
              </a:rPr>
              <a:t>Trade route and market  </a:t>
            </a:r>
          </a:p>
        </p:txBody>
      </p:sp>
      <p:sp>
        <p:nvSpPr>
          <p:cNvPr id="36" name="矩形 35"/>
          <p:cNvSpPr/>
          <p:nvPr/>
        </p:nvSpPr>
        <p:spPr>
          <a:xfrm>
            <a:off x="3496866" y="4632326"/>
            <a:ext cx="2132410" cy="2068259"/>
          </a:xfrm>
          <a:prstGeom prst="rect">
            <a:avLst/>
          </a:prstGeom>
          <a:noFill/>
        </p:spPr>
        <p:txBody>
          <a:bodyPr wrap="square" lIns="0" tIns="0" rIns="0" bIns="0" rtlCol="0" anchor="t" anchorCtr="0">
            <a:spAutoFit/>
          </a:bodyPr>
          <a:lstStyle/>
          <a:p>
            <a:pPr defTabSz="1216660">
              <a:lnSpc>
                <a:spcPct val="120000"/>
              </a:lnSpc>
              <a:spcBef>
                <a:spcPct val="20000"/>
              </a:spcBef>
              <a:defRPr/>
            </a:pPr>
            <a:r>
              <a:rPr lang="en-US" altLang="zh-CN" sz="2800" kern="0" dirty="0">
                <a:solidFill>
                  <a:srgbClr val="FAFAFA"/>
                </a:solidFill>
                <a:latin typeface="Times New Roman" pitchFamily="18" charset="0"/>
                <a:ea typeface="Arial" panose="020B0604020202020204" pitchFamily="34" charset="0"/>
                <a:cs typeface="Times New Roman" pitchFamily="18" charset="0"/>
                <a:sym typeface="Arial" panose="020B0604020202020204" pitchFamily="34" charset="0"/>
              </a:rPr>
              <a:t>Financial services to support production </a:t>
            </a:r>
          </a:p>
        </p:txBody>
      </p:sp>
      <p:sp>
        <p:nvSpPr>
          <p:cNvPr id="38" name="矩形 37"/>
          <p:cNvSpPr/>
          <p:nvPr/>
        </p:nvSpPr>
        <p:spPr>
          <a:xfrm>
            <a:off x="7090173" y="4632326"/>
            <a:ext cx="2132410" cy="1290931"/>
          </a:xfrm>
          <a:prstGeom prst="rect">
            <a:avLst/>
          </a:prstGeom>
          <a:noFill/>
        </p:spPr>
        <p:txBody>
          <a:bodyPr wrap="square" lIns="0" tIns="0" rIns="0" bIns="0" rtlCol="0" anchor="t" anchorCtr="0">
            <a:spAutoFit/>
          </a:bodyPr>
          <a:lstStyle/>
          <a:p>
            <a:pPr defTabSz="1216660">
              <a:lnSpc>
                <a:spcPct val="120000"/>
              </a:lnSpc>
              <a:spcBef>
                <a:spcPct val="20000"/>
              </a:spcBef>
              <a:defRPr/>
            </a:pPr>
            <a:r>
              <a:rPr lang="en-US" altLang="zh-CN" sz="2400" kern="0" dirty="0">
                <a:solidFill>
                  <a:srgbClr val="FAFAFA"/>
                </a:solidFill>
                <a:latin typeface="Times New Roman" pitchFamily="18" charset="0"/>
                <a:ea typeface="Arial" panose="020B0604020202020204" pitchFamily="34" charset="0"/>
                <a:cs typeface="Times New Roman" pitchFamily="18" charset="0"/>
                <a:sym typeface="Arial" panose="020B0604020202020204" pitchFamily="34" charset="0"/>
              </a:rPr>
              <a:t>Information on agriculture inputs</a:t>
            </a:r>
          </a:p>
        </p:txBody>
      </p:sp>
      <p:sp>
        <p:nvSpPr>
          <p:cNvPr id="49171" name="文本框 128"/>
          <p:cNvSpPr txBox="1"/>
          <p:nvPr/>
        </p:nvSpPr>
        <p:spPr>
          <a:xfrm>
            <a:off x="1706166" y="277814"/>
            <a:ext cx="8580834" cy="1200329"/>
          </a:xfrm>
          <a:prstGeom prst="rect">
            <a:avLst/>
          </a:prstGeom>
          <a:noFill/>
          <a:ln w="9525">
            <a:noFill/>
          </a:ln>
        </p:spPr>
        <p:txBody>
          <a:bodyPr wrap="square" anchor="t">
            <a:spAutoFit/>
          </a:bodyPr>
          <a:lstStyle/>
          <a:p>
            <a:r>
              <a:rPr lang="en-US" altLang="zh-CN" sz="3600" b="1" dirty="0">
                <a:solidFill>
                  <a:srgbClr val="F9F9F9"/>
                </a:solidFill>
                <a:latin typeface="Times New Roman" pitchFamily="18" charset="0"/>
                <a:ea typeface="等线" pitchFamily="2" charset="-122"/>
                <a:cs typeface="Times New Roman" pitchFamily="18" charset="0"/>
                <a:sym typeface="Arial" panose="020B0604020202020204" pitchFamily="34" charset="0"/>
              </a:rPr>
              <a:t>Role of Digitalization and Technology in Agriculture</a:t>
            </a:r>
            <a:endParaRPr lang="zh-CN" altLang="en-US" sz="3600" b="1" dirty="0">
              <a:solidFill>
                <a:srgbClr val="F9F9F9"/>
              </a:solidFill>
              <a:latin typeface="Times New Roman" pitchFamily="18" charset="0"/>
              <a:ea typeface="Arial" panose="020B0604020202020204" pitchFamily="34" charset="0"/>
              <a:cs typeface="Times New Roman" pitchFamily="18" charset="0"/>
            </a:endParaRPr>
          </a:p>
        </p:txBody>
      </p:sp>
      <p:sp>
        <p:nvSpPr>
          <p:cNvPr id="49172" name="Freeform 69"/>
          <p:cNvSpPr/>
          <p:nvPr/>
        </p:nvSpPr>
        <p:spPr>
          <a:xfrm>
            <a:off x="1341835" y="215901"/>
            <a:ext cx="342900" cy="525463"/>
          </a:xfrm>
          <a:custGeom>
            <a:avLst/>
            <a:gdLst/>
            <a:ahLst/>
            <a:cxnLst>
              <a:cxn ang="0">
                <a:pos x="229183" y="0"/>
              </a:cxn>
              <a:cxn ang="0">
                <a:pos x="456590" y="131469"/>
              </a:cxn>
              <a:cxn ang="0">
                <a:pos x="456590" y="393519"/>
              </a:cxn>
              <a:cxn ang="0">
                <a:pos x="229183" y="525877"/>
              </a:cxn>
              <a:cxn ang="0">
                <a:pos x="0" y="393519"/>
              </a:cxn>
              <a:cxn ang="0">
                <a:pos x="0" y="131469"/>
              </a:cxn>
              <a:cxn ang="0">
                <a:pos x="229183" y="0"/>
              </a:cxn>
            </a:cxnLst>
            <a:rect l="0" t="0" r="0" b="0"/>
            <a:pathLst>
              <a:path w="514" h="592">
                <a:moveTo>
                  <a:pt x="258" y="0"/>
                </a:moveTo>
                <a:lnTo>
                  <a:pt x="514" y="148"/>
                </a:lnTo>
                <a:lnTo>
                  <a:pt x="514" y="443"/>
                </a:lnTo>
                <a:lnTo>
                  <a:pt x="258" y="592"/>
                </a:lnTo>
                <a:lnTo>
                  <a:pt x="0" y="443"/>
                </a:lnTo>
                <a:lnTo>
                  <a:pt x="0" y="148"/>
                </a:lnTo>
                <a:lnTo>
                  <a:pt x="258" y="0"/>
                </a:lnTo>
                <a:close/>
              </a:path>
            </a:pathLst>
          </a:custGeom>
          <a:solidFill>
            <a:srgbClr val="FFFFFF"/>
          </a:solidFill>
          <a:ln w="9525">
            <a:noFill/>
          </a:ln>
        </p:spPr>
        <p:txBody>
          <a:bodyPr/>
          <a:lstStyle/>
          <a:p>
            <a:endParaRPr lang="en-US">
              <a:solidFill>
                <a:prstClr val="black"/>
              </a:solidFill>
              <a:latin typeface="Calibri"/>
            </a:endParaRPr>
          </a:p>
        </p:txBody>
      </p:sp>
    </p:spTree>
    <p:extLst>
      <p:ext uri="{BB962C8B-B14F-4D97-AF65-F5344CB8AC3E}">
        <p14:creationId xmlns:p14="http://schemas.microsoft.com/office/powerpoint/2010/main" val="2942226084"/>
      </p:ext>
    </p:extLst>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Times New Roman" pitchFamily="18" charset="0"/>
                <a:cs typeface="Times New Roman" pitchFamily="18" charset="0"/>
              </a:rPr>
              <a:t>Effects of the GN Shifting from CL to DW in Social Context  </a:t>
            </a:r>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US" dirty="0">
                <a:latin typeface="Times New Roman" pitchFamily="18" charset="0"/>
                <a:cs typeface="Times New Roman" pitchFamily="18" charset="0"/>
              </a:rPr>
              <a:t>Massive Cohabitation (45% of marriage)</a:t>
            </a:r>
          </a:p>
          <a:p>
            <a:pPr>
              <a:buFont typeface="Wingdings" pitchFamily="2" charset="2"/>
              <a:buChar char="Ø"/>
            </a:pPr>
            <a:r>
              <a:rPr lang="en-US" dirty="0">
                <a:latin typeface="Times New Roman" pitchFamily="18" charset="0"/>
                <a:cs typeface="Times New Roman" pitchFamily="18" charset="0"/>
              </a:rPr>
              <a:t>Massive Divorce (30%)</a:t>
            </a:r>
          </a:p>
          <a:p>
            <a:pPr>
              <a:buFont typeface="Wingdings" pitchFamily="2" charset="2"/>
              <a:buChar char="Ø"/>
            </a:pPr>
            <a:r>
              <a:rPr lang="en-US" dirty="0">
                <a:latin typeface="Times New Roman" pitchFamily="18" charset="0"/>
                <a:cs typeface="Times New Roman" pitchFamily="18" charset="0"/>
              </a:rPr>
              <a:t>Exogamy</a:t>
            </a:r>
          </a:p>
          <a:p>
            <a:pPr>
              <a:buFont typeface="Wingdings" pitchFamily="2" charset="2"/>
              <a:buChar char="Ø"/>
            </a:pPr>
            <a:r>
              <a:rPr lang="en-US" dirty="0">
                <a:latin typeface="Times New Roman" pitchFamily="18" charset="0"/>
                <a:cs typeface="Times New Roman" pitchFamily="18" charset="0"/>
              </a:rPr>
              <a:t>Patriarchy &amp;Matriarchy societies….</a:t>
            </a:r>
            <a:r>
              <a:rPr lang="en-US" sz="1500" dirty="0">
                <a:latin typeface="Times New Roman" pitchFamily="18" charset="0"/>
                <a:cs typeface="Times New Roman" pitchFamily="18" charset="0"/>
              </a:rPr>
              <a:t>How do they move towards shifting   </a:t>
            </a:r>
          </a:p>
          <a:p>
            <a:pPr>
              <a:buFont typeface="Wingdings" pitchFamily="2" charset="2"/>
              <a:buChar char="Ø"/>
            </a:pPr>
            <a:r>
              <a:rPr lang="en-US" dirty="0">
                <a:latin typeface="Times New Roman" pitchFamily="18" charset="0"/>
                <a:cs typeface="Times New Roman" pitchFamily="18" charset="0"/>
              </a:rPr>
              <a:t>Increase of Single parent families </a:t>
            </a:r>
          </a:p>
          <a:p>
            <a:pPr>
              <a:buFont typeface="Wingdings" pitchFamily="2" charset="2"/>
              <a:buChar char="Ø"/>
            </a:pPr>
            <a:r>
              <a:rPr lang="en-US" dirty="0">
                <a:latin typeface="Times New Roman" pitchFamily="18" charset="0"/>
                <a:cs typeface="Times New Roman" pitchFamily="18" charset="0"/>
              </a:rPr>
              <a:t>Increase of parent without children </a:t>
            </a:r>
          </a:p>
          <a:p>
            <a:pPr>
              <a:buFont typeface="Wingdings" pitchFamily="2" charset="2"/>
              <a:buChar char="Ø"/>
            </a:pPr>
            <a:r>
              <a:rPr lang="en-US" dirty="0">
                <a:latin typeface="Times New Roman" pitchFamily="18" charset="0"/>
                <a:cs typeface="Times New Roman" pitchFamily="18" charset="0"/>
              </a:rPr>
              <a:t>Increase of Lesbians and Gay relationship</a:t>
            </a:r>
          </a:p>
          <a:p>
            <a:pPr marL="0" indent="0">
              <a:buNone/>
            </a:pPr>
            <a:r>
              <a:rPr lang="en-US" i="1" dirty="0">
                <a:solidFill>
                  <a:srgbClr val="FF0000"/>
                </a:solidFill>
                <a:latin typeface="Times New Roman" pitchFamily="18" charset="0"/>
                <a:cs typeface="Times New Roman" pitchFamily="18" charset="0"/>
              </a:rPr>
              <a:t>(Do we need to fight for the changes?) </a:t>
            </a:r>
          </a:p>
          <a:p>
            <a:pPr>
              <a:buFont typeface="Wingdings" pitchFamily="2" charset="2"/>
              <a:buChar char="Ø"/>
            </a:pPr>
            <a:endParaRPr lang="en-US" dirty="0"/>
          </a:p>
          <a:p>
            <a:pPr>
              <a:buFont typeface="Wingdings" pitchFamily="2" charset="2"/>
              <a:buChar char="Ø"/>
            </a:pPr>
            <a:endParaRPr lang="en-US" dirty="0"/>
          </a:p>
          <a:p>
            <a:pPr>
              <a:buFont typeface="Wingdings" pitchFamily="2" charset="2"/>
              <a:buChar char="Ø"/>
            </a:pPr>
            <a:endParaRPr lang="en-US" dirty="0"/>
          </a:p>
          <a:p>
            <a:pPr>
              <a:buFont typeface="Wingdings" pitchFamily="2" charset="2"/>
              <a:buChar char="Ø"/>
            </a:pPr>
            <a:endParaRPr lang="en-US" dirty="0"/>
          </a:p>
        </p:txBody>
      </p:sp>
    </p:spTree>
    <p:extLst>
      <p:ext uri="{BB962C8B-B14F-4D97-AF65-F5344CB8AC3E}">
        <p14:creationId xmlns:p14="http://schemas.microsoft.com/office/powerpoint/2010/main" val="231164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032043"/>
            <a:ext cx="9666845" cy="1735277"/>
          </a:xfrm>
        </p:spPr>
        <p:txBody>
          <a:bodyPr/>
          <a:lstStyle/>
          <a:p>
            <a:pPr algn="l">
              <a:lnSpc>
                <a:spcPct val="80000"/>
              </a:lnSpc>
            </a:pPr>
            <a:r>
              <a:rPr lang="en-US" sz="5000" b="0" i="0" u="none" strike="noStrike" dirty="0">
                <a:effectLst/>
                <a:latin typeface="Tw Cen MT" panose="020B0602020104020603" pitchFamily="34" charset="0"/>
              </a:rPr>
              <a:t>Mr. Michael Tugyetwena - Operations Director </a:t>
            </a:r>
            <a:br>
              <a:rPr lang="en-US" sz="5000" b="0" i="0" u="none" strike="noStrike" dirty="0">
                <a:effectLst/>
                <a:latin typeface="Tw Cen MT" panose="020B0602020104020603" pitchFamily="34" charset="0"/>
              </a:rPr>
            </a:br>
            <a:r>
              <a:rPr lang="en-US" sz="5000" b="0" i="0" u="none" strike="noStrike" dirty="0">
                <a:effectLst/>
                <a:latin typeface="Tw Cen MT" panose="020B0602020104020603" pitchFamily="34" charset="0"/>
              </a:rPr>
              <a:t>Care International Uganda</a:t>
            </a:r>
            <a:r>
              <a:rPr lang="en-US" sz="5000" dirty="0">
                <a:latin typeface="Tw Cen MT" panose="020B0602020104020603" pitchFamily="34" charset="0"/>
              </a:rPr>
              <a:t>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7BE0CE5E-E590-D557-67D0-C25667C92279}"/>
              </a:ext>
            </a:extLst>
          </p:cNvPr>
          <p:cNvSpPr txBox="1"/>
          <p:nvPr/>
        </p:nvSpPr>
        <p:spPr>
          <a:xfrm>
            <a:off x="811735" y="3951373"/>
            <a:ext cx="9849337"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Exploring the Dark side of Digitalization: The Role of Technology in Gender Based Violence</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6853299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占位符 8"/>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14" name="任意多边形: 形状 13"/>
          <p:cNvSpPr/>
          <p:nvPr/>
        </p:nvSpPr>
        <p:spPr>
          <a:xfrm>
            <a:off x="1524000" y="0"/>
            <a:ext cx="9144000" cy="6858000"/>
          </a:xfrm>
          <a:custGeom>
            <a:avLst/>
            <a:gdLst>
              <a:gd name="connsiteX0" fmla="*/ 12192000 w 12192000"/>
              <a:gd name="connsiteY0" fmla="*/ 6537633 h 6858000"/>
              <a:gd name="connsiteX1" fmla="*/ 12192000 w 12192000"/>
              <a:gd name="connsiteY1" fmla="*/ 6858000 h 6858000"/>
              <a:gd name="connsiteX2" fmla="*/ 11288208 w 12192000"/>
              <a:gd name="connsiteY2" fmla="*/ 6858000 h 6858000"/>
              <a:gd name="connsiteX3" fmla="*/ 11526214 w 12192000"/>
              <a:gd name="connsiteY3" fmla="*/ 6790414 h 6858000"/>
              <a:gd name="connsiteX4" fmla="*/ 12086288 w 12192000"/>
              <a:gd name="connsiteY4" fmla="*/ 6585424 h 6858000"/>
              <a:gd name="connsiteX5" fmla="*/ 0 w 12192000"/>
              <a:gd name="connsiteY5" fmla="*/ 0 h 6858000"/>
              <a:gd name="connsiteX6" fmla="*/ 3694854 w 12192000"/>
              <a:gd name="connsiteY6" fmla="*/ 0 h 6858000"/>
              <a:gd name="connsiteX7" fmla="*/ 3687690 w 12192000"/>
              <a:gd name="connsiteY7" fmla="*/ 40117 h 6858000"/>
              <a:gd name="connsiteX8" fmla="*/ 3617450 w 12192000"/>
              <a:gd name="connsiteY8" fmla="*/ 968478 h 6858000"/>
              <a:gd name="connsiteX9" fmla="*/ 7900686 w 12192000"/>
              <a:gd name="connsiteY9" fmla="*/ 6790414 h 6858000"/>
              <a:gd name="connsiteX10" fmla="*/ 8138692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2192000" y="6537633"/>
                </a:moveTo>
                <a:lnTo>
                  <a:pt x="12192000" y="6858000"/>
                </a:lnTo>
                <a:lnTo>
                  <a:pt x="11288208" y="6858000"/>
                </a:lnTo>
                <a:lnTo>
                  <a:pt x="11526214" y="6790414"/>
                </a:lnTo>
                <a:cubicBezTo>
                  <a:pt x="11717098" y="6731043"/>
                  <a:pt x="11903960" y="6662543"/>
                  <a:pt x="12086288" y="6585424"/>
                </a:cubicBezTo>
                <a:close/>
                <a:moveTo>
                  <a:pt x="0" y="0"/>
                </a:moveTo>
                <a:lnTo>
                  <a:pt x="3694854" y="0"/>
                </a:lnTo>
                <a:lnTo>
                  <a:pt x="3687690" y="40117"/>
                </a:lnTo>
                <a:cubicBezTo>
                  <a:pt x="3641438" y="342819"/>
                  <a:pt x="3617450" y="652847"/>
                  <a:pt x="3617450" y="968478"/>
                </a:cubicBezTo>
                <a:cubicBezTo>
                  <a:pt x="3617450" y="3703945"/>
                  <a:pt x="5419196" y="6018591"/>
                  <a:pt x="7900686" y="6790414"/>
                </a:cubicBezTo>
                <a:lnTo>
                  <a:pt x="8138692" y="6858000"/>
                </a:lnTo>
                <a:lnTo>
                  <a:pt x="0" y="6858000"/>
                </a:lnTo>
                <a:close/>
              </a:path>
            </a:pathLst>
          </a:custGeom>
          <a:ln/>
        </p:spPr>
        <p:style>
          <a:lnRef idx="3">
            <a:schemeClr val="lt1"/>
          </a:lnRef>
          <a:fillRef idx="1">
            <a:schemeClr val="accent6"/>
          </a:fillRef>
          <a:effectRef idx="1">
            <a:schemeClr val="accent6"/>
          </a:effectRef>
          <a:fontRef idx="minor">
            <a:schemeClr val="lt1"/>
          </a:fontRef>
        </p:style>
        <p:txBody>
          <a:bodyPr anchor="ctr"/>
          <a:lstStyle/>
          <a:p>
            <a:pPr algn="ctr"/>
            <a:endParaRPr lang="zh-CN" altLang="en-US" dirty="0">
              <a:solidFill>
                <a:srgbClr val="FFFFFF"/>
              </a:solidFill>
              <a:latin typeface="Calibri"/>
              <a:ea typeface="宋体" panose="02010600030101010101" pitchFamily="2" charset="-122"/>
            </a:endParaRPr>
          </a:p>
        </p:txBody>
      </p:sp>
      <p:sp>
        <p:nvSpPr>
          <p:cNvPr id="24579" name="文本框 11"/>
          <p:cNvSpPr txBox="1">
            <a:spLocks noChangeArrowheads="1"/>
          </p:cNvSpPr>
          <p:nvPr/>
        </p:nvSpPr>
        <p:spPr bwMode="auto">
          <a:xfrm>
            <a:off x="1945481" y="3333750"/>
            <a:ext cx="2506266"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1450" indent="-171450">
              <a:buFont typeface="Wingdings" pitchFamily="2" charset="2"/>
              <a:buChar char="Ø"/>
            </a:pPr>
            <a:r>
              <a:rPr lang="en-US" b="1" dirty="0">
                <a:solidFill>
                  <a:prstClr val="black"/>
                </a:solidFill>
                <a:latin typeface="Times New Roman" pitchFamily="18" charset="0"/>
                <a:cs typeface="Times New Roman" pitchFamily="18" charset="0"/>
              </a:rPr>
              <a:t>What exactly we need to inform our societies /research with regards to gender norms? </a:t>
            </a:r>
            <a:endParaRPr lang="en-US" dirty="0">
              <a:solidFill>
                <a:prstClr val="black"/>
              </a:solidFill>
              <a:latin typeface="Times New Roman" pitchFamily="18" charset="0"/>
              <a:cs typeface="Times New Roman" pitchFamily="18" charset="0"/>
            </a:endParaRPr>
          </a:p>
          <a:p>
            <a:pPr marL="171450" indent="-171450">
              <a:buFont typeface="Wingdings" pitchFamily="2" charset="2"/>
              <a:buChar char="Ø"/>
            </a:pPr>
            <a:r>
              <a:rPr lang="en-US" b="1" dirty="0">
                <a:solidFill>
                  <a:prstClr val="black"/>
                </a:solidFill>
                <a:latin typeface="Times New Roman" pitchFamily="18" charset="0"/>
                <a:cs typeface="Times New Roman" pitchFamily="18" charset="0"/>
              </a:rPr>
              <a:t>Which gender  norms (elements ) should be looked up at separate angle? </a:t>
            </a:r>
          </a:p>
          <a:p>
            <a:pPr marL="171450" indent="-171450">
              <a:buFont typeface="Wingdings" pitchFamily="2" charset="2"/>
              <a:buChar char="Ø"/>
            </a:pPr>
            <a:r>
              <a:rPr lang="en-US" b="1" dirty="0">
                <a:solidFill>
                  <a:prstClr val="black"/>
                </a:solidFill>
                <a:latin typeface="Times New Roman" pitchFamily="18" charset="0"/>
                <a:cs typeface="Times New Roman" pitchFamily="18" charset="0"/>
              </a:rPr>
              <a:t>We are still documenting all norms which have shifted evidently in both patriarch and </a:t>
            </a:r>
            <a:r>
              <a:rPr lang="en-US" b="1" dirty="0" err="1">
                <a:solidFill>
                  <a:prstClr val="black"/>
                </a:solidFill>
                <a:latin typeface="Times New Roman" pitchFamily="18" charset="0"/>
                <a:cs typeface="Times New Roman" pitchFamily="18" charset="0"/>
              </a:rPr>
              <a:t>matrilinear</a:t>
            </a:r>
            <a:r>
              <a:rPr lang="en-US" b="1" dirty="0">
                <a:solidFill>
                  <a:prstClr val="black"/>
                </a:solidFill>
                <a:latin typeface="Times New Roman" pitchFamily="18" charset="0"/>
                <a:cs typeface="Times New Roman" pitchFamily="18" charset="0"/>
              </a:rPr>
              <a:t> </a:t>
            </a:r>
            <a:endParaRPr lang="en-US" dirty="0">
              <a:solidFill>
                <a:prstClr val="black"/>
              </a:solidFill>
              <a:latin typeface="Times New Roman" pitchFamily="18" charset="0"/>
              <a:cs typeface="Times New Roman" pitchFamily="18" charset="0"/>
            </a:endParaRPr>
          </a:p>
          <a:p>
            <a:pPr algn="just">
              <a:lnSpc>
                <a:spcPct val="150000"/>
              </a:lnSpc>
              <a:spcBef>
                <a:spcPts val="1200"/>
              </a:spcBef>
            </a:pPr>
            <a:r>
              <a:rPr lang="en-US" altLang="zh-CN" sz="1200" dirty="0">
                <a:solidFill>
                  <a:srgbClr val="767171"/>
                </a:solidFill>
                <a:latin typeface="Arial" pitchFamily="34" charset="0"/>
                <a:ea typeface="宋体" panose="02010600030101010101" pitchFamily="2" charset="-122"/>
              </a:rPr>
              <a:t>.</a:t>
            </a:r>
            <a:endParaRPr lang="zh-CN" altLang="en-US" sz="1200" dirty="0">
              <a:solidFill>
                <a:srgbClr val="767171"/>
              </a:solidFill>
              <a:latin typeface="Arial" pitchFamily="34" charset="0"/>
              <a:ea typeface="宋体" panose="02010600030101010101" pitchFamily="2" charset="-122"/>
            </a:endParaRPr>
          </a:p>
        </p:txBody>
      </p:sp>
      <p:grpSp>
        <p:nvGrpSpPr>
          <p:cNvPr id="24581" name="组合 14"/>
          <p:cNvGrpSpPr>
            <a:grpSpLocks/>
          </p:cNvGrpSpPr>
          <p:nvPr/>
        </p:nvGrpSpPr>
        <p:grpSpPr bwMode="auto">
          <a:xfrm>
            <a:off x="2252508" y="176976"/>
            <a:ext cx="2143730" cy="2554545"/>
            <a:chOff x="728406" y="176351"/>
            <a:chExt cx="2143730" cy="2559109"/>
          </a:xfrm>
        </p:grpSpPr>
        <p:sp>
          <p:nvSpPr>
            <p:cNvPr id="24583" name="文本框 16"/>
            <p:cNvSpPr txBox="1">
              <a:spLocks noChangeArrowheads="1"/>
            </p:cNvSpPr>
            <p:nvPr/>
          </p:nvSpPr>
          <p:spPr bwMode="auto">
            <a:xfrm>
              <a:off x="728406" y="176351"/>
              <a:ext cx="2143730" cy="255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dirty="0">
                  <a:solidFill>
                    <a:prstClr val="black"/>
                  </a:solidFill>
                  <a:latin typeface="Times New Roman" pitchFamily="18" charset="0"/>
                  <a:ea typeface="等线 Light" pitchFamily="2" charset="-122"/>
                  <a:cs typeface="Times New Roman" pitchFamily="18" charset="0"/>
                </a:rPr>
                <a:t>As we try to discuss the shift towards digitalization and technology advancement in relation to digital gender divide </a:t>
              </a:r>
            </a:p>
          </p:txBody>
        </p:sp>
        <p:cxnSp>
          <p:nvCxnSpPr>
            <p:cNvPr id="19" name="直接连接符 18"/>
            <p:cNvCxnSpPr/>
            <p:nvPr/>
          </p:nvCxnSpPr>
          <p:spPr>
            <a:xfrm flipV="1">
              <a:off x="728650" y="220117"/>
              <a:ext cx="0" cy="348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3810834"/>
      </p:ext>
    </p:extLst>
  </p:cSld>
  <p:clrMapOvr>
    <a:masterClrMapping/>
  </p:clrMapOvr>
  <p:transition spd="slow">
    <p:split orient="ver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9608" y="381000"/>
            <a:ext cx="7498080" cy="5867400"/>
          </a:xfrm>
        </p:spPr>
        <p:txBody>
          <a:bodyPr/>
          <a:lstStyle/>
          <a:p>
            <a:pPr marL="82296" indent="0" algn="ctr">
              <a:buNone/>
            </a:pPr>
            <a:r>
              <a:rPr lang="en-US" dirty="0">
                <a:latin typeface="Impact" pitchFamily="34" charset="0"/>
                <a:cs typeface="Times New Roman" pitchFamily="18" charset="0"/>
              </a:rPr>
              <a:t>THANKS </a:t>
            </a:r>
          </a:p>
        </p:txBody>
      </p:sp>
      <p:pic>
        <p:nvPicPr>
          <p:cNvPr id="4" name="Picture 2" descr="17474_wallpaper280"/>
          <p:cNvPicPr>
            <a:picLocks noChangeAspect="1" noChangeArrowheads="1"/>
          </p:cNvPicPr>
          <p:nvPr/>
        </p:nvPicPr>
        <p:blipFill>
          <a:blip r:embed="rId2"/>
          <a:srcRect/>
          <a:stretch>
            <a:fillRect/>
          </a:stretch>
        </p:blipFill>
        <p:spPr bwMode="auto">
          <a:xfrm>
            <a:off x="2667000" y="1752600"/>
            <a:ext cx="7696200" cy="4419600"/>
          </a:xfrm>
          <a:prstGeom prst="rect">
            <a:avLst/>
          </a:prstGeom>
          <a:blipFill dpi="0" rotWithShape="1">
            <a:blip r:embed="rId3"/>
            <a:srcRect/>
            <a:tile tx="0" ty="0" sx="100000" sy="100000" flip="none" algn="tl"/>
          </a:blipFill>
          <a:ln w="9525">
            <a:noFill/>
            <a:miter lim="800000"/>
            <a:headEnd/>
            <a:tailEnd/>
          </a:ln>
        </p:spPr>
      </p:pic>
    </p:spTree>
    <p:extLst>
      <p:ext uri="{BB962C8B-B14F-4D97-AF65-F5344CB8AC3E}">
        <p14:creationId xmlns:p14="http://schemas.microsoft.com/office/powerpoint/2010/main" val="5657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941658"/>
            <a:ext cx="9666845" cy="1384994"/>
          </a:xfrm>
        </p:spPr>
        <p:txBody>
          <a:bodyPr/>
          <a:lstStyle/>
          <a:p>
            <a:pPr algn="l">
              <a:lnSpc>
                <a:spcPct val="80000"/>
              </a:lnSpc>
            </a:pPr>
            <a:r>
              <a:rPr lang="en-US" sz="6600" b="0" dirty="0">
                <a:latin typeface="Tw Cen MT Condensed" panose="020B0606020104020203" pitchFamily="34" charset="0"/>
              </a:rPr>
              <a:t>DR. EDNA HARRIETH MTOI</a:t>
            </a: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2421596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5747-6A8B-9D9E-BD05-F812841B0DDE}"/>
              </a:ext>
            </a:extLst>
          </p:cNvPr>
          <p:cNvSpPr>
            <a:spLocks noGrp="1"/>
          </p:cNvSpPr>
          <p:nvPr>
            <p:ph type="title"/>
          </p:nvPr>
        </p:nvSpPr>
        <p:spPr>
          <a:xfrm>
            <a:off x="1981200" y="776288"/>
            <a:ext cx="8229600" cy="1143000"/>
          </a:xfrm>
        </p:spPr>
        <p:txBody>
          <a:bodyPr>
            <a:normAutofit fontScale="90000"/>
          </a:bodyPr>
          <a:lstStyle/>
          <a:p>
            <a:pPr eaLnBrk="1" hangingPunct="1">
              <a:defRPr/>
            </a:pPr>
            <a:br>
              <a:rPr lang="en-US" altLang="en-US" sz="4900">
                <a:solidFill>
                  <a:schemeClr val="bg1"/>
                </a:solidFill>
                <a:effectLst>
                  <a:outerShdw blurRad="38100" dist="38100" dir="2700000" algn="tl">
                    <a:srgbClr val="C0C0C0"/>
                  </a:outerShdw>
                </a:effectLst>
                <a:latin typeface="Trebuchet MS" panose="020B0703020202090204" pitchFamily="34" charset="0"/>
                <a:cs typeface="Tahoma" panose="020B0604030504040204" pitchFamily="34" charset="0"/>
              </a:rPr>
            </a:br>
            <a:endParaRPr lang="en-US" altLang="en-US" sz="4500"/>
          </a:p>
        </p:txBody>
      </p:sp>
      <p:sp>
        <p:nvSpPr>
          <p:cNvPr id="15362" name="Slide Number Placeholder 3">
            <a:extLst>
              <a:ext uri="{FF2B5EF4-FFF2-40B4-BE49-F238E27FC236}">
                <a16:creationId xmlns:a16="http://schemas.microsoft.com/office/drawing/2014/main" id="{58B1D154-B7A3-4B0D-952E-FBEEC7F225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5FB11BF1-2AAD-4887-8A4C-3D456416E2E4}"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193</a:t>
            </a:fld>
            <a:endParaRPr lang="en-GB" altLang="en-US" sz="1200">
              <a:solidFill>
                <a:srgbClr val="4B251A"/>
              </a:solidFill>
              <a:cs typeface="Arial" panose="020B0604020202020204" pitchFamily="34" charset="0"/>
            </a:endParaRPr>
          </a:p>
        </p:txBody>
      </p:sp>
      <p:sp>
        <p:nvSpPr>
          <p:cNvPr id="15363" name="Rectangle 4">
            <a:extLst>
              <a:ext uri="{FF2B5EF4-FFF2-40B4-BE49-F238E27FC236}">
                <a16:creationId xmlns:a16="http://schemas.microsoft.com/office/drawing/2014/main" id="{5F13A870-00A4-4267-51D4-7308EC746036}"/>
              </a:ext>
            </a:extLst>
          </p:cNvPr>
          <p:cNvSpPr>
            <a:spLocks noChangeArrowheads="1"/>
          </p:cNvSpPr>
          <p:nvPr/>
        </p:nvSpPr>
        <p:spPr bwMode="auto">
          <a:xfrm>
            <a:off x="1685926" y="228600"/>
            <a:ext cx="87534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2813" fontAlgn="base">
              <a:spcBef>
                <a:spcPct val="0"/>
              </a:spcBef>
              <a:spcAft>
                <a:spcPct val="0"/>
              </a:spcAft>
              <a:buClrTx/>
              <a:buSzTx/>
              <a:buNone/>
            </a:pPr>
            <a:r>
              <a:rPr lang="en-US" altLang="en-US" sz="3000" b="1">
                <a:solidFill>
                  <a:prstClr val="black"/>
                </a:solidFill>
                <a:latin typeface="Tahoma" panose="020B0604030504040204" pitchFamily="34" charset="0"/>
                <a:cs typeface="Tahoma" panose="020B0604030504040204" pitchFamily="34" charset="0"/>
              </a:rPr>
              <a:t>EASTERN AFRICA LEARNING COLLABORATIVE (EALC) CONFERENCE, KAMPALA, UGANDA</a:t>
            </a:r>
          </a:p>
          <a:p>
            <a:pPr algn="ctr" defTabSz="912813" fontAlgn="base">
              <a:spcBef>
                <a:spcPct val="0"/>
              </a:spcBef>
              <a:spcAft>
                <a:spcPct val="0"/>
              </a:spcAft>
              <a:buClrTx/>
              <a:buSzTx/>
              <a:buNone/>
            </a:pPr>
            <a:r>
              <a:rPr lang="en-US" altLang="en-US" sz="3000" b="1">
                <a:solidFill>
                  <a:prstClr val="black"/>
                </a:solidFill>
                <a:latin typeface="Tahoma" panose="020B0604030504040204" pitchFamily="34" charset="0"/>
                <a:cs typeface="Tahoma" panose="020B0604030504040204" pitchFamily="34" charset="0"/>
              </a:rPr>
              <a:t>14</a:t>
            </a:r>
            <a:r>
              <a:rPr lang="en-US" altLang="en-US" sz="3000" b="1" baseline="30000">
                <a:solidFill>
                  <a:prstClr val="black"/>
                </a:solidFill>
                <a:latin typeface="Tahoma" panose="020B0604030504040204" pitchFamily="34" charset="0"/>
                <a:cs typeface="Tahoma" panose="020B0604030504040204" pitchFamily="34" charset="0"/>
              </a:rPr>
              <a:t>TH</a:t>
            </a:r>
            <a:r>
              <a:rPr lang="en-US" altLang="en-US" sz="3000" b="1">
                <a:solidFill>
                  <a:prstClr val="black"/>
                </a:solidFill>
                <a:latin typeface="Tahoma" panose="020B0604030504040204" pitchFamily="34" charset="0"/>
                <a:cs typeface="Tahoma" panose="020B0604030504040204" pitchFamily="34" charset="0"/>
              </a:rPr>
              <a:t> AND 15</a:t>
            </a:r>
            <a:r>
              <a:rPr lang="en-US" altLang="en-US" sz="3000" b="1" baseline="30000">
                <a:solidFill>
                  <a:prstClr val="black"/>
                </a:solidFill>
                <a:latin typeface="Tahoma" panose="020B0604030504040204" pitchFamily="34" charset="0"/>
                <a:cs typeface="Tahoma" panose="020B0604030504040204" pitchFamily="34" charset="0"/>
              </a:rPr>
              <a:t>TH</a:t>
            </a:r>
            <a:r>
              <a:rPr lang="en-US" altLang="en-US" sz="3000" b="1">
                <a:solidFill>
                  <a:prstClr val="black"/>
                </a:solidFill>
                <a:latin typeface="Tahoma" panose="020B0604030504040204" pitchFamily="34" charset="0"/>
                <a:cs typeface="Tahoma" panose="020B0604030504040204" pitchFamily="34" charset="0"/>
              </a:rPr>
              <a:t> JUNE, 2023</a:t>
            </a:r>
          </a:p>
        </p:txBody>
      </p:sp>
      <p:sp>
        <p:nvSpPr>
          <p:cNvPr id="15364" name="Subtitle 2">
            <a:extLst>
              <a:ext uri="{FF2B5EF4-FFF2-40B4-BE49-F238E27FC236}">
                <a16:creationId xmlns:a16="http://schemas.microsoft.com/office/drawing/2014/main" id="{E6821AF3-F09A-F38A-8511-D76D2A07180D}"/>
              </a:ext>
            </a:extLst>
          </p:cNvPr>
          <p:cNvSpPr txBox="1">
            <a:spLocks/>
          </p:cNvSpPr>
          <p:nvPr/>
        </p:nvSpPr>
        <p:spPr bwMode="auto">
          <a:xfrm>
            <a:off x="1828800" y="2438401"/>
            <a:ext cx="86868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2813" fontAlgn="base">
              <a:spcBef>
                <a:spcPts val="600"/>
              </a:spcBef>
              <a:spcAft>
                <a:spcPct val="0"/>
              </a:spcAft>
              <a:buNone/>
            </a:pPr>
            <a:endParaRPr lang="en-US" altLang="en-US" sz="2500">
              <a:solidFill>
                <a:prstClr val="black"/>
              </a:solidFill>
              <a:latin typeface="Tahoma" panose="020B0604030504040204" pitchFamily="34" charset="0"/>
              <a:cs typeface="Tahoma" panose="020B0604030504040204" pitchFamily="34" charset="0"/>
            </a:endParaRPr>
          </a:p>
          <a:p>
            <a:pPr algn="ctr" defTabSz="912813" fontAlgn="base">
              <a:spcBef>
                <a:spcPts val="600"/>
              </a:spcBef>
              <a:spcAft>
                <a:spcPct val="0"/>
              </a:spcAft>
              <a:buNone/>
            </a:pPr>
            <a:endParaRPr lang="en-US" altLang="en-US" sz="2500">
              <a:solidFill>
                <a:prstClr val="black"/>
              </a:solidFill>
              <a:latin typeface="Tahoma" panose="020B0604030504040204" pitchFamily="34" charset="0"/>
              <a:cs typeface="Tahoma" panose="020B0604030504040204" pitchFamily="34" charset="0"/>
            </a:endParaRPr>
          </a:p>
          <a:p>
            <a:pPr algn="ctr" defTabSz="912813" fontAlgn="base">
              <a:spcBef>
                <a:spcPts val="600"/>
              </a:spcBef>
              <a:spcAft>
                <a:spcPct val="0"/>
              </a:spcAft>
              <a:buNone/>
            </a:pPr>
            <a:r>
              <a:rPr lang="en-US" altLang="en-US" sz="2500">
                <a:solidFill>
                  <a:prstClr val="black"/>
                </a:solidFill>
                <a:latin typeface="Tahoma" panose="020B0604030504040204" pitchFamily="34" charset="0"/>
                <a:cs typeface="Tahoma" panose="020B0604030504040204" pitchFamily="34" charset="0"/>
              </a:rPr>
              <a:t>WOMEN EMPOWERMENT AND MATERNAL HEALTH SEEKING BEHAVIOUR: A CASE OF BAGAMOYO DISTRICT, TANZANIA</a:t>
            </a:r>
            <a:br>
              <a:rPr lang="en-US" altLang="en-US" sz="2500">
                <a:solidFill>
                  <a:prstClr val="black"/>
                </a:solidFill>
                <a:latin typeface="Tahoma" panose="020B0604030504040204" pitchFamily="34" charset="0"/>
                <a:cs typeface="Tahoma" panose="020B0604030504040204" pitchFamily="34" charset="0"/>
              </a:rPr>
            </a:br>
            <a:endParaRPr lang="en-US" altLang="en-US" sz="2500">
              <a:solidFill>
                <a:srgbClr val="FF0000"/>
              </a:solidFill>
              <a:latin typeface="Tahoma" panose="020B0604030504040204" pitchFamily="34" charset="0"/>
              <a:cs typeface="Tahoma" panose="020B0604030504040204" pitchFamily="34" charset="0"/>
            </a:endParaRPr>
          </a:p>
          <a:p>
            <a:pPr algn="ctr" defTabSz="912813" fontAlgn="base">
              <a:spcAft>
                <a:spcPct val="0"/>
              </a:spcAft>
              <a:buNone/>
            </a:pPr>
            <a:r>
              <a:rPr lang="en-US" altLang="en-US" sz="2500">
                <a:solidFill>
                  <a:prstClr val="black"/>
                </a:solidFill>
                <a:latin typeface="Tahoma" panose="020B0604030504040204" pitchFamily="34" charset="0"/>
                <a:cs typeface="Tahoma" panose="020B0604030504040204" pitchFamily="34" charset="0"/>
              </a:rPr>
              <a:t>DR. EDNA HARRIETH MTOI</a:t>
            </a:r>
          </a:p>
          <a:p>
            <a:pPr algn="ctr" defTabSz="912813" fontAlgn="base">
              <a:spcAft>
                <a:spcPct val="0"/>
              </a:spcAft>
              <a:buNone/>
            </a:pPr>
            <a:endParaRPr lang="en-US" altLang="en-US" sz="2500">
              <a:solidFill>
                <a:prstClr val="black"/>
              </a:solidFill>
              <a:latin typeface="Tahoma" panose="020B0604030504040204" pitchFamily="34" charset="0"/>
              <a:cs typeface="Tahoma" panose="020B0604030504040204" pitchFamily="34" charset="0"/>
            </a:endParaRPr>
          </a:p>
          <a:p>
            <a:pPr algn="ctr" defTabSz="912813" fontAlgn="base">
              <a:spcAft>
                <a:spcPct val="0"/>
              </a:spcAft>
              <a:buNone/>
            </a:pPr>
            <a:r>
              <a:rPr lang="en-US" altLang="en-US" sz="2500">
                <a:solidFill>
                  <a:prstClr val="black"/>
                </a:solidFill>
                <a:latin typeface="Tahoma" panose="020B0604030504040204" pitchFamily="34" charset="0"/>
                <a:cs typeface="Tahoma" panose="020B0604030504040204" pitchFamily="34" charset="0"/>
              </a:rPr>
              <a:t>DEPARTMENT OF GENDER STUDIES</a:t>
            </a:r>
          </a:p>
          <a:p>
            <a:pPr algn="ctr" defTabSz="912813" fontAlgn="base">
              <a:spcAft>
                <a:spcPct val="0"/>
              </a:spcAft>
              <a:buNone/>
            </a:pPr>
            <a:r>
              <a:rPr lang="en-US" altLang="en-US" sz="2500">
                <a:solidFill>
                  <a:prstClr val="black"/>
                </a:solidFill>
                <a:latin typeface="Tahoma" panose="020B0604030504040204" pitchFamily="34" charset="0"/>
                <a:cs typeface="Tahoma" panose="020B0604030504040204" pitchFamily="34" charset="0"/>
              </a:rPr>
              <a:t>MWALIMU NYERERE MEMORIAL ACADEMY</a:t>
            </a:r>
          </a:p>
          <a:p>
            <a:pPr algn="ctr" defTabSz="912813" fontAlgn="base">
              <a:spcAft>
                <a:spcPct val="0"/>
              </a:spcAft>
              <a:buNone/>
            </a:pPr>
            <a:endParaRPr lang="en-US" altLang="en-US" sz="5300">
              <a:solidFill>
                <a:srgbClr val="464646"/>
              </a:solidFill>
              <a:latin typeface="Tahoma" panose="020B0604030504040204" pitchFamily="34" charset="0"/>
              <a:cs typeface="Tahoma" panose="020B0604030504040204" pitchFamily="34" charset="0"/>
            </a:endParaRPr>
          </a:p>
          <a:p>
            <a:pPr algn="ctr" defTabSz="912813" fontAlgn="base">
              <a:spcAft>
                <a:spcPct val="0"/>
              </a:spcAft>
              <a:buNone/>
            </a:pPr>
            <a:endParaRPr lang="en-US" altLang="en-US" sz="5300">
              <a:solidFill>
                <a:prstClr val="white"/>
              </a:solidFill>
              <a:latin typeface="Tahoma" panose="020B0604030504040204" pitchFamily="34" charset="0"/>
              <a:cs typeface="Tahoma" panose="020B0604030504040204" pitchFamily="34" charset="0"/>
            </a:endParaRPr>
          </a:p>
          <a:p>
            <a:pPr algn="ctr" defTabSz="912813" fontAlgn="base">
              <a:spcAft>
                <a:spcPct val="0"/>
              </a:spcAft>
              <a:buNone/>
            </a:pPr>
            <a:endParaRPr lang="en-US" altLang="en-US" sz="5300" b="1">
              <a:solidFill>
                <a:prstClr val="black"/>
              </a:solidFill>
              <a:latin typeface="Arial" panose="020B0604020202020204" pitchFamily="34" charset="0"/>
              <a:cs typeface="Arial" panose="020B060402020202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027B7AE-B5EB-121E-AC71-3D8687A3197E}"/>
              </a:ext>
            </a:extLst>
          </p:cNvPr>
          <p:cNvSpPr>
            <a:spLocks noGrp="1"/>
          </p:cNvSpPr>
          <p:nvPr>
            <p:ph type="title"/>
          </p:nvPr>
        </p:nvSpPr>
        <p:spPr>
          <a:xfrm>
            <a:off x="1981200" y="152400"/>
            <a:ext cx="8229600" cy="609600"/>
          </a:xfrm>
        </p:spPr>
        <p:txBody>
          <a:bodyPr/>
          <a:lstStyle/>
          <a:p>
            <a:pPr eaLnBrk="1" hangingPunct="1"/>
            <a:r>
              <a:rPr lang="en-GB" altLang="en-US" sz="3200" b="1">
                <a:solidFill>
                  <a:srgbClr val="C00000"/>
                </a:solidFill>
                <a:latin typeface="Tahoma" panose="020B0604030504040204" pitchFamily="34" charset="0"/>
                <a:cs typeface="Tahoma" panose="020B0604030504040204" pitchFamily="34" charset="0"/>
              </a:rPr>
              <a:t>Background</a:t>
            </a:r>
            <a:r>
              <a:rPr lang="en-GB" altLang="en-US" sz="3200">
                <a:solidFill>
                  <a:srgbClr val="C00000"/>
                </a:solidFill>
                <a:latin typeface="Tahoma" panose="020B0604030504040204" pitchFamily="34" charset="0"/>
                <a:cs typeface="Tahoma" panose="020B0604030504040204" pitchFamily="34" charset="0"/>
              </a:rPr>
              <a:t> </a:t>
            </a:r>
            <a:r>
              <a:rPr lang="en-GB" altLang="en-US" sz="3200" b="1">
                <a:solidFill>
                  <a:srgbClr val="C00000"/>
                </a:solidFill>
                <a:latin typeface="Tahoma" panose="020B0604030504040204" pitchFamily="34" charset="0"/>
                <a:cs typeface="Tahoma" panose="020B0604030504040204" pitchFamily="34" charset="0"/>
              </a:rPr>
              <a:t>Information</a:t>
            </a:r>
          </a:p>
        </p:txBody>
      </p:sp>
      <p:sp>
        <p:nvSpPr>
          <p:cNvPr id="17410" name="Content Placeholder 2">
            <a:extLst>
              <a:ext uri="{FF2B5EF4-FFF2-40B4-BE49-F238E27FC236}">
                <a16:creationId xmlns:a16="http://schemas.microsoft.com/office/drawing/2014/main" id="{1ECCE13C-4381-D330-B8FC-B63824E929E7}"/>
              </a:ext>
            </a:extLst>
          </p:cNvPr>
          <p:cNvSpPr>
            <a:spLocks noGrp="1"/>
          </p:cNvSpPr>
          <p:nvPr>
            <p:ph idx="1"/>
          </p:nvPr>
        </p:nvSpPr>
        <p:spPr>
          <a:xfrm>
            <a:off x="1524000" y="762001"/>
            <a:ext cx="9144000" cy="5959475"/>
          </a:xfrm>
        </p:spPr>
        <p:txBody>
          <a:bodyPr/>
          <a:lstStyle/>
          <a:p>
            <a:pPr>
              <a:buFont typeface="Wingdings" panose="05000000000000000000" pitchFamily="2" charset="2"/>
              <a:buChar char="q"/>
            </a:pPr>
            <a:r>
              <a:rPr lang="en-US" altLang="en-US" sz="2200">
                <a:latin typeface="Tahoma" panose="020B0604030504040204" pitchFamily="34" charset="0"/>
                <a:cs typeface="Tahoma" panose="020B0604030504040204" pitchFamily="34" charset="0"/>
              </a:rPr>
              <a:t> </a:t>
            </a:r>
            <a:r>
              <a:rPr lang="en-US" altLang="en-US" sz="2800">
                <a:solidFill>
                  <a:srgbClr val="252525"/>
                </a:solidFill>
                <a:latin typeface="Tahoma" panose="020B0604030504040204" pitchFamily="34" charset="0"/>
                <a:cs typeface="Tahoma" panose="020B0604030504040204" pitchFamily="34" charset="0"/>
              </a:rPr>
              <a:t>Since 1990, the world has seen a decline in the maternal death ratio, which signifies an enormous achievement in the general population’s health.</a:t>
            </a:r>
          </a:p>
          <a:p>
            <a:pPr>
              <a:buFont typeface="Wingdings" panose="05000000000000000000" pitchFamily="2" charset="2"/>
              <a:buChar char="q"/>
            </a:pPr>
            <a:endParaRPr lang="en-US" altLang="en-US" sz="2800">
              <a:solidFill>
                <a:srgbClr val="252525"/>
              </a:solidFill>
              <a:latin typeface="Tahoma" panose="020B0604030504040204" pitchFamily="34" charset="0"/>
              <a:cs typeface="Tahoma" panose="020B0604030504040204" pitchFamily="34" charset="0"/>
            </a:endParaRPr>
          </a:p>
          <a:p>
            <a:pPr>
              <a:buFont typeface="Wingdings" panose="05000000000000000000" pitchFamily="2" charset="2"/>
              <a:buChar char="q"/>
            </a:pPr>
            <a:r>
              <a:rPr lang="en-US" altLang="en-US" sz="2800">
                <a:solidFill>
                  <a:srgbClr val="252525"/>
                </a:solidFill>
                <a:latin typeface="Tahoma" panose="020B0604030504040204" pitchFamily="34" charset="0"/>
                <a:cs typeface="Tahoma" panose="020B0604030504040204" pitchFamily="34" charset="0"/>
              </a:rPr>
              <a:t> In spite of these achievements, some 830 women still die from causes related to pregnancy or childbirth.</a:t>
            </a:r>
          </a:p>
          <a:p>
            <a:pPr>
              <a:buFont typeface="Wingdings" panose="05000000000000000000" pitchFamily="2" charset="2"/>
              <a:buChar char="q"/>
            </a:pPr>
            <a:endParaRPr lang="en-US" altLang="en-US" sz="2800">
              <a:solidFill>
                <a:srgbClr val="252525"/>
              </a:solidFill>
              <a:latin typeface="Tahoma" panose="020B0604030504040204" pitchFamily="34" charset="0"/>
              <a:cs typeface="Tahoma" panose="020B0604030504040204" pitchFamily="34" charset="0"/>
            </a:endParaRPr>
          </a:p>
          <a:p>
            <a:pPr>
              <a:buFont typeface="Wingdings" panose="05000000000000000000" pitchFamily="2" charset="2"/>
              <a:buChar char="q"/>
            </a:pPr>
            <a:r>
              <a:rPr lang="en-US" altLang="en-US" sz="2800">
                <a:solidFill>
                  <a:srgbClr val="252525"/>
                </a:solidFill>
                <a:latin typeface="Tahoma" panose="020B0604030504040204" pitchFamily="34" charset="0"/>
                <a:cs typeface="Tahoma" panose="020B0604030504040204" pitchFamily="34" charset="0"/>
              </a:rPr>
              <a:t>In Tanzania's mortality rate is still one of the highest in the world, with most deaths occurring during labor (World Bank, 2020).</a:t>
            </a:r>
          </a:p>
        </p:txBody>
      </p:sp>
      <p:sp>
        <p:nvSpPr>
          <p:cNvPr id="17411" name="Slide Number Placeholder 3">
            <a:extLst>
              <a:ext uri="{FF2B5EF4-FFF2-40B4-BE49-F238E27FC236}">
                <a16:creationId xmlns:a16="http://schemas.microsoft.com/office/drawing/2014/main" id="{AF67CE67-93BC-DFE8-4306-6BE9A98FFA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74EE96C6-3521-4E51-94E7-4BB96FCCB8B7}"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194</a:t>
            </a:fld>
            <a:endParaRPr lang="en-GB" altLang="en-US" sz="1200">
              <a:solidFill>
                <a:srgbClr val="4B251A"/>
              </a:solidFill>
              <a:cs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1BEFFF09-4378-7A5A-2B8E-8BC68ABB8F95}"/>
              </a:ext>
            </a:extLst>
          </p:cNvPr>
          <p:cNvSpPr>
            <a:spLocks noGrp="1"/>
          </p:cNvSpPr>
          <p:nvPr>
            <p:ph type="title"/>
          </p:nvPr>
        </p:nvSpPr>
        <p:spPr>
          <a:xfrm>
            <a:off x="1981200" y="136525"/>
            <a:ext cx="8229600" cy="533400"/>
          </a:xfrm>
        </p:spPr>
        <p:txBody>
          <a:bodyPr/>
          <a:lstStyle/>
          <a:p>
            <a:pPr eaLnBrk="1" hangingPunct="1"/>
            <a:r>
              <a:rPr lang="en-US" altLang="en-US" sz="3200" b="1">
                <a:solidFill>
                  <a:srgbClr val="C00000"/>
                </a:solidFill>
                <a:latin typeface="Tahoma" panose="020B0604030504040204" pitchFamily="34" charset="0"/>
                <a:cs typeface="Tahoma" panose="020B0604030504040204" pitchFamily="34" charset="0"/>
              </a:rPr>
              <a:t>Literature Review</a:t>
            </a:r>
            <a:endParaRPr lang="en-GB" altLang="en-US" sz="3200" b="1">
              <a:solidFill>
                <a:srgbClr val="C00000"/>
              </a:solidFill>
              <a:latin typeface="Tahoma" panose="020B0604030504040204" pitchFamily="34" charset="0"/>
              <a:cs typeface="Tahoma" panose="020B0604030504040204" pitchFamily="34" charset="0"/>
            </a:endParaRPr>
          </a:p>
        </p:txBody>
      </p:sp>
      <p:sp>
        <p:nvSpPr>
          <p:cNvPr id="35842" name="Content Placeholder 2">
            <a:extLst>
              <a:ext uri="{FF2B5EF4-FFF2-40B4-BE49-F238E27FC236}">
                <a16:creationId xmlns:a16="http://schemas.microsoft.com/office/drawing/2014/main" id="{7A4EB8FE-C952-1F1D-7A53-1E01893565D7}"/>
              </a:ext>
            </a:extLst>
          </p:cNvPr>
          <p:cNvSpPr>
            <a:spLocks noGrp="1"/>
          </p:cNvSpPr>
          <p:nvPr>
            <p:ph idx="1"/>
          </p:nvPr>
        </p:nvSpPr>
        <p:spPr>
          <a:xfrm>
            <a:off x="1676400" y="669925"/>
            <a:ext cx="8839200" cy="6051550"/>
          </a:xfrm>
        </p:spPr>
        <p:txBody>
          <a:bodyPr/>
          <a:lstStyle/>
          <a:p>
            <a:pPr>
              <a:buFont typeface="Wingdings" panose="05000000000000000000" pitchFamily="2" charset="2"/>
              <a:buChar char="q"/>
            </a:pPr>
            <a:r>
              <a:rPr lang="en-US" altLang="en-US">
                <a:solidFill>
                  <a:srgbClr val="252525"/>
                </a:solidFill>
                <a:latin typeface="Tahoma" panose="020B0604030504040204" pitchFamily="34" charset="0"/>
                <a:cs typeface="Tahoma" panose="020B0604030504040204" pitchFamily="34" charset="0"/>
              </a:rPr>
              <a:t> Empowering women is an important subject in today’s world.</a:t>
            </a:r>
          </a:p>
          <a:p>
            <a:pPr>
              <a:buFont typeface="Wingdings" panose="05000000000000000000" pitchFamily="2" charset="2"/>
              <a:buChar char="q"/>
            </a:pPr>
            <a:r>
              <a:rPr lang="en-US" altLang="en-US">
                <a:solidFill>
                  <a:srgbClr val="252525"/>
                </a:solidFill>
                <a:latin typeface="Tahoma" panose="020B0604030504040204" pitchFamily="34" charset="0"/>
                <a:cs typeface="Tahoma" panose="020B0604030504040204" pitchFamily="34" charset="0"/>
              </a:rPr>
              <a:t> Studies have reported that increased women's empowerment is likely to increase their ability to seek and use medical services, thus meeting their own reproductive health goals. Examples:</a:t>
            </a:r>
          </a:p>
          <a:p>
            <a:pPr>
              <a:buFont typeface="Wingdings" panose="05000000000000000000" pitchFamily="2" charset="2"/>
              <a:buChar char="q"/>
            </a:pPr>
            <a:r>
              <a:rPr lang="en-US" altLang="en-US">
                <a:solidFill>
                  <a:srgbClr val="252525"/>
                </a:solidFill>
                <a:latin typeface="Tahoma" panose="020B0604030504040204" pitchFamily="34" charset="0"/>
                <a:cs typeface="Tahoma" panose="020B0604030504040204" pitchFamily="34" charset="0"/>
              </a:rPr>
              <a:t> Bangladesh: low fertility desire was observed among women with higher autonomy.</a:t>
            </a:r>
          </a:p>
          <a:p>
            <a:pPr>
              <a:buFont typeface="Wingdings" panose="05000000000000000000" pitchFamily="2" charset="2"/>
              <a:buChar char="q"/>
            </a:pPr>
            <a:r>
              <a:rPr lang="en-US" altLang="en-US">
                <a:solidFill>
                  <a:srgbClr val="252525"/>
                </a:solidFill>
                <a:latin typeface="Tahoma" panose="020B0604030504040204" pitchFamily="34" charset="0"/>
                <a:cs typeface="Tahoma" panose="020B0604030504040204" pitchFamily="34" charset="0"/>
              </a:rPr>
              <a:t> In Malaysia, the Philippines, and Thailand, women's reproductive health seeking behavior was associated with freedom of movement and decision-making power.</a:t>
            </a:r>
          </a:p>
          <a:p>
            <a:pPr>
              <a:buFont typeface="Wingdings" panose="05000000000000000000" pitchFamily="2" charset="2"/>
              <a:buChar char="q"/>
            </a:pPr>
            <a:r>
              <a:rPr lang="en-US" altLang="en-US">
                <a:solidFill>
                  <a:srgbClr val="252525"/>
                </a:solidFill>
                <a:latin typeface="Tahoma" panose="020B0604030504040204" pitchFamily="34" charset="0"/>
                <a:cs typeface="Tahoma" panose="020B0604030504040204" pitchFamily="34" charset="0"/>
              </a:rPr>
              <a:t> In Tanzania, the situation of women's empowerment and maternal health seeking behavior is not well established.</a:t>
            </a:r>
          </a:p>
          <a:p>
            <a:pPr algn="just" eaLnBrk="1" hangingPunct="1">
              <a:spcBef>
                <a:spcPct val="0"/>
              </a:spcBef>
              <a:buFont typeface="Wingdings" panose="05000000000000000000" pitchFamily="2" charset="2"/>
              <a:buChar char="q"/>
            </a:pPr>
            <a:endParaRPr lang="en-GB" altLang="en-US">
              <a:latin typeface="Tahoma" panose="020B0604030504040204" pitchFamily="34" charset="0"/>
              <a:cs typeface="Tahoma" panose="020B0604030504040204" pitchFamily="34" charset="0"/>
            </a:endParaRPr>
          </a:p>
          <a:p>
            <a:pPr algn="just" eaLnBrk="1" hangingPunct="1">
              <a:buFont typeface="Wingdings" panose="05000000000000000000" pitchFamily="2" charset="2"/>
              <a:buChar char="q"/>
            </a:pPr>
            <a:endParaRPr lang="en-GB" altLang="en-US" sz="2000">
              <a:latin typeface="Tahoma" panose="020B0604030504040204" pitchFamily="34" charset="0"/>
              <a:cs typeface="Tahoma" panose="020B0604030504040204" pitchFamily="34" charset="0"/>
            </a:endParaRPr>
          </a:p>
          <a:p>
            <a:pPr algn="just" eaLnBrk="1" hangingPunct="1">
              <a:buFont typeface="Wingdings" panose="05000000000000000000" pitchFamily="2" charset="2"/>
              <a:buChar char="q"/>
            </a:pPr>
            <a:endParaRPr lang="en-GB" altLang="en-US" sz="2200">
              <a:latin typeface="Tahoma" panose="020B0604030504040204" pitchFamily="34" charset="0"/>
              <a:cs typeface="Tahoma" panose="020B0604030504040204" pitchFamily="34" charset="0"/>
            </a:endParaRPr>
          </a:p>
          <a:p>
            <a:pPr algn="just" eaLnBrk="1" hangingPunct="1">
              <a:buFont typeface="Wingdings" panose="05000000000000000000" pitchFamily="2" charset="2"/>
              <a:buChar char="q"/>
            </a:pPr>
            <a:endParaRPr lang="en-GB" altLang="en-US" sz="2200">
              <a:latin typeface="Tahoma" panose="020B0604030504040204" pitchFamily="34" charset="0"/>
              <a:cs typeface="Tahoma" panose="020B0604030504040204" pitchFamily="34" charset="0"/>
            </a:endParaRPr>
          </a:p>
          <a:p>
            <a:pPr eaLnBrk="1" hangingPunct="1">
              <a:buFont typeface="Wingdings" panose="05000000000000000000" pitchFamily="2" charset="2"/>
              <a:buChar char="q"/>
            </a:pPr>
            <a:endParaRPr lang="en-GB" altLang="en-US" sz="2200">
              <a:latin typeface="Tahoma" panose="020B0604030504040204" pitchFamily="34" charset="0"/>
              <a:cs typeface="Tahoma" panose="020B0604030504040204" pitchFamily="34" charset="0"/>
            </a:endParaRPr>
          </a:p>
        </p:txBody>
      </p:sp>
      <p:sp>
        <p:nvSpPr>
          <p:cNvPr id="35843" name="Slide Number Placeholder 3">
            <a:extLst>
              <a:ext uri="{FF2B5EF4-FFF2-40B4-BE49-F238E27FC236}">
                <a16:creationId xmlns:a16="http://schemas.microsoft.com/office/drawing/2014/main" id="{6D0E5A64-E564-0DE6-DADB-07A4EB52A9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28ACF7D0-3593-4A25-B066-7633E695484C}"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195</a:t>
            </a:fld>
            <a:endParaRPr lang="en-GB" altLang="en-US" sz="1200">
              <a:solidFill>
                <a:srgbClr val="4B251A"/>
              </a:solidFill>
              <a:cs typeface="Arial" panose="020B0604020202020204" pitchFamily="34" charset="0"/>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9948825-7561-5576-8970-FF130F2CDA18}"/>
              </a:ext>
            </a:extLst>
          </p:cNvPr>
          <p:cNvSpPr>
            <a:spLocks noGrp="1"/>
          </p:cNvSpPr>
          <p:nvPr>
            <p:ph type="title"/>
          </p:nvPr>
        </p:nvSpPr>
        <p:spPr>
          <a:xfrm>
            <a:off x="1981200" y="136525"/>
            <a:ext cx="8229600" cy="533400"/>
          </a:xfrm>
        </p:spPr>
        <p:txBody>
          <a:bodyPr/>
          <a:lstStyle/>
          <a:p>
            <a:pPr eaLnBrk="1" hangingPunct="1"/>
            <a:r>
              <a:rPr lang="en-US" altLang="en-US" sz="3200" b="1">
                <a:solidFill>
                  <a:srgbClr val="C00000"/>
                </a:solidFill>
                <a:latin typeface="Tahoma" panose="020B0604030504040204" pitchFamily="34" charset="0"/>
                <a:cs typeface="Tahoma" panose="020B0604030504040204" pitchFamily="34" charset="0"/>
              </a:rPr>
              <a:t>The Role of Social and Gender Norms</a:t>
            </a:r>
            <a:endParaRPr lang="en-GB" altLang="en-US" sz="3200" b="1">
              <a:solidFill>
                <a:srgbClr val="C00000"/>
              </a:solidFill>
              <a:latin typeface="Tahoma" panose="020B0604030504040204" pitchFamily="34" charset="0"/>
              <a:cs typeface="Tahoma" panose="020B0604030504040204" pitchFamily="34" charset="0"/>
            </a:endParaRPr>
          </a:p>
        </p:txBody>
      </p:sp>
      <p:sp>
        <p:nvSpPr>
          <p:cNvPr id="11267" name="Content Placeholder 2">
            <a:extLst>
              <a:ext uri="{FF2B5EF4-FFF2-40B4-BE49-F238E27FC236}">
                <a16:creationId xmlns:a16="http://schemas.microsoft.com/office/drawing/2014/main" id="{A4D179C0-8807-3CE1-9790-A75B98F8D1C2}"/>
              </a:ext>
            </a:extLst>
          </p:cNvPr>
          <p:cNvSpPr>
            <a:spLocks noGrp="1"/>
          </p:cNvSpPr>
          <p:nvPr>
            <p:ph idx="1"/>
          </p:nvPr>
        </p:nvSpPr>
        <p:spPr>
          <a:xfrm>
            <a:off x="1676400" y="806450"/>
            <a:ext cx="8839200" cy="5670550"/>
          </a:xfrm>
        </p:spPr>
        <p:txBody>
          <a:bodyPr/>
          <a:lstStyle/>
          <a:p>
            <a:pPr>
              <a:buFont typeface="Wingdings" pitchFamily="2" charset="2"/>
              <a:buChar char="q"/>
              <a:defRPr/>
            </a:pPr>
            <a:r>
              <a:rPr lang="en-US" altLang="en-TZ" sz="3200" dirty="0">
                <a:solidFill>
                  <a:srgbClr val="252525"/>
                </a:solidFill>
                <a:latin typeface="Tahoma" panose="020B0604030504040204" pitchFamily="34" charset="0"/>
                <a:ea typeface="Tahoma" panose="020B0604030504040204" pitchFamily="34" charset="0"/>
                <a:cs typeface="Tahoma" panose="020B0604030504040204" pitchFamily="34" charset="0"/>
              </a:rPr>
              <a:t>Underlying factors in determining whether women can seek SRH service – types and how.</a:t>
            </a:r>
          </a:p>
          <a:p>
            <a:pPr marL="0" indent="0">
              <a:buNone/>
              <a:defRPr/>
            </a:pPr>
            <a:endParaRPr lang="en-US" altLang="en-TZ" sz="3200" dirty="0">
              <a:solidFill>
                <a:srgbClr val="252525"/>
              </a:solidFill>
              <a:latin typeface="Tahoma" panose="020B0604030504040204" pitchFamily="34" charset="0"/>
              <a:ea typeface="Tahoma" panose="020B0604030504040204" pitchFamily="34" charset="0"/>
              <a:cs typeface="Tahoma" panose="020B0604030504040204" pitchFamily="34" charset="0"/>
            </a:endParaRPr>
          </a:p>
          <a:p>
            <a:pPr>
              <a:buFont typeface="Wingdings" pitchFamily="2" charset="2"/>
              <a:buChar char="q"/>
              <a:defRPr/>
            </a:pPr>
            <a:r>
              <a:rPr lang="en-US" altLang="en-TZ" sz="3200" dirty="0">
                <a:solidFill>
                  <a:srgbClr val="252525"/>
                </a:solidFill>
                <a:latin typeface="Tahoma" panose="020B0604030504040204" pitchFamily="34" charset="0"/>
                <a:ea typeface="Tahoma" panose="020B0604030504040204" pitchFamily="34" charset="0"/>
                <a:cs typeface="Tahoma" panose="020B0604030504040204" pitchFamily="34" charset="0"/>
              </a:rPr>
              <a:t> Influential and unspoken barriers to SRH seeking behaviors. Examples:</a:t>
            </a:r>
          </a:p>
          <a:p>
            <a:pPr>
              <a:buFont typeface="Wingdings" pitchFamily="2" charset="2"/>
              <a:buChar char="ü"/>
              <a:defRPr/>
            </a:pPr>
            <a:r>
              <a:rPr lang="en-US" altLang="en-TZ" sz="3200" dirty="0">
                <a:solidFill>
                  <a:srgbClr val="252525"/>
                </a:solidFill>
                <a:latin typeface="Tahoma" panose="020B0604030504040204" pitchFamily="34" charset="0"/>
                <a:ea typeface="Tahoma" panose="020B0604030504040204" pitchFamily="34" charset="0"/>
                <a:cs typeface="Tahoma" panose="020B0604030504040204" pitchFamily="34" charset="0"/>
              </a:rPr>
              <a:t>Norms that emphasize women’s submissiveness, which limit women decision making, shape fertility choices and influence access to SRH services. </a:t>
            </a:r>
          </a:p>
          <a:p>
            <a:pPr marL="0" indent="0" algn="just" eaLnBrk="1" hangingPunct="1">
              <a:spcBef>
                <a:spcPct val="0"/>
              </a:spcBef>
              <a:buNone/>
              <a:defRPr/>
            </a:pPr>
            <a:endParaRPr lang="en-GB" altLang="en-US" dirty="0">
              <a:latin typeface="Tahoma" panose="020B0604030504040204" pitchFamily="34" charset="0"/>
              <a:cs typeface="Tahoma" panose="020B0604030504040204" pitchFamily="34" charset="0"/>
            </a:endParaRPr>
          </a:p>
          <a:p>
            <a:pPr algn="just" eaLnBrk="1" hangingPunct="1">
              <a:buFont typeface="Wingdings" pitchFamily="2" charset="2"/>
              <a:buChar char="q"/>
              <a:defRPr/>
            </a:pPr>
            <a:endParaRPr lang="en-GB" altLang="en-US" sz="2000" dirty="0">
              <a:latin typeface="Tahoma" panose="020B0604030504040204" pitchFamily="34" charset="0"/>
              <a:cs typeface="Tahoma" panose="020B0604030504040204" pitchFamily="34" charset="0"/>
            </a:endParaRPr>
          </a:p>
          <a:p>
            <a:pPr algn="just" eaLnBrk="1" hangingPunct="1">
              <a:buFont typeface="Wingdings" pitchFamily="2" charset="2"/>
              <a:buChar char="q"/>
              <a:defRPr/>
            </a:pPr>
            <a:endParaRPr lang="en-GB" altLang="en-US" sz="2200" dirty="0">
              <a:latin typeface="Tahoma" panose="020B0604030504040204" pitchFamily="34" charset="0"/>
              <a:cs typeface="Tahoma" panose="020B0604030504040204" pitchFamily="34" charset="0"/>
            </a:endParaRPr>
          </a:p>
          <a:p>
            <a:pPr algn="just" eaLnBrk="1" hangingPunct="1">
              <a:buFont typeface="Wingdings" pitchFamily="2" charset="2"/>
              <a:buChar char="q"/>
              <a:defRPr/>
            </a:pPr>
            <a:endParaRPr lang="en-GB" altLang="en-US" sz="2200" dirty="0">
              <a:latin typeface="Tahoma" panose="020B0604030504040204" pitchFamily="34" charset="0"/>
              <a:cs typeface="Tahoma" panose="020B0604030504040204" pitchFamily="34" charset="0"/>
            </a:endParaRPr>
          </a:p>
          <a:p>
            <a:pPr eaLnBrk="1" hangingPunct="1">
              <a:buFont typeface="Wingdings" pitchFamily="2" charset="2"/>
              <a:buChar char="q"/>
              <a:defRPr/>
            </a:pPr>
            <a:endParaRPr lang="en-GB" altLang="en-US" sz="2200" dirty="0">
              <a:latin typeface="Tahoma" panose="020B0604030504040204" pitchFamily="34" charset="0"/>
              <a:cs typeface="Tahoma" panose="020B0604030504040204" pitchFamily="34" charset="0"/>
            </a:endParaRPr>
          </a:p>
        </p:txBody>
      </p:sp>
      <p:sp>
        <p:nvSpPr>
          <p:cNvPr id="18435" name="Slide Number Placeholder 3">
            <a:extLst>
              <a:ext uri="{FF2B5EF4-FFF2-40B4-BE49-F238E27FC236}">
                <a16:creationId xmlns:a16="http://schemas.microsoft.com/office/drawing/2014/main" id="{5B507E57-9963-F50F-793D-967FB994DE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B11B6BCD-25AF-4915-97F1-1147F29610FA}"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196</a:t>
            </a:fld>
            <a:endParaRPr lang="en-GB" altLang="en-US" sz="1200">
              <a:solidFill>
                <a:srgbClr val="4B251A"/>
              </a:solidFill>
              <a:cs typeface="Arial" panose="020B0604020202020204" pitchFamily="34" charset="0"/>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a:extLst>
              <a:ext uri="{FF2B5EF4-FFF2-40B4-BE49-F238E27FC236}">
                <a16:creationId xmlns:a16="http://schemas.microsoft.com/office/drawing/2014/main" id="{49DC732B-2498-5C5C-0EAC-23549CF70368}"/>
              </a:ext>
            </a:extLst>
          </p:cNvPr>
          <p:cNvSpPr>
            <a:spLocks noGrp="1"/>
          </p:cNvSpPr>
          <p:nvPr>
            <p:ph idx="1"/>
          </p:nvPr>
        </p:nvSpPr>
        <p:spPr>
          <a:xfrm>
            <a:off x="1752600" y="685800"/>
            <a:ext cx="8763000" cy="5791200"/>
          </a:xfrm>
        </p:spPr>
        <p:txBody>
          <a:bodyPr/>
          <a:lstStyle/>
          <a:p>
            <a:pPr algn="just" eaLnBrk="1" hangingPunct="1">
              <a:spcBef>
                <a:spcPct val="0"/>
              </a:spcBef>
              <a:buFont typeface="Wingdings" pitchFamily="2" charset="2"/>
              <a:buChar char="q"/>
              <a:defRPr/>
            </a:pPr>
            <a:r>
              <a:rPr lang="en-US" altLang="en-US" sz="2400" b="1" dirty="0">
                <a:solidFill>
                  <a:srgbClr val="7030A0"/>
                </a:solidFill>
                <a:latin typeface="Tahoma" panose="020B0604030504040204" pitchFamily="34" charset="0"/>
                <a:cs typeface="Tahoma" panose="020B0604030504040204" pitchFamily="34" charset="0"/>
              </a:rPr>
              <a:t> </a:t>
            </a:r>
            <a:r>
              <a:rPr lang="en-US" altLang="en-US" sz="2500" b="1" dirty="0">
                <a:solidFill>
                  <a:srgbClr val="7030A0"/>
                </a:solidFill>
                <a:latin typeface="Tahoma" panose="020B0604030504040204" pitchFamily="34" charset="0"/>
                <a:cs typeface="Tahoma" panose="020B0604030504040204" pitchFamily="34" charset="0"/>
              </a:rPr>
              <a:t>Study Areas:</a:t>
            </a:r>
            <a:r>
              <a:rPr lang="en-US" altLang="en-US" sz="2500" b="1" dirty="0">
                <a:latin typeface="Tahoma" panose="020B0604030504040204" pitchFamily="34" charset="0"/>
                <a:cs typeface="Tahoma" panose="020B0604030504040204" pitchFamily="34" charset="0"/>
              </a:rPr>
              <a:t> </a:t>
            </a:r>
            <a:r>
              <a:rPr lang="en-US" altLang="en-US" sz="2500" dirty="0">
                <a:latin typeface="Tahoma" panose="020B0604030504040204" pitchFamily="34" charset="0"/>
                <a:cs typeface="Tahoma" panose="020B0604030504040204" pitchFamily="34" charset="0"/>
              </a:rPr>
              <a:t>Bagamoyo District in Coastal Region</a:t>
            </a:r>
          </a:p>
          <a:p>
            <a:pPr algn="just" eaLnBrk="1" hangingPunct="1">
              <a:spcBef>
                <a:spcPct val="0"/>
              </a:spcBef>
              <a:buFont typeface="Arial" panose="020B0604020202020204" pitchFamily="34" charset="0"/>
              <a:buNone/>
              <a:defRPr/>
            </a:pPr>
            <a:endParaRPr lang="en-GB" altLang="en-US" sz="2500" dirty="0">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r>
              <a:rPr lang="en-US" altLang="en-US" sz="2500" b="1" dirty="0">
                <a:solidFill>
                  <a:srgbClr val="7030A0"/>
                </a:solidFill>
                <a:latin typeface="Tahoma" panose="020B0604030504040204" pitchFamily="34" charset="0"/>
                <a:cs typeface="Tahoma" panose="020B0604030504040204" pitchFamily="34" charset="0"/>
              </a:rPr>
              <a:t> Research design: </a:t>
            </a:r>
            <a:r>
              <a:rPr lang="en-US" altLang="en-US" sz="2500" dirty="0">
                <a:latin typeface="Tahoma" panose="020B0604030504040204" pitchFamily="34" charset="0"/>
                <a:cs typeface="Tahoma" panose="020B0604030504040204" pitchFamily="34" charset="0"/>
              </a:rPr>
              <a:t>cross-sectional and descriptive – allowed more then one method to be used, therefore both qualitative and quantitative  data were collected</a:t>
            </a:r>
          </a:p>
          <a:p>
            <a:pPr algn="just" eaLnBrk="1" hangingPunct="1">
              <a:spcBef>
                <a:spcPct val="0"/>
              </a:spcBef>
              <a:buFont typeface="Arial" panose="020B0604020202020204" pitchFamily="34" charset="0"/>
              <a:buNone/>
              <a:defRPr/>
            </a:pPr>
            <a:endParaRPr lang="en-US" altLang="en-US" sz="2500" dirty="0">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r>
              <a:rPr lang="en-US" altLang="en-US" sz="2500" b="1" dirty="0">
                <a:solidFill>
                  <a:srgbClr val="7030A0"/>
                </a:solidFill>
                <a:latin typeface="Tahoma" panose="020B0604030504040204" pitchFamily="34" charset="0"/>
                <a:cs typeface="Tahoma" panose="020B0604030504040204" pitchFamily="34" charset="0"/>
              </a:rPr>
              <a:t> Sample size: </a:t>
            </a:r>
            <a:r>
              <a:rPr lang="en-GB" altLang="en-US" sz="2500" dirty="0">
                <a:latin typeface="Tahoma" panose="020B0604030504040204" pitchFamily="34" charset="0"/>
                <a:cs typeface="Tahoma" panose="020B0604030504040204" pitchFamily="34" charset="0"/>
              </a:rPr>
              <a:t>250 respondents</a:t>
            </a:r>
          </a:p>
          <a:p>
            <a:pPr algn="just" eaLnBrk="1" hangingPunct="1">
              <a:spcBef>
                <a:spcPct val="0"/>
              </a:spcBef>
              <a:buFont typeface="Wingdings" pitchFamily="2" charset="2"/>
              <a:buChar char="q"/>
              <a:defRPr/>
            </a:pPr>
            <a:endParaRPr lang="en-GB" altLang="en-US" sz="2500" dirty="0">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r>
              <a:rPr lang="en-US" altLang="en-US" sz="2500" b="1" dirty="0">
                <a:solidFill>
                  <a:srgbClr val="7030A0"/>
                </a:solidFill>
                <a:latin typeface="Tahoma" panose="020B0604030504040204" pitchFamily="34" charset="0"/>
                <a:cs typeface="Tahoma" panose="020B0604030504040204" pitchFamily="34" charset="0"/>
              </a:rPr>
              <a:t> Sampling unit: </a:t>
            </a:r>
            <a:r>
              <a:rPr lang="en-GB" altLang="en-US" sz="2500" dirty="0">
                <a:latin typeface="Tahoma" panose="020B0604030504040204" pitchFamily="34" charset="0"/>
                <a:cs typeface="Tahoma" panose="020B0604030504040204" pitchFamily="34" charset="0"/>
              </a:rPr>
              <a:t>women of reproductive age between 15 – 49 years. </a:t>
            </a:r>
          </a:p>
          <a:p>
            <a:pPr algn="just" eaLnBrk="1" hangingPunct="1">
              <a:spcBef>
                <a:spcPct val="0"/>
              </a:spcBef>
              <a:buFont typeface="Wingdings" pitchFamily="2" charset="2"/>
              <a:buChar char="q"/>
              <a:defRPr/>
            </a:pPr>
            <a:endParaRPr lang="en-GB" altLang="en-US" sz="2500" dirty="0">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r>
              <a:rPr lang="en-US" altLang="en-US" sz="2500" b="1" dirty="0">
                <a:solidFill>
                  <a:srgbClr val="7030A0"/>
                </a:solidFill>
                <a:latin typeface="Tahoma" panose="020B0604030504040204" pitchFamily="34" charset="0"/>
                <a:cs typeface="Tahoma" panose="020B0604030504040204" pitchFamily="34" charset="0"/>
              </a:rPr>
              <a:t> Research instruments: </a:t>
            </a:r>
            <a:r>
              <a:rPr lang="en-GB" altLang="en-US" sz="2500" dirty="0">
                <a:latin typeface="Tahoma" panose="020B0604030504040204" pitchFamily="34" charset="0"/>
                <a:cs typeface="Tahoma" panose="020B0604030504040204" pitchFamily="34" charset="0"/>
              </a:rPr>
              <a:t>Household questionnaires and interviews for KIIs.</a:t>
            </a:r>
          </a:p>
          <a:p>
            <a:pPr marL="0" indent="0" algn="just" eaLnBrk="1" hangingPunct="1">
              <a:spcBef>
                <a:spcPct val="0"/>
              </a:spcBef>
              <a:buNone/>
              <a:defRPr/>
            </a:pPr>
            <a:endParaRPr lang="en-US" altLang="en-US" sz="2400" b="1" dirty="0">
              <a:solidFill>
                <a:srgbClr val="7030A0"/>
              </a:solidFill>
              <a:latin typeface="Tahoma" panose="020B0604030504040204" pitchFamily="34" charset="0"/>
              <a:cs typeface="Tahoma" panose="020B0604030504040204" pitchFamily="34" charset="0"/>
            </a:endParaRPr>
          </a:p>
          <a:p>
            <a:pPr algn="just" eaLnBrk="1" hangingPunct="1">
              <a:spcBef>
                <a:spcPct val="0"/>
              </a:spcBef>
              <a:buFont typeface="Wingdings 2" pitchFamily="2" charset="2"/>
              <a:buNone/>
              <a:defRPr/>
            </a:pPr>
            <a:endParaRPr lang="en-US" altLang="en-US" sz="2400" b="1" dirty="0">
              <a:solidFill>
                <a:srgbClr val="7030A0"/>
              </a:solidFill>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endParaRPr lang="en-US" altLang="en-US" sz="2400" b="1" dirty="0">
              <a:solidFill>
                <a:srgbClr val="7030A0"/>
              </a:solidFill>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endParaRPr lang="en-US" altLang="en-US" sz="2400" b="1" dirty="0">
              <a:solidFill>
                <a:srgbClr val="7030A0"/>
              </a:solidFill>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endParaRPr lang="en-US" altLang="en-US" sz="2400" b="1" dirty="0">
              <a:solidFill>
                <a:srgbClr val="7030A0"/>
              </a:solidFill>
              <a:latin typeface="Tahoma" panose="020B0604030504040204" pitchFamily="34" charset="0"/>
              <a:cs typeface="Tahoma" panose="020B0604030504040204" pitchFamily="34" charset="0"/>
            </a:endParaRPr>
          </a:p>
          <a:p>
            <a:pPr algn="just" eaLnBrk="1" hangingPunct="1">
              <a:spcBef>
                <a:spcPct val="0"/>
              </a:spcBef>
              <a:buFont typeface="Wingdings" pitchFamily="2" charset="2"/>
              <a:buChar char="q"/>
              <a:defRPr/>
            </a:pPr>
            <a:endParaRPr lang="en-US" altLang="en-US" sz="2400" b="1" dirty="0">
              <a:solidFill>
                <a:srgbClr val="7030A0"/>
              </a:solidFill>
              <a:latin typeface="Tahoma" panose="020B0604030504040204" pitchFamily="34" charset="0"/>
              <a:cs typeface="Tahoma" panose="020B0604030504040204" pitchFamily="34" charset="0"/>
            </a:endParaRPr>
          </a:p>
          <a:p>
            <a:pPr algn="just" eaLnBrk="1" hangingPunct="1">
              <a:spcBef>
                <a:spcPct val="0"/>
              </a:spcBef>
              <a:buFont typeface="Wingdings 2" pitchFamily="2" charset="2"/>
              <a:buNone/>
              <a:defRPr/>
            </a:pPr>
            <a:endParaRPr lang="en-US" altLang="en-US" sz="2400" b="1" dirty="0">
              <a:solidFill>
                <a:srgbClr val="7030A0"/>
              </a:solidFill>
              <a:latin typeface="Tahoma" panose="020B0604030504040204" pitchFamily="34" charset="0"/>
              <a:cs typeface="Tahoma" panose="020B0604030504040204" pitchFamily="34" charset="0"/>
            </a:endParaRPr>
          </a:p>
          <a:p>
            <a:pPr eaLnBrk="1" hangingPunct="1">
              <a:spcBef>
                <a:spcPct val="0"/>
              </a:spcBef>
              <a:buFont typeface="Arial" panose="020B0604020202020204" pitchFamily="34" charset="0"/>
              <a:buNone/>
              <a:defRPr/>
            </a:pPr>
            <a:endParaRPr lang="en-US" altLang="en-US" sz="2200" b="1" dirty="0">
              <a:solidFill>
                <a:srgbClr val="7030A0"/>
              </a:solidFill>
              <a:latin typeface="Tahoma" panose="020B0604030504040204" pitchFamily="34" charset="0"/>
              <a:cs typeface="Tahoma" panose="020B0604030504040204" pitchFamily="34" charset="0"/>
            </a:endParaRPr>
          </a:p>
          <a:p>
            <a:pPr eaLnBrk="1" hangingPunct="1">
              <a:spcBef>
                <a:spcPct val="0"/>
              </a:spcBef>
              <a:buFont typeface="Arial" panose="020B0604020202020204" pitchFamily="34" charset="0"/>
              <a:buNone/>
              <a:defRPr/>
            </a:pPr>
            <a:endParaRPr lang="en-GB" altLang="en-US" sz="2400" dirty="0">
              <a:latin typeface="Tahoma" panose="020B0604030504040204" pitchFamily="34" charset="0"/>
              <a:cs typeface="Tahoma" panose="020B0604030504040204" pitchFamily="34" charset="0"/>
            </a:endParaRPr>
          </a:p>
          <a:p>
            <a:pPr eaLnBrk="1" hangingPunct="1">
              <a:spcBef>
                <a:spcPct val="0"/>
              </a:spcBef>
              <a:buFont typeface="Arial" panose="020B0604020202020204" pitchFamily="34" charset="0"/>
              <a:buNone/>
              <a:defRPr/>
            </a:pPr>
            <a:endParaRPr lang="en-US" altLang="en-US" sz="2800" dirty="0">
              <a:latin typeface="Tahoma" panose="020B0604030504040204" pitchFamily="34" charset="0"/>
              <a:cs typeface="Tahoma" panose="020B0604030504040204" pitchFamily="34" charset="0"/>
            </a:endParaRPr>
          </a:p>
        </p:txBody>
      </p:sp>
      <p:sp>
        <p:nvSpPr>
          <p:cNvPr id="19458" name="Title 1">
            <a:extLst>
              <a:ext uri="{FF2B5EF4-FFF2-40B4-BE49-F238E27FC236}">
                <a16:creationId xmlns:a16="http://schemas.microsoft.com/office/drawing/2014/main" id="{4415767F-8C29-2588-529E-4DB9B01D672B}"/>
              </a:ext>
            </a:extLst>
          </p:cNvPr>
          <p:cNvSpPr>
            <a:spLocks noGrp="1"/>
          </p:cNvSpPr>
          <p:nvPr>
            <p:ph type="title"/>
          </p:nvPr>
        </p:nvSpPr>
        <p:spPr>
          <a:xfrm>
            <a:off x="1981200" y="152400"/>
            <a:ext cx="8229600" cy="457200"/>
          </a:xfrm>
        </p:spPr>
        <p:txBody>
          <a:bodyPr/>
          <a:lstStyle/>
          <a:p>
            <a:pPr eaLnBrk="1" hangingPunct="1"/>
            <a:r>
              <a:rPr lang="en-GB" altLang="en-US" sz="2900" b="1">
                <a:solidFill>
                  <a:srgbClr val="C00000"/>
                </a:solidFill>
                <a:latin typeface="Tahoma" panose="020B0604030504040204" pitchFamily="34" charset="0"/>
                <a:cs typeface="Tahoma" panose="020B0604030504040204" pitchFamily="34" charset="0"/>
              </a:rPr>
              <a:t>Study Methods</a:t>
            </a:r>
          </a:p>
        </p:txBody>
      </p:sp>
      <p:sp>
        <p:nvSpPr>
          <p:cNvPr id="19459" name="Slide Number Placeholder 8">
            <a:extLst>
              <a:ext uri="{FF2B5EF4-FFF2-40B4-BE49-F238E27FC236}">
                <a16:creationId xmlns:a16="http://schemas.microsoft.com/office/drawing/2014/main" id="{7A8C47E2-0503-673A-C72F-BF1D0C170C5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007C669F-E737-4261-9F4F-D850E0B0BEFF}" type="slidenum">
              <a:rPr lang="en-US" altLang="en-US" sz="1200">
                <a:solidFill>
                  <a:srgbClr val="4B251A"/>
                </a:solidFill>
                <a:cs typeface="Arial" panose="020B0604020202020204" pitchFamily="34" charset="0"/>
              </a:rPr>
              <a:pPr defTabSz="912813" fontAlgn="base">
                <a:spcBef>
                  <a:spcPct val="0"/>
                </a:spcBef>
                <a:spcAft>
                  <a:spcPct val="0"/>
                </a:spcAft>
                <a:buClrTx/>
                <a:buSzTx/>
                <a:buNone/>
              </a:pPr>
              <a:t>197</a:t>
            </a:fld>
            <a:endParaRPr lang="en-US" altLang="en-US" sz="1200">
              <a:solidFill>
                <a:srgbClr val="4B251A"/>
              </a:solidFill>
              <a:cs typeface="Arial" panose="020B0604020202020204" pitchFamily="34" charset="0"/>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7090E5BE-7CC0-EA09-B346-245D7C6D4D5B}"/>
              </a:ext>
            </a:extLst>
          </p:cNvPr>
          <p:cNvSpPr>
            <a:spLocks noGrp="1"/>
          </p:cNvSpPr>
          <p:nvPr>
            <p:ph type="title"/>
          </p:nvPr>
        </p:nvSpPr>
        <p:spPr>
          <a:xfrm>
            <a:off x="1905000" y="152400"/>
            <a:ext cx="8229600" cy="457200"/>
          </a:xfrm>
        </p:spPr>
        <p:txBody>
          <a:bodyPr/>
          <a:lstStyle/>
          <a:p>
            <a:pPr eaLnBrk="1" hangingPunct="1"/>
            <a:r>
              <a:rPr lang="en-US" altLang="en-US" sz="3200" b="1">
                <a:solidFill>
                  <a:srgbClr val="C00000"/>
                </a:solidFill>
                <a:latin typeface="Tahoma" panose="020B0604030504040204" pitchFamily="34" charset="0"/>
                <a:cs typeface="Tahoma" panose="020B0604030504040204" pitchFamily="34" charset="0"/>
              </a:rPr>
              <a:t>Data</a:t>
            </a:r>
            <a:r>
              <a:rPr lang="en-US" altLang="en-US" sz="3200">
                <a:solidFill>
                  <a:srgbClr val="C00000"/>
                </a:solidFill>
                <a:latin typeface="Tahoma" panose="020B0604030504040204" pitchFamily="34" charset="0"/>
                <a:cs typeface="Tahoma" panose="020B0604030504040204" pitchFamily="34" charset="0"/>
              </a:rPr>
              <a:t> </a:t>
            </a:r>
            <a:r>
              <a:rPr lang="en-US" altLang="en-US" sz="3200" b="1">
                <a:solidFill>
                  <a:srgbClr val="C00000"/>
                </a:solidFill>
                <a:latin typeface="Tahoma" panose="020B0604030504040204" pitchFamily="34" charset="0"/>
                <a:cs typeface="Tahoma" panose="020B0604030504040204" pitchFamily="34" charset="0"/>
              </a:rPr>
              <a:t>Analysis</a:t>
            </a:r>
          </a:p>
        </p:txBody>
      </p:sp>
      <p:graphicFrame>
        <p:nvGraphicFramePr>
          <p:cNvPr id="5" name="Content Placeholder 4">
            <a:extLst>
              <a:ext uri="{FF2B5EF4-FFF2-40B4-BE49-F238E27FC236}">
                <a16:creationId xmlns:a16="http://schemas.microsoft.com/office/drawing/2014/main" id="{7B9007C1-CAD3-F75A-50EA-15399AD70EEE}"/>
              </a:ext>
            </a:extLst>
          </p:cNvPr>
          <p:cNvGraphicFramePr>
            <a:graphicFrameLocks noGrp="1"/>
          </p:cNvGraphicFramePr>
          <p:nvPr>
            <p:ph idx="1"/>
          </p:nvPr>
        </p:nvGraphicFramePr>
        <p:xfrm>
          <a:off x="1752600" y="685801"/>
          <a:ext cx="8686800" cy="613907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11464">
                <a:tc>
                  <a:txBody>
                    <a:bodyPr/>
                    <a:lstStyle/>
                    <a:p>
                      <a:r>
                        <a:rPr lang="en-US" sz="2100" dirty="0">
                          <a:latin typeface="Tahoma" pitchFamily="34" charset="0"/>
                          <a:ea typeface="Tahoma" pitchFamily="34" charset="0"/>
                          <a:cs typeface="Tahoma" pitchFamily="34" charset="0"/>
                        </a:rPr>
                        <a:t>Objectives</a:t>
                      </a:r>
                    </a:p>
                  </a:txBody>
                  <a:tcPr marT="45719" marB="45719"/>
                </a:tc>
                <a:tc>
                  <a:txBody>
                    <a:bodyPr/>
                    <a:lstStyle/>
                    <a:p>
                      <a:r>
                        <a:rPr lang="en-US" sz="2100" dirty="0">
                          <a:latin typeface="Tahoma" pitchFamily="34" charset="0"/>
                          <a:ea typeface="Tahoma" pitchFamily="34" charset="0"/>
                          <a:cs typeface="Tahoma" pitchFamily="34" charset="0"/>
                        </a:rPr>
                        <a:t>Data Analysis Techniques</a:t>
                      </a:r>
                    </a:p>
                  </a:txBody>
                  <a:tcPr marT="45719" marB="45719"/>
                </a:tc>
                <a:extLst>
                  <a:ext uri="{0D108BD9-81ED-4DB2-BD59-A6C34878D82A}">
                    <a16:rowId xmlns:a16="http://schemas.microsoft.com/office/drawing/2014/main" val="10000"/>
                  </a:ext>
                </a:extLst>
              </a:tr>
              <a:tr h="1051516">
                <a:tc rowSpan="7">
                  <a:txBody>
                    <a:bodyPr/>
                    <a:lstStyle/>
                    <a:p>
                      <a:r>
                        <a:rPr lang="en-US" sz="2100" kern="1200" dirty="0">
                          <a:solidFill>
                            <a:schemeClr val="dk1"/>
                          </a:solidFill>
                          <a:latin typeface="Tahoma" pitchFamily="34" charset="0"/>
                          <a:ea typeface="Tahoma" pitchFamily="34" charset="0"/>
                          <a:cs typeface="Tahoma" pitchFamily="34" charset="0"/>
                        </a:rPr>
                        <a:t>1. </a:t>
                      </a:r>
                      <a:r>
                        <a:rPr lang="en-US" sz="2400" kern="1200" dirty="0">
                          <a:solidFill>
                            <a:schemeClr val="dk1"/>
                          </a:solidFill>
                          <a:latin typeface="Tahoma" pitchFamily="34" charset="0"/>
                          <a:ea typeface="Tahoma" pitchFamily="34" charset="0"/>
                          <a:cs typeface="Tahoma" pitchFamily="34" charset="0"/>
                        </a:rPr>
                        <a:t>To establish the status of women empowerment in Bagamoyo District, Tanzania</a:t>
                      </a:r>
                      <a:r>
                        <a:rPr lang="en-US" sz="2400" kern="1200" baseline="0" dirty="0">
                          <a:solidFill>
                            <a:schemeClr val="dk1"/>
                          </a:solidFill>
                          <a:latin typeface="Tahoma" pitchFamily="34" charset="0"/>
                          <a:ea typeface="Tahoma" pitchFamily="34" charset="0"/>
                          <a:cs typeface="Tahoma" pitchFamily="34" charset="0"/>
                        </a:rPr>
                        <a:t>.</a:t>
                      </a:r>
                      <a:endParaRPr lang="en-US" sz="2400" dirty="0">
                        <a:latin typeface="Tahoma" pitchFamily="34" charset="0"/>
                        <a:ea typeface="Tahoma" pitchFamily="34" charset="0"/>
                        <a:cs typeface="Tahoma" pitchFamily="34" charset="0"/>
                      </a:endParaRPr>
                    </a:p>
                  </a:txBody>
                  <a:tcPr marT="45719" marB="4571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latin typeface="Tahoma" pitchFamily="34" charset="0"/>
                          <a:ea typeface="Tahoma" pitchFamily="34" charset="0"/>
                          <a:cs typeface="Tahoma" pitchFamily="34" charset="0"/>
                        </a:rPr>
                        <a:t>(PAI), where 7 variables related women’s decision making were used. Was computed in 1/7 variables  (0=husband, jointly=0.072, respondent=0.143.</a:t>
                      </a:r>
                      <a:endParaRPr lang="en-US" sz="2100" dirty="0">
                        <a:latin typeface="Tahoma" pitchFamily="34" charset="0"/>
                        <a:ea typeface="Tahoma" pitchFamily="34" charset="0"/>
                        <a:cs typeface="Tahoma" pitchFamily="34" charset="0"/>
                      </a:endParaRPr>
                    </a:p>
                  </a:txBody>
                  <a:tcPr marT="45719" marB="45719"/>
                </a:tc>
                <a:extLst>
                  <a:ext uri="{0D108BD9-81ED-4DB2-BD59-A6C34878D82A}">
                    <a16:rowId xmlns:a16="http://schemas.microsoft.com/office/drawing/2014/main" val="10001"/>
                  </a:ext>
                </a:extLst>
              </a:tr>
              <a:tr h="731490">
                <a:tc vMerge="1">
                  <a:txBody>
                    <a:bodyPr/>
                    <a:lstStyle/>
                    <a:p>
                      <a:endParaRPr lang="en-US" dirty="0"/>
                    </a:p>
                  </a:txBody>
                  <a:tcPr/>
                </a:tc>
                <a:tc>
                  <a:txBody>
                    <a:bodyPr/>
                    <a:lstStyle/>
                    <a:p>
                      <a:r>
                        <a:rPr lang="en-US" sz="2100" dirty="0">
                          <a:latin typeface="Tahoma" pitchFamily="34" charset="0"/>
                          <a:ea typeface="Tahoma" pitchFamily="34" charset="0"/>
                          <a:cs typeface="Tahoma" pitchFamily="34" charset="0"/>
                        </a:rPr>
                        <a:t>(DMI), 1/8 variables (0=husband, 0.062=jointly, 0.125 jointly.  </a:t>
                      </a:r>
                    </a:p>
                  </a:txBody>
                  <a:tcPr marT="45719" marB="45719"/>
                </a:tc>
                <a:extLst>
                  <a:ext uri="{0D108BD9-81ED-4DB2-BD59-A6C34878D82A}">
                    <a16:rowId xmlns:a16="http://schemas.microsoft.com/office/drawing/2014/main" val="10002"/>
                  </a:ext>
                </a:extLst>
              </a:tr>
              <a:tr h="731490">
                <a:tc vMerge="1">
                  <a:txBody>
                    <a:bodyPr/>
                    <a:lstStyle/>
                    <a:p>
                      <a:endParaRPr lang="en-US" sz="2100" dirty="0">
                        <a:latin typeface="Tahoma" pitchFamily="34" charset="0"/>
                        <a:ea typeface="Tahoma" pitchFamily="34" charset="0"/>
                        <a:cs typeface="Tahoma" pitchFamily="34" charset="0"/>
                      </a:endParaRPr>
                    </a:p>
                  </a:txBody>
                  <a:tcPr marT="45731" marB="45731"/>
                </a:tc>
                <a:tc>
                  <a:txBody>
                    <a:bodyPr/>
                    <a:lstStyle/>
                    <a:p>
                      <a:r>
                        <a:rPr lang="en-US" sz="2100" dirty="0">
                          <a:latin typeface="Tahoma" pitchFamily="34" charset="0"/>
                          <a:ea typeface="Tahoma" pitchFamily="34" charset="0"/>
                          <a:cs typeface="Tahoma" pitchFamily="34" charset="0"/>
                        </a:rPr>
                        <a:t>(FVI), 1/6 variables in dummy 0=not experience violence, 0.166 experience violence</a:t>
                      </a:r>
                    </a:p>
                  </a:txBody>
                  <a:tcPr marT="45719" marB="45719"/>
                </a:tc>
                <a:extLst>
                  <a:ext uri="{0D108BD9-81ED-4DB2-BD59-A6C34878D82A}">
                    <a16:rowId xmlns:a16="http://schemas.microsoft.com/office/drawing/2014/main" val="10003"/>
                  </a:ext>
                </a:extLst>
              </a:tr>
              <a:tr h="731490">
                <a:tc vMerge="1">
                  <a:txBody>
                    <a:bodyPr/>
                    <a:lstStyle/>
                    <a:p>
                      <a:endParaRPr lang="en-US" dirty="0"/>
                    </a:p>
                  </a:txBody>
                  <a:tcPr/>
                </a:tc>
                <a:tc>
                  <a:txBody>
                    <a:bodyPr/>
                    <a:lstStyle/>
                    <a:p>
                      <a:r>
                        <a:rPr lang="en-US" sz="2100" kern="1200" dirty="0">
                          <a:solidFill>
                            <a:schemeClr val="dk1"/>
                          </a:solidFill>
                          <a:latin typeface="Tahoma" pitchFamily="34" charset="0"/>
                          <a:ea typeface="Tahoma" pitchFamily="34" charset="0"/>
                          <a:cs typeface="Tahoma" pitchFamily="34" charset="0"/>
                        </a:rPr>
                        <a:t>(FMI), 1/5 variables (0=never, 0.1=accompanied, 0.2= always alone. </a:t>
                      </a:r>
                      <a:endParaRPr lang="en-US" sz="2100" dirty="0">
                        <a:latin typeface="Tahoma" pitchFamily="34" charset="0"/>
                        <a:ea typeface="Tahoma" pitchFamily="34" charset="0"/>
                        <a:cs typeface="Tahoma" pitchFamily="34" charset="0"/>
                      </a:endParaRPr>
                    </a:p>
                  </a:txBody>
                  <a:tcPr marT="45719" marB="45719"/>
                </a:tc>
                <a:extLst>
                  <a:ext uri="{0D108BD9-81ED-4DB2-BD59-A6C34878D82A}">
                    <a16:rowId xmlns:a16="http://schemas.microsoft.com/office/drawing/2014/main" val="10004"/>
                  </a:ext>
                </a:extLst>
              </a:tr>
              <a:tr h="698406">
                <a:tc vMerge="1">
                  <a:txBody>
                    <a:bodyPr/>
                    <a:lstStyle/>
                    <a:p>
                      <a:endParaRPr lang="en-US" sz="2200" dirty="0">
                        <a:latin typeface="Tahoma" pitchFamily="34" charset="0"/>
                        <a:ea typeface="Tahoma" pitchFamily="34" charset="0"/>
                        <a:cs typeface="Tahoma" pitchFamily="34" charset="0"/>
                      </a:endParaRPr>
                    </a:p>
                  </a:txBody>
                  <a:tcPr/>
                </a:tc>
                <a:tc>
                  <a:txBody>
                    <a:bodyPr/>
                    <a:lstStyle/>
                    <a:p>
                      <a:r>
                        <a:rPr lang="en-US" sz="2100" dirty="0">
                          <a:latin typeface="Tahoma" pitchFamily="34" charset="0"/>
                          <a:ea typeface="Tahoma" pitchFamily="34" charset="0"/>
                          <a:cs typeface="Tahoma" pitchFamily="34" charset="0"/>
                        </a:rPr>
                        <a:t>CEI=1/4 indices (PAI+DMI+FVI+FMI)</a:t>
                      </a:r>
                    </a:p>
                  </a:txBody>
                  <a:tcPr marT="45719" marB="45719"/>
                </a:tc>
                <a:extLst>
                  <a:ext uri="{0D108BD9-81ED-4DB2-BD59-A6C34878D82A}">
                    <a16:rowId xmlns:a16="http://schemas.microsoft.com/office/drawing/2014/main" val="10005"/>
                  </a:ext>
                </a:extLst>
              </a:tr>
              <a:tr h="731490">
                <a:tc vMerge="1">
                  <a:txBody>
                    <a:bodyPr/>
                    <a:lstStyle/>
                    <a:p>
                      <a:endParaRPr lang="en-US" sz="2100" dirty="0">
                        <a:latin typeface="Tahoma" pitchFamily="34" charset="0"/>
                        <a:ea typeface="Tahoma" pitchFamily="34" charset="0"/>
                        <a:cs typeface="Tahoma" pitchFamily="34" charset="0"/>
                      </a:endParaRPr>
                    </a:p>
                  </a:txBody>
                  <a:tcPr marT="45731" marB="45731"/>
                </a:tc>
                <a:tc>
                  <a:txBody>
                    <a:bodyPr/>
                    <a:lstStyle/>
                    <a:p>
                      <a:r>
                        <a:rPr lang="en-US" sz="2100" dirty="0">
                          <a:latin typeface="Tahoma" pitchFamily="34" charset="0"/>
                          <a:ea typeface="Tahoma" pitchFamily="34" charset="0"/>
                          <a:cs typeface="Tahoma" pitchFamily="34" charset="0"/>
                        </a:rPr>
                        <a:t>Final cut-off empowerment was classified into four levels ranging from value of 0 to 1 (UNDP, 2014).</a:t>
                      </a:r>
                    </a:p>
                  </a:txBody>
                  <a:tcPr marT="45719" marB="45719"/>
                </a:tc>
                <a:extLst>
                  <a:ext uri="{0D108BD9-81ED-4DB2-BD59-A6C34878D82A}">
                    <a16:rowId xmlns:a16="http://schemas.microsoft.com/office/drawing/2014/main" val="10006"/>
                  </a:ext>
                </a:extLst>
              </a:tr>
              <a:tr h="1051516">
                <a:tc vMerge="1">
                  <a:txBody>
                    <a:bodyPr/>
                    <a:lstStyle/>
                    <a:p>
                      <a:endParaRPr lang="en-US" sz="2100" dirty="0">
                        <a:latin typeface="Tahoma" pitchFamily="34" charset="0"/>
                        <a:ea typeface="Tahoma" pitchFamily="34" charset="0"/>
                        <a:cs typeface="Tahoma" pitchFamily="34" charset="0"/>
                      </a:endParaRPr>
                    </a:p>
                  </a:txBody>
                  <a:tcPr marT="45731" marB="45731"/>
                </a:tc>
                <a:tc>
                  <a:txBody>
                    <a:bodyPr/>
                    <a:lstStyle/>
                    <a:p>
                      <a:r>
                        <a:rPr lang="en-US" sz="2100" dirty="0">
                          <a:latin typeface="Tahoma" pitchFamily="34" charset="0"/>
                          <a:ea typeface="Tahoma" pitchFamily="34" charset="0"/>
                          <a:cs typeface="Tahoma" pitchFamily="34" charset="0"/>
                        </a:rPr>
                        <a:t>Value 0 – 0.549 =low, 0.550 – 0.699=medium, 0.7 – 0.799 =high and 0.8 – 1= very high empowerment. </a:t>
                      </a:r>
                    </a:p>
                  </a:txBody>
                  <a:tcPr marT="45719" marB="45719"/>
                </a:tc>
                <a:extLst>
                  <a:ext uri="{0D108BD9-81ED-4DB2-BD59-A6C34878D82A}">
                    <a16:rowId xmlns:a16="http://schemas.microsoft.com/office/drawing/2014/main" val="10007"/>
                  </a:ext>
                </a:extLst>
              </a:tr>
            </a:tbl>
          </a:graphicData>
        </a:graphic>
      </p:graphicFrame>
      <p:sp>
        <p:nvSpPr>
          <p:cNvPr id="21529" name="Slide Number Placeholder 3">
            <a:extLst>
              <a:ext uri="{FF2B5EF4-FFF2-40B4-BE49-F238E27FC236}">
                <a16:creationId xmlns:a16="http://schemas.microsoft.com/office/drawing/2014/main" id="{D3F764B7-A63D-2632-78BC-08B46A4665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0547D2AD-E0C3-4F39-AE86-40D36A13DD62}"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198</a:t>
            </a:fld>
            <a:endParaRPr lang="en-GB" altLang="en-US" sz="1200">
              <a:solidFill>
                <a:srgbClr val="4B251A"/>
              </a:solidFill>
              <a:cs typeface="Arial" panose="020B0604020202020204"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6C87714-5B8B-BEB2-C4BC-37EF7E1ADA07}"/>
              </a:ext>
            </a:extLst>
          </p:cNvPr>
          <p:cNvGraphicFramePr>
            <a:graphicFrameLocks noGrp="1"/>
          </p:cNvGraphicFramePr>
          <p:nvPr>
            <p:ph idx="1"/>
          </p:nvPr>
        </p:nvGraphicFramePr>
        <p:xfrm>
          <a:off x="1524000" y="0"/>
          <a:ext cx="9220200" cy="6865938"/>
        </p:xfrm>
        <a:graphic>
          <a:graphicData uri="http://schemas.openxmlformats.org/drawingml/2006/table">
            <a:tbl>
              <a:tblPr/>
              <a:tblGrid>
                <a:gridCol w="2185187">
                  <a:extLst>
                    <a:ext uri="{9D8B030D-6E8A-4147-A177-3AD203B41FA5}">
                      <a16:colId xmlns:a16="http://schemas.microsoft.com/office/drawing/2014/main" val="20000"/>
                    </a:ext>
                  </a:extLst>
                </a:gridCol>
                <a:gridCol w="7035013">
                  <a:extLst>
                    <a:ext uri="{9D8B030D-6E8A-4147-A177-3AD203B41FA5}">
                      <a16:colId xmlns:a16="http://schemas.microsoft.com/office/drawing/2014/main" val="20001"/>
                    </a:ext>
                  </a:extLst>
                </a:gridCol>
              </a:tblGrid>
              <a:tr h="431052">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ahoma" panose="020B0604030504040204" pitchFamily="34" charset="0"/>
                          <a:cs typeface="Tahoma" panose="020B0604030504040204" pitchFamily="34" charset="0"/>
                        </a:rPr>
                        <a:t>Objective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FFFFFF"/>
                          </a:solidFill>
                          <a:effectLst/>
                          <a:latin typeface="Tahoma" panose="020B0604030504040204" pitchFamily="34" charset="0"/>
                          <a:cs typeface="Tahoma" panose="020B0604030504040204" pitchFamily="34" charset="0"/>
                        </a:rPr>
                        <a:t>Data Analysis Techniques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580">
                <a:tc rowSpan="5">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2. Examine the influence of Women Empowerment on maternal health seeking behavior.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TlToBr>
                      <a:noFill/>
                    </a:lnTlToBr>
                    <a:lnBlToTr>
                      <a:noFill/>
                    </a:lnBlToTr>
                    <a:solidFill>
                      <a:srgbClr val="CEDCE1"/>
                    </a:solidFill>
                  </a:tcPr>
                </a:tc>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OLR was performed  to determine the influence  of women empowerment on access to health.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1"/>
                  </a:ext>
                </a:extLst>
              </a:tr>
              <a:tr h="1051650">
                <a:tc vMerge="1">
                  <a:txBody>
                    <a:bodyPr/>
                    <a:lstStyle/>
                    <a:p>
                      <a:endParaRPr lang="en-TZ"/>
                    </a:p>
                  </a:txBody>
                  <a:tcPr/>
                </a:tc>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OLR was used because the dependent variable had three ordered categories of empowerment (low, medium and 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extLst>
                  <a:ext uri="{0D108BD9-81ED-4DB2-BD59-A6C34878D82A}">
                    <a16:rowId xmlns:a16="http://schemas.microsoft.com/office/drawing/2014/main" val="10002"/>
                  </a:ext>
                </a:extLst>
              </a:tr>
              <a:tr h="1542423">
                <a:tc vMerge="1">
                  <a:txBody>
                    <a:bodyPr/>
                    <a:lstStyle/>
                    <a:p>
                      <a:endParaRPr lang="en-TZ"/>
                    </a:p>
                  </a:txBody>
                  <a:tcPr/>
                </a:tc>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r>
                        <a:rPr kumimoji="0" lang="en-GB" sz="2100" kern="1200" dirty="0">
                          <a:solidFill>
                            <a:schemeClr val="tx1"/>
                          </a:solidFill>
                          <a:effectLst/>
                          <a:latin typeface="Constantia" panose="02030602050306030303" pitchFamily="18" charset="0"/>
                          <a:ea typeface="+mn-ea"/>
                          <a:cs typeface="+mn-cs"/>
                        </a:rPr>
                        <a:t>P(Y) </a:t>
                      </a:r>
                      <a:r>
                        <a:rPr kumimoji="0" lang="en-GB" sz="2800" kern="1200" dirty="0">
                          <a:solidFill>
                            <a:schemeClr val="tx1"/>
                          </a:solidFill>
                          <a:effectLst/>
                          <a:latin typeface="Constantia" panose="02030602050306030303" pitchFamily="18" charset="0"/>
                          <a:ea typeface="+mn-ea"/>
                          <a:cs typeface="+mn-cs"/>
                        </a:rPr>
                        <a:t>= </a:t>
                      </a:r>
                      <a:r>
                        <a:rPr kumimoji="0" lang="en-GB" sz="2800" u="sng" kern="1200" dirty="0">
                          <a:solidFill>
                            <a:schemeClr val="tx1"/>
                          </a:solidFill>
                          <a:effectLst/>
                          <a:latin typeface="Constantia" panose="02030602050306030303" pitchFamily="18" charset="0"/>
                          <a:ea typeface="+mn-ea"/>
                          <a:cs typeface="+mn-cs"/>
                        </a:rPr>
                        <a:t>e</a:t>
                      </a:r>
                      <a:r>
                        <a:rPr kumimoji="0" lang="en-GB" sz="2800" u="sng" kern="1200" baseline="30000" dirty="0">
                          <a:solidFill>
                            <a:schemeClr val="tx1"/>
                          </a:solidFill>
                          <a:effectLst/>
                          <a:latin typeface="Constantia" panose="02030602050306030303" pitchFamily="18" charset="0"/>
                          <a:ea typeface="+mn-ea"/>
                          <a:cs typeface="+mn-cs"/>
                          <a:sym typeface="Symbol" pitchFamily="2" charset="2"/>
                        </a:rPr>
                        <a:t></a:t>
                      </a:r>
                      <a:r>
                        <a:rPr kumimoji="0" lang="en-GB" sz="2800" u="sng" kern="1200" baseline="30000" dirty="0">
                          <a:solidFill>
                            <a:schemeClr val="tx1"/>
                          </a:solidFill>
                          <a:effectLst/>
                          <a:latin typeface="Constantia" panose="02030602050306030303" pitchFamily="18" charset="0"/>
                          <a:ea typeface="+mn-ea"/>
                          <a:cs typeface="+mn-cs"/>
                        </a:rPr>
                        <a:t>+</a:t>
                      </a:r>
                      <a:r>
                        <a:rPr kumimoji="0" lang="en-GB" sz="2800" u="sng" kern="1200" baseline="30000" dirty="0">
                          <a:solidFill>
                            <a:schemeClr val="tx1"/>
                          </a:solidFill>
                          <a:effectLst/>
                          <a:latin typeface="Constantia" panose="02030602050306030303" pitchFamily="18" charset="0"/>
                          <a:ea typeface="+mn-ea"/>
                          <a:cs typeface="+mn-cs"/>
                          <a:sym typeface="Symbol" pitchFamily="2" charset="2"/>
                        </a:rPr>
                        <a:t></a:t>
                      </a:r>
                      <a:r>
                        <a:rPr kumimoji="0" lang="en-GB" sz="2800" u="sng" kern="1200" baseline="30000" dirty="0">
                          <a:solidFill>
                            <a:schemeClr val="tx1"/>
                          </a:solidFill>
                          <a:effectLst/>
                          <a:latin typeface="Constantia" panose="02030602050306030303" pitchFamily="18" charset="0"/>
                          <a:ea typeface="+mn-ea"/>
                          <a:cs typeface="+mn-cs"/>
                        </a:rPr>
                        <a:t>1X1+…………+</a:t>
                      </a:r>
                      <a:r>
                        <a:rPr kumimoji="0" lang="en-GB" sz="2800" u="sng" kern="1200" baseline="30000" dirty="0">
                          <a:solidFill>
                            <a:schemeClr val="tx1"/>
                          </a:solidFill>
                          <a:effectLst/>
                          <a:latin typeface="Constantia" panose="02030602050306030303" pitchFamily="18" charset="0"/>
                          <a:ea typeface="+mn-ea"/>
                          <a:cs typeface="+mn-cs"/>
                          <a:sym typeface="Symbol" pitchFamily="2" charset="2"/>
                        </a:rPr>
                        <a:t></a:t>
                      </a:r>
                      <a:r>
                        <a:rPr kumimoji="0" lang="en-GB" sz="2800" u="sng" kern="1200" baseline="30000" dirty="0" err="1">
                          <a:solidFill>
                            <a:schemeClr val="tx1"/>
                          </a:solidFill>
                          <a:effectLst/>
                          <a:latin typeface="Constantia" panose="02030602050306030303" pitchFamily="18" charset="0"/>
                          <a:ea typeface="+mn-ea"/>
                          <a:cs typeface="+mn-cs"/>
                        </a:rPr>
                        <a:t>kXk</a:t>
                      </a:r>
                      <a:endParaRPr kumimoji="0" lang="en-TZ" sz="2800" kern="1200" dirty="0">
                        <a:solidFill>
                          <a:schemeClr val="tx1"/>
                        </a:solidFill>
                        <a:effectLst/>
                        <a:latin typeface="Constantia" panose="02030602050306030303" pitchFamily="18" charset="0"/>
                        <a:ea typeface="+mn-ea"/>
                        <a:cs typeface="+mn-cs"/>
                      </a:endParaRPr>
                    </a:p>
                    <a:p>
                      <a:r>
                        <a:rPr kumimoji="0" lang="en-GB" sz="2800" kern="1200" baseline="30000" dirty="0">
                          <a:solidFill>
                            <a:schemeClr val="tx1"/>
                          </a:solidFill>
                          <a:effectLst/>
                          <a:latin typeface="Constantia" panose="02030602050306030303" pitchFamily="18" charset="0"/>
                          <a:ea typeface="+mn-ea"/>
                          <a:cs typeface="+mn-cs"/>
                        </a:rPr>
                        <a:t>	</a:t>
                      </a:r>
                      <a:r>
                        <a:rPr kumimoji="0" lang="en-GB" sz="2800" kern="1200" dirty="0">
                          <a:solidFill>
                            <a:schemeClr val="tx1"/>
                          </a:solidFill>
                          <a:effectLst/>
                          <a:latin typeface="Constantia" panose="02030602050306030303" pitchFamily="18" charset="0"/>
                          <a:ea typeface="+mn-ea"/>
                          <a:cs typeface="+mn-cs"/>
                        </a:rPr>
                        <a:t>1</a:t>
                      </a:r>
                      <a:r>
                        <a:rPr kumimoji="0" lang="en-GB" sz="2800" kern="1200" baseline="30000" dirty="0">
                          <a:solidFill>
                            <a:schemeClr val="tx1"/>
                          </a:solidFill>
                          <a:effectLst/>
                          <a:latin typeface="Constantia" panose="02030602050306030303" pitchFamily="18" charset="0"/>
                          <a:ea typeface="+mn-ea"/>
                          <a:cs typeface="+mn-cs"/>
                        </a:rPr>
                        <a:t>+</a:t>
                      </a:r>
                      <a:r>
                        <a:rPr kumimoji="0" lang="en-GB" sz="2800" kern="1200" dirty="0">
                          <a:solidFill>
                            <a:schemeClr val="tx1"/>
                          </a:solidFill>
                          <a:effectLst/>
                          <a:latin typeface="Constantia" panose="02030602050306030303" pitchFamily="18" charset="0"/>
                          <a:ea typeface="+mn-ea"/>
                          <a:cs typeface="+mn-cs"/>
                        </a:rPr>
                        <a:t>e</a:t>
                      </a:r>
                      <a:r>
                        <a:rPr kumimoji="0" lang="en-GB" sz="2800" kern="1200" baseline="30000" dirty="0">
                          <a:solidFill>
                            <a:schemeClr val="tx1"/>
                          </a:solidFill>
                          <a:effectLst/>
                          <a:latin typeface="Constantia" panose="02030602050306030303" pitchFamily="18" charset="0"/>
                          <a:ea typeface="+mn-ea"/>
                          <a:cs typeface="+mn-cs"/>
                          <a:sym typeface="Symbol" pitchFamily="2" charset="2"/>
                        </a:rPr>
                        <a:t></a:t>
                      </a:r>
                      <a:r>
                        <a:rPr kumimoji="0" lang="en-GB" sz="2800" kern="1200" baseline="30000" dirty="0">
                          <a:solidFill>
                            <a:schemeClr val="tx1"/>
                          </a:solidFill>
                          <a:effectLst/>
                          <a:latin typeface="Constantia" panose="02030602050306030303" pitchFamily="18" charset="0"/>
                          <a:ea typeface="+mn-ea"/>
                          <a:cs typeface="+mn-cs"/>
                        </a:rPr>
                        <a:t>+</a:t>
                      </a:r>
                      <a:r>
                        <a:rPr kumimoji="0" lang="en-GB" sz="2800" kern="1200" baseline="30000" dirty="0">
                          <a:solidFill>
                            <a:schemeClr val="tx1"/>
                          </a:solidFill>
                          <a:effectLst/>
                          <a:latin typeface="Constantia" panose="02030602050306030303" pitchFamily="18" charset="0"/>
                          <a:ea typeface="+mn-ea"/>
                          <a:cs typeface="+mn-cs"/>
                          <a:sym typeface="Symbol" pitchFamily="2" charset="2"/>
                        </a:rPr>
                        <a:t></a:t>
                      </a:r>
                      <a:r>
                        <a:rPr kumimoji="0" lang="en-GB" sz="2800" kern="1200" baseline="-25000" dirty="0">
                          <a:solidFill>
                            <a:schemeClr val="tx1"/>
                          </a:solidFill>
                          <a:effectLst/>
                          <a:latin typeface="Constantia" panose="02030602050306030303" pitchFamily="18" charset="0"/>
                          <a:ea typeface="+mn-ea"/>
                          <a:cs typeface="+mn-cs"/>
                        </a:rPr>
                        <a:t>1</a:t>
                      </a:r>
                      <a:r>
                        <a:rPr kumimoji="0" lang="en-GB" sz="2800" kern="1200" baseline="30000" dirty="0">
                          <a:solidFill>
                            <a:schemeClr val="tx1"/>
                          </a:solidFill>
                          <a:effectLst/>
                          <a:latin typeface="Constantia" panose="02030602050306030303" pitchFamily="18" charset="0"/>
                          <a:ea typeface="+mn-ea"/>
                          <a:cs typeface="+mn-cs"/>
                        </a:rPr>
                        <a:t>X</a:t>
                      </a:r>
                      <a:r>
                        <a:rPr kumimoji="0" lang="en-GB" sz="2800" kern="1200" baseline="-25000" dirty="0">
                          <a:solidFill>
                            <a:schemeClr val="tx1"/>
                          </a:solidFill>
                          <a:effectLst/>
                          <a:latin typeface="Constantia" panose="02030602050306030303" pitchFamily="18" charset="0"/>
                          <a:ea typeface="+mn-ea"/>
                          <a:cs typeface="+mn-cs"/>
                        </a:rPr>
                        <a:t>1</a:t>
                      </a:r>
                      <a:r>
                        <a:rPr kumimoji="0" lang="en-GB" sz="2800" kern="1200" baseline="30000" dirty="0">
                          <a:solidFill>
                            <a:schemeClr val="tx1"/>
                          </a:solidFill>
                          <a:effectLst/>
                          <a:latin typeface="Constantia" panose="02030602050306030303" pitchFamily="18" charset="0"/>
                          <a:ea typeface="+mn-ea"/>
                          <a:cs typeface="+mn-cs"/>
                        </a:rPr>
                        <a:t>+……..+</a:t>
                      </a:r>
                      <a:r>
                        <a:rPr kumimoji="0" lang="en-GB" sz="2800" kern="1200" baseline="30000" dirty="0">
                          <a:solidFill>
                            <a:schemeClr val="tx1"/>
                          </a:solidFill>
                          <a:effectLst/>
                          <a:latin typeface="Constantia" panose="02030602050306030303" pitchFamily="18" charset="0"/>
                          <a:ea typeface="+mn-ea"/>
                          <a:cs typeface="+mn-cs"/>
                          <a:sym typeface="Symbol" pitchFamily="2" charset="2"/>
                        </a:rPr>
                        <a:t></a:t>
                      </a:r>
                      <a:r>
                        <a:rPr kumimoji="0" lang="en-GB" sz="2800" kern="1200" baseline="30000" dirty="0" err="1">
                          <a:solidFill>
                            <a:schemeClr val="tx1"/>
                          </a:solidFill>
                          <a:effectLst/>
                          <a:latin typeface="Constantia" panose="02030602050306030303" pitchFamily="18" charset="0"/>
                          <a:ea typeface="+mn-ea"/>
                          <a:cs typeface="+mn-cs"/>
                        </a:rPr>
                        <a:t>kXk</a:t>
                      </a:r>
                      <a:r>
                        <a:rPr kumimoji="0" lang="en-GB" sz="2800" kern="1200" baseline="30000" dirty="0">
                          <a:solidFill>
                            <a:schemeClr val="tx1"/>
                          </a:solidFill>
                          <a:effectLst/>
                          <a:latin typeface="Constantia" panose="02030602050306030303" pitchFamily="18" charset="0"/>
                          <a:ea typeface="+mn-ea"/>
                          <a:cs typeface="+mn-cs"/>
                        </a:rPr>
                        <a:t> </a:t>
                      </a:r>
                    </a:p>
                    <a:p>
                      <a:r>
                        <a:rPr kumimoji="0" lang="en-GB" sz="2800" kern="1200" baseline="30000" dirty="0">
                          <a:solidFill>
                            <a:schemeClr val="tx1"/>
                          </a:solidFill>
                          <a:effectLst/>
                          <a:latin typeface="Constantia" panose="02030602050306030303" pitchFamily="18" charset="0"/>
                          <a:ea typeface="+mn-ea"/>
                          <a:cs typeface="+mn-cs"/>
                        </a:rPr>
                        <a:t>(</a:t>
                      </a:r>
                      <a:r>
                        <a:rPr kumimoji="0" lang="en-GB" sz="2800" kern="1200" baseline="30000" dirty="0" err="1">
                          <a:solidFill>
                            <a:schemeClr val="tx1"/>
                          </a:solidFill>
                          <a:effectLst/>
                          <a:latin typeface="Constantia" panose="02030602050306030303" pitchFamily="18" charset="0"/>
                          <a:ea typeface="+mn-ea"/>
                          <a:cs typeface="+mn-cs"/>
                        </a:rPr>
                        <a:t>Agrest</a:t>
                      </a:r>
                      <a:r>
                        <a:rPr kumimoji="0" lang="en-GB" sz="2800" kern="1200" baseline="30000" dirty="0">
                          <a:solidFill>
                            <a:schemeClr val="tx1"/>
                          </a:solidFill>
                          <a:effectLst/>
                          <a:latin typeface="Constantia" panose="02030602050306030303" pitchFamily="18" charset="0"/>
                          <a:ea typeface="+mn-ea"/>
                          <a:cs typeface="+mn-cs"/>
                        </a:rPr>
                        <a:t> and Finlay, 2009; </a:t>
                      </a:r>
                      <a:r>
                        <a:rPr kumimoji="0" lang="en-GB" sz="2800" kern="1200" baseline="30000" dirty="0" err="1">
                          <a:solidFill>
                            <a:schemeClr val="tx1"/>
                          </a:solidFill>
                          <a:effectLst/>
                          <a:latin typeface="Constantia" panose="02030602050306030303" pitchFamily="18" charset="0"/>
                          <a:ea typeface="+mn-ea"/>
                          <a:cs typeface="+mn-cs"/>
                        </a:rPr>
                        <a:t>Nyange</a:t>
                      </a:r>
                      <a:r>
                        <a:rPr kumimoji="0" lang="en-GB" sz="2800" kern="1200" baseline="30000" dirty="0">
                          <a:solidFill>
                            <a:schemeClr val="tx1"/>
                          </a:solidFill>
                          <a:effectLst/>
                          <a:latin typeface="Constantia" panose="02030602050306030303" pitchFamily="18" charset="0"/>
                          <a:ea typeface="+mn-ea"/>
                          <a:cs typeface="+mn-cs"/>
                        </a:rPr>
                        <a:t> </a:t>
                      </a:r>
                      <a:r>
                        <a:rPr kumimoji="0" lang="en-GB" sz="2800" i="1" kern="1200" baseline="30000" dirty="0">
                          <a:solidFill>
                            <a:schemeClr val="tx1"/>
                          </a:solidFill>
                          <a:effectLst/>
                          <a:latin typeface="Constantia" panose="02030602050306030303" pitchFamily="18" charset="0"/>
                          <a:ea typeface="+mn-ea"/>
                          <a:cs typeface="+mn-cs"/>
                        </a:rPr>
                        <a:t>et al., </a:t>
                      </a:r>
                      <a:r>
                        <a:rPr kumimoji="0" lang="en-GB" sz="2800" kern="1200" baseline="30000" dirty="0">
                          <a:solidFill>
                            <a:schemeClr val="tx1"/>
                          </a:solidFill>
                          <a:effectLst/>
                          <a:latin typeface="Constantia" panose="02030602050306030303" pitchFamily="18" charset="0"/>
                          <a:ea typeface="+mn-ea"/>
                          <a:cs typeface="+mn-cs"/>
                        </a:rPr>
                        <a:t>2016).</a:t>
                      </a:r>
                      <a:endParaRPr kumimoji="0" lang="en-TZ" sz="2800" kern="1200" dirty="0">
                        <a:solidFill>
                          <a:schemeClr val="tx1"/>
                        </a:solidFill>
                        <a:effectLst/>
                        <a:latin typeface="Constantia" panose="02030602050306030303" pitchFamily="18"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3"/>
                  </a:ext>
                </a:extLst>
              </a:tr>
              <a:tr h="1417444">
                <a:tc vMerge="1">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000000"/>
                        </a:solidFill>
                        <a:effectLst/>
                        <a:latin typeface="Tahoma" panose="020B0604030504040204" pitchFamily="34" charset="0"/>
                        <a:cs typeface="Tahoma" panose="020B0604030504040204"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P(Y)=Outcome variable (Levels of empowerment), e= natural log, </a:t>
                      </a:r>
                      <a:r>
                        <a:rPr kumimoji="0" lang="en-GB" sz="2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sym typeface="Symbol" pitchFamily="2" charset="2"/>
                        </a:rPr>
                        <a:t></a:t>
                      </a:r>
                      <a:r>
                        <a:rPr lang="en-TZ" sz="2100" dirty="0">
                          <a:effectLst/>
                          <a:latin typeface="Tahoma" panose="020B0604030504040204" pitchFamily="34" charset="0"/>
                          <a:ea typeface="Tahoma" panose="020B0604030504040204" pitchFamily="34" charset="0"/>
                          <a:cs typeface="Tahoma" panose="020B0604030504040204" pitchFamily="34" charset="0"/>
                        </a:rPr>
                        <a:t> = interpretation of equation, </a:t>
                      </a:r>
                      <a:r>
                        <a:rPr kumimoji="0" lang="en-GB" sz="2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sym typeface="Symbol" pitchFamily="2" charset="2"/>
                        </a:rPr>
                        <a:t></a:t>
                      </a:r>
                      <a:r>
                        <a:rPr kumimoji="0" lang="en-GB" sz="2200" kern="1200" baseline="-25000" dirty="0">
                          <a:solidFill>
                            <a:schemeClr val="tx1"/>
                          </a:solidFill>
                          <a:effectLst/>
                          <a:latin typeface="Tahoma" panose="020B0604030504040204" pitchFamily="34" charset="0"/>
                          <a:ea typeface="Tahoma" panose="020B0604030504040204" pitchFamily="34" charset="0"/>
                          <a:cs typeface="Tahoma" panose="020B0604030504040204" pitchFamily="34" charset="0"/>
                        </a:rPr>
                        <a:t>1 to </a:t>
                      </a:r>
                      <a:r>
                        <a:rPr kumimoji="0" lang="en-GB" sz="22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sym typeface="Symbol" pitchFamily="2" charset="2"/>
                        </a:rPr>
                        <a:t></a:t>
                      </a:r>
                      <a:r>
                        <a:rPr kumimoji="0" lang="en-GB" sz="2200" kern="1200" baseline="-25000" dirty="0">
                          <a:solidFill>
                            <a:schemeClr val="tx1"/>
                          </a:solidFill>
                          <a:effectLst/>
                          <a:latin typeface="Tahoma" panose="020B0604030504040204" pitchFamily="34" charset="0"/>
                          <a:ea typeface="Tahoma" panose="020B0604030504040204" pitchFamily="34" charset="0"/>
                          <a:cs typeface="Tahoma" panose="020B0604030504040204" pitchFamily="34" charset="0"/>
                        </a:rPr>
                        <a:t>k = </a:t>
                      </a:r>
                      <a:r>
                        <a:rPr kumimoji="0" lang="en-GB" sz="21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coefficient</a:t>
                      </a:r>
                      <a:r>
                        <a:rPr kumimoji="0" lang="en-GB" sz="2100" kern="1200" baseline="-250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GB" sz="21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of predictor variables, </a:t>
                      </a:r>
                      <a:r>
                        <a:rPr kumimoji="0" lang="en-GB" sz="2200" kern="1200" dirty="0">
                          <a:solidFill>
                            <a:schemeClr val="tx1"/>
                          </a:solidFill>
                          <a:effectLst/>
                          <a:latin typeface="Constantia" panose="02030602050306030303" pitchFamily="18" charset="0"/>
                          <a:ea typeface="+mn-ea"/>
                          <a:cs typeface="+mn-cs"/>
                        </a:rPr>
                        <a:t>X</a:t>
                      </a:r>
                      <a:r>
                        <a:rPr kumimoji="0" lang="en-GB" sz="2200" kern="1200" baseline="-25000" dirty="0">
                          <a:solidFill>
                            <a:schemeClr val="tx1"/>
                          </a:solidFill>
                          <a:effectLst/>
                          <a:latin typeface="Constantia" panose="02030602050306030303" pitchFamily="18" charset="0"/>
                          <a:ea typeface="+mn-ea"/>
                          <a:cs typeface="+mn-cs"/>
                        </a:rPr>
                        <a:t>1 </a:t>
                      </a:r>
                      <a:r>
                        <a:rPr kumimoji="0" lang="en-GB" sz="2200" kern="1200" dirty="0">
                          <a:solidFill>
                            <a:schemeClr val="tx1"/>
                          </a:solidFill>
                          <a:effectLst/>
                          <a:latin typeface="Constantia" panose="02030602050306030303" pitchFamily="18" charset="0"/>
                          <a:ea typeface="+mn-ea"/>
                          <a:cs typeface="+mn-cs"/>
                        </a:rPr>
                        <a:t>to </a:t>
                      </a:r>
                      <a:r>
                        <a:rPr kumimoji="0" lang="en-GB" sz="2200" kern="1200" dirty="0" err="1">
                          <a:solidFill>
                            <a:schemeClr val="tx1"/>
                          </a:solidFill>
                          <a:effectLst/>
                          <a:latin typeface="Constantia" panose="02030602050306030303" pitchFamily="18" charset="0"/>
                          <a:ea typeface="+mn-ea"/>
                          <a:cs typeface="+mn-cs"/>
                        </a:rPr>
                        <a:t>X</a:t>
                      </a:r>
                      <a:r>
                        <a:rPr kumimoji="0" lang="en-GB" sz="2200" kern="1200" baseline="-25000" dirty="0" err="1">
                          <a:solidFill>
                            <a:schemeClr val="tx1"/>
                          </a:solidFill>
                          <a:effectLst/>
                          <a:latin typeface="Constantia" panose="02030602050306030303" pitchFamily="18" charset="0"/>
                          <a:ea typeface="+mn-ea"/>
                          <a:cs typeface="+mn-cs"/>
                        </a:rPr>
                        <a:t>k</a:t>
                      </a:r>
                      <a:r>
                        <a:rPr kumimoji="0" lang="en-GB" sz="2200" kern="1200" baseline="-25000" dirty="0">
                          <a:solidFill>
                            <a:schemeClr val="tx1"/>
                          </a:solidFill>
                          <a:effectLst/>
                          <a:latin typeface="Constantia" panose="02030602050306030303" pitchFamily="18" charset="0"/>
                          <a:ea typeface="+mn-ea"/>
                          <a:cs typeface="+mn-cs"/>
                        </a:rPr>
                        <a:t>  </a:t>
                      </a:r>
                      <a:r>
                        <a:rPr kumimoji="0" lang="en-GB" sz="22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independent variables entered in regression model.</a:t>
                      </a:r>
                      <a:endParaRPr kumimoji="0" lang="en-US" altLang="en-US" sz="21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extLst>
                  <a:ext uri="{0D108BD9-81ED-4DB2-BD59-A6C34878D82A}">
                    <a16:rowId xmlns:a16="http://schemas.microsoft.com/office/drawing/2014/main" val="10004"/>
                  </a:ext>
                </a:extLst>
              </a:tr>
              <a:tr h="1691789">
                <a:tc vMerge="1">
                  <a:txBody>
                    <a:bodyPr/>
                    <a:lstStyle/>
                    <a:p>
                      <a:endParaRPr lang="en-TZ"/>
                    </a:p>
                  </a:txBody>
                  <a:tcPr/>
                </a:tc>
                <a:tc>
                  <a:txBody>
                    <a:bodyPr/>
                    <a:lstStyle>
                      <a:lvl1pPr>
                        <a:spcBef>
                          <a:spcPct val="20000"/>
                        </a:spcBef>
                        <a:buClr>
                          <a:srgbClr val="C32D2E"/>
                        </a:buClr>
                        <a:buSzPct val="95000"/>
                        <a:buFont typeface="Wingdings 2" pitchFamily="2"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Analysis of results focused on the interpretation of </a:t>
                      </a:r>
                      <a:r>
                        <a:rPr kumimoji="0" lang="en-US" altLang="en-US" sz="2100" b="0" i="0" u="none" strike="noStrike" cap="none" normalizeH="0" baseline="0" dirty="0" err="1">
                          <a:ln>
                            <a:noFill/>
                          </a:ln>
                          <a:solidFill>
                            <a:srgbClr val="000000"/>
                          </a:solidFill>
                          <a:effectLst/>
                          <a:latin typeface="Tahoma" panose="020B0604030504040204" pitchFamily="34" charset="0"/>
                          <a:cs typeface="Tahoma" panose="020B0604030504040204" pitchFamily="34" charset="0"/>
                        </a:rPr>
                        <a:t>p_value</a:t>
                      </a:r>
                      <a:r>
                        <a:rPr kumimoji="0" lang="en-US" altLang="en-US" sz="21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 for testing the significance of relationship, </a:t>
                      </a:r>
                      <a:r>
                        <a:rPr kumimoji="0" lang="en-GB" sz="21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sym typeface="Symbol" pitchFamily="2" charset="2"/>
                        </a:rPr>
                        <a:t> coefficients for measuring the direction of relationship from higher to low category, and wald statistics for measuring the strength of the influence (</a:t>
                      </a:r>
                      <a:r>
                        <a:rPr kumimoji="0" lang="en-GB" sz="2100" kern="1200" baseline="0" dirty="0" err="1">
                          <a:solidFill>
                            <a:schemeClr val="tx1"/>
                          </a:solidFill>
                          <a:effectLst/>
                          <a:latin typeface="Tahoma" panose="020B0604030504040204" pitchFamily="34" charset="0"/>
                          <a:ea typeface="Tahoma" panose="020B0604030504040204" pitchFamily="34" charset="0"/>
                          <a:cs typeface="Tahoma" panose="020B0604030504040204" pitchFamily="34" charset="0"/>
                          <a:sym typeface="Symbol" pitchFamily="2" charset="2"/>
                        </a:rPr>
                        <a:t>Pallant</a:t>
                      </a:r>
                      <a:r>
                        <a:rPr kumimoji="0" lang="en-GB" sz="2100"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sym typeface="Symbol" pitchFamily="2" charset="2"/>
                        </a:rPr>
                        <a:t>, 2007). </a:t>
                      </a:r>
                      <a:endParaRPr kumimoji="0" lang="en-US" altLang="en-US" sz="21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5"/>
                  </a:ext>
                </a:extLst>
              </a:tr>
            </a:tbl>
          </a:graphicData>
        </a:graphic>
      </p:graphicFrame>
      <p:sp>
        <p:nvSpPr>
          <p:cNvPr id="22549" name="Slide Number Placeholder 4">
            <a:extLst>
              <a:ext uri="{FF2B5EF4-FFF2-40B4-BE49-F238E27FC236}">
                <a16:creationId xmlns:a16="http://schemas.microsoft.com/office/drawing/2014/main" id="{2C463EA5-C4EF-1541-122D-5891D4465D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3ECDC4A8-5225-4A73-9998-228625EDF13F}"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199</a:t>
            </a:fld>
            <a:endParaRPr lang="en-GB" altLang="en-US" sz="1200">
              <a:solidFill>
                <a:srgbClr val="4B251A"/>
              </a:solidFill>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558342"/>
            <a:ext cx="9666845" cy="1100703"/>
          </a:xfrm>
        </p:spPr>
        <p:txBody>
          <a:bodyPr/>
          <a:lstStyle/>
          <a:p>
            <a:pPr algn="l">
              <a:lnSpc>
                <a:spcPct val="80000"/>
              </a:lnSpc>
            </a:pPr>
            <a:r>
              <a:rPr lang="en-US" sz="4900" dirty="0"/>
              <a:t>Digitization and the Technology Impact on Gender and Social Norms</a:t>
            </a:r>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1026418" y="1741011"/>
            <a:ext cx="6895070" cy="1601093"/>
          </a:xfrm>
        </p:spPr>
        <p:txBody>
          <a:bodyPr>
            <a:normAutofit lnSpcReduction="10000"/>
          </a:bodyPr>
          <a:lstStyle/>
          <a:p>
            <a:pPr algn="l"/>
            <a:r>
              <a:rPr lang="en-US" sz="3600" b="1" dirty="0"/>
              <a:t>Eastern Africa Social and Gender Norms Learning Collaborative </a:t>
            </a:r>
          </a:p>
          <a:p>
            <a:pPr algn="l"/>
            <a:r>
              <a:rPr lang="en-US" sz="3600" dirty="0">
                <a:solidFill>
                  <a:schemeClr val="bg2">
                    <a:lumMod val="60000"/>
                    <a:lumOff val="40000"/>
                  </a:schemeClr>
                </a:solidFill>
              </a:rPr>
              <a:t>2023 Conference</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937488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456400" y="168000"/>
            <a:ext cx="8587067" cy="2946000"/>
          </a:xfrm>
          <a:prstGeom prst="rect">
            <a:avLst/>
          </a:prstGeom>
        </p:spPr>
        <p:txBody>
          <a:bodyPr spcFirstLastPara="1" wrap="square" lIns="121900" tIns="121900" rIns="121900" bIns="121900" anchor="ctr" anchorCtr="0">
            <a:noAutofit/>
          </a:bodyPr>
          <a:lstStyle/>
          <a:p>
            <a:r>
              <a:rPr lang="en" b="1" dirty="0">
                <a:latin typeface="+mj-lt"/>
              </a:rPr>
              <a:t>"Exploring the Dark Side of Digitization: </a:t>
            </a:r>
            <a:br>
              <a:rPr lang="en" b="1" dirty="0">
                <a:latin typeface="+mj-lt"/>
              </a:rPr>
            </a:br>
            <a:r>
              <a:rPr lang="en" b="1" i="1" dirty="0">
                <a:latin typeface="+mj-lt"/>
              </a:rPr>
              <a:t>The Role of Technology in Gender-Based Violence</a:t>
            </a:r>
            <a:r>
              <a:rPr lang="en" b="1" dirty="0">
                <a:latin typeface="+mj-lt"/>
              </a:rPr>
              <a:t>"</a:t>
            </a:r>
            <a:endParaRPr b="1" dirty="0">
              <a:latin typeface="+mj-lt"/>
            </a:endParaRPr>
          </a:p>
        </p:txBody>
      </p:sp>
      <p:pic>
        <p:nvPicPr>
          <p:cNvPr id="191" name="Google Shape;191;p30"/>
          <p:cNvPicPr preferRelativeResize="0"/>
          <p:nvPr/>
        </p:nvPicPr>
        <p:blipFill>
          <a:blip r:embed="rId3">
            <a:alphaModFix/>
          </a:blip>
          <a:stretch>
            <a:fillRect/>
          </a:stretch>
        </p:blipFill>
        <p:spPr>
          <a:xfrm>
            <a:off x="148533" y="168000"/>
            <a:ext cx="3196467" cy="6690000"/>
          </a:xfrm>
          <a:prstGeom prst="rect">
            <a:avLst/>
          </a:prstGeom>
          <a:noFill/>
          <a:ln>
            <a:noFill/>
          </a:ln>
        </p:spPr>
      </p:pic>
      <p:sp>
        <p:nvSpPr>
          <p:cNvPr id="2" name="TextBox 1">
            <a:extLst>
              <a:ext uri="{FF2B5EF4-FFF2-40B4-BE49-F238E27FC236}">
                <a16:creationId xmlns:a16="http://schemas.microsoft.com/office/drawing/2014/main" id="{90E42A3C-5EDA-4027-AB6C-EBF76382C3F4}"/>
              </a:ext>
            </a:extLst>
          </p:cNvPr>
          <p:cNvSpPr txBox="1"/>
          <p:nvPr/>
        </p:nvSpPr>
        <p:spPr>
          <a:xfrm>
            <a:off x="3456400" y="5992374"/>
            <a:ext cx="8735600" cy="666977"/>
          </a:xfrm>
          <a:prstGeom prst="rect">
            <a:avLst/>
          </a:prstGeom>
          <a:noFill/>
        </p:spPr>
        <p:txBody>
          <a:bodyPr wrap="square" rtlCol="0">
            <a:spAutoFit/>
          </a:bodyPr>
          <a:lstStyle/>
          <a:p>
            <a:pPr defTabSz="1219170">
              <a:buClr>
                <a:srgbClr val="000000"/>
              </a:buClr>
            </a:pPr>
            <a:r>
              <a:rPr lang="en-GB" sz="1867" b="1" kern="0" dirty="0">
                <a:solidFill>
                  <a:srgbClr val="000000"/>
                </a:solidFill>
                <a:latin typeface="Arial"/>
                <a:cs typeface="Arial"/>
                <a:sym typeface="Arial"/>
              </a:rPr>
              <a:t>CPA Michael Tugyetwena, </a:t>
            </a:r>
            <a:r>
              <a:rPr lang="en-GB" sz="1867" b="1" kern="0" dirty="0" err="1">
                <a:solidFill>
                  <a:srgbClr val="000000"/>
                </a:solidFill>
                <a:latin typeface="Arial"/>
                <a:cs typeface="Arial"/>
                <a:sym typeface="Arial"/>
              </a:rPr>
              <a:t>CPFAcct</a:t>
            </a:r>
            <a:endParaRPr lang="en-GB" sz="1867" b="1" kern="0" dirty="0">
              <a:solidFill>
                <a:srgbClr val="000000"/>
              </a:solidFill>
              <a:latin typeface="Arial"/>
              <a:cs typeface="Arial"/>
              <a:sym typeface="Arial"/>
            </a:endParaRPr>
          </a:p>
          <a:p>
            <a:pPr defTabSz="1219170">
              <a:buClr>
                <a:srgbClr val="000000"/>
              </a:buClr>
            </a:pPr>
            <a:r>
              <a:rPr lang="en-GB" sz="1867" b="1" kern="0" dirty="0">
                <a:solidFill>
                  <a:srgbClr val="000000"/>
                </a:solidFill>
                <a:latin typeface="Arial"/>
                <a:cs typeface="Arial"/>
                <a:sym typeface="Arial"/>
              </a:rPr>
              <a:t>Operations Director, CARE International in Uganda </a:t>
            </a:r>
            <a:endParaRPr lang="en-UG" sz="1867" b="1" kern="0" dirty="0">
              <a:solidFill>
                <a:srgbClr val="000000"/>
              </a:solidFill>
              <a:latin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FF5717F-65E1-17F7-084E-3CC3C3E148F9}"/>
              </a:ext>
            </a:extLst>
          </p:cNvPr>
          <p:cNvSpPr>
            <a:spLocks noGrp="1"/>
          </p:cNvSpPr>
          <p:nvPr>
            <p:ph type="title"/>
          </p:nvPr>
        </p:nvSpPr>
        <p:spPr>
          <a:xfrm>
            <a:off x="2009274" y="112714"/>
            <a:ext cx="8229600" cy="496887"/>
          </a:xfrm>
          <a:ln>
            <a:miter lim="800000"/>
            <a:headEnd/>
            <a:tailEnd/>
          </a:ln>
        </p:spPr>
        <p:txBody>
          <a:bodyPr>
            <a:normAutofit fontScale="90000"/>
          </a:bodyPr>
          <a:lstStyle/>
          <a:p>
            <a:pPr eaLnBrk="1" hangingPunct="1">
              <a:defRPr/>
            </a:pPr>
            <a:br>
              <a:rPr lang="en-US" sz="3200" b="1" dirty="0">
                <a:solidFill>
                  <a:srgbClr val="C00000"/>
                </a:solidFill>
                <a:latin typeface="Tahoma" pitchFamily="34" charset="0"/>
                <a:cs typeface="Tahoma" pitchFamily="34" charset="0"/>
              </a:rPr>
            </a:br>
            <a:r>
              <a:rPr lang="en-GB" sz="3600" b="1" dirty="0">
                <a:solidFill>
                  <a:srgbClr val="C00000"/>
                </a:solidFill>
                <a:latin typeface="Tahoma" pitchFamily="34" charset="0"/>
                <a:cs typeface="Tahoma" pitchFamily="34" charset="0"/>
              </a:rPr>
              <a:t>Statuses of Women Empowerment</a:t>
            </a:r>
            <a:endParaRPr lang="en-GB" sz="3600" b="1" dirty="0">
              <a:solidFill>
                <a:srgbClr val="C00000"/>
              </a:solidFill>
            </a:endParaRPr>
          </a:p>
        </p:txBody>
      </p:sp>
      <p:sp>
        <p:nvSpPr>
          <p:cNvPr id="21507" name="TextBox 4">
            <a:extLst>
              <a:ext uri="{FF2B5EF4-FFF2-40B4-BE49-F238E27FC236}">
                <a16:creationId xmlns:a16="http://schemas.microsoft.com/office/drawing/2014/main" id="{49145FE1-B395-21DF-041C-28E17C739591}"/>
              </a:ext>
            </a:extLst>
          </p:cNvPr>
          <p:cNvSpPr txBox="1">
            <a:spLocks noChangeArrowheads="1"/>
          </p:cNvSpPr>
          <p:nvPr/>
        </p:nvSpPr>
        <p:spPr bwMode="auto">
          <a:xfrm>
            <a:off x="1700214" y="609600"/>
            <a:ext cx="8791575" cy="5911850"/>
          </a:xfrm>
          <a:prstGeom prst="rect">
            <a:avLst/>
          </a:prstGeom>
          <a:noFill/>
          <a:ln>
            <a:noFill/>
          </a:ln>
        </p:spPr>
        <p:txBody>
          <a:bodyPr>
            <a:spAutoFit/>
          </a:bodyPr>
          <a:lstStyle>
            <a:lvl1pPr>
              <a:spcBef>
                <a:spcPct val="20000"/>
              </a:spcBef>
              <a:buClr>
                <a:srgbClr val="C32D2E"/>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9pPr>
          </a:lstStyle>
          <a:p>
            <a:pPr algn="just" defTabSz="912813" fontAlgn="base">
              <a:spcBef>
                <a:spcPct val="0"/>
              </a:spcBef>
              <a:spcAft>
                <a:spcPct val="0"/>
              </a:spcAft>
              <a:buClrTx/>
              <a:buSzTx/>
              <a:buNone/>
              <a:defRPr/>
            </a:pPr>
            <a:r>
              <a:rPr lang="en-GB" altLang="en-US" sz="2100" b="1" dirty="0">
                <a:solidFill>
                  <a:prstClr val="black"/>
                </a:solidFill>
                <a:latin typeface="Tahoma" panose="020B0604030504040204" pitchFamily="34" charset="0"/>
                <a:cs typeface="Tahoma" panose="020B0604030504040204" pitchFamily="34" charset="0"/>
              </a:rPr>
              <a:t>Table 2: Reliability statistics of decision-making construct</a:t>
            </a:r>
          </a:p>
          <a:p>
            <a:pPr algn="just" defTabSz="912813" fontAlgn="base">
              <a:spcBef>
                <a:spcPct val="0"/>
              </a:spcBef>
              <a:spcAft>
                <a:spcPct val="0"/>
              </a:spcAft>
              <a:buClrTx/>
              <a:buSzTx/>
              <a:buNone/>
              <a:defRPr/>
            </a:pPr>
            <a:endParaRPr lang="en-GB" altLang="en-US" sz="2400" b="1" dirty="0">
              <a:solidFill>
                <a:prstClr val="black"/>
              </a:solidFill>
              <a:latin typeface="Tahoma" panose="020B0604030504040204" pitchFamily="34" charset="0"/>
              <a:cs typeface="Tahoma" panose="020B0604030504040204" pitchFamily="34" charset="0"/>
            </a:endParaRPr>
          </a:p>
          <a:p>
            <a:pPr algn="just" defTabSz="912813" fontAlgn="base">
              <a:spcBef>
                <a:spcPct val="0"/>
              </a:spcBef>
              <a:spcAft>
                <a:spcPct val="0"/>
              </a:spcAft>
              <a:buClrTx/>
              <a:buSzTx/>
              <a:buNone/>
              <a:defRPr/>
            </a:pPr>
            <a:endParaRPr lang="en-GB" altLang="en-US" sz="2400" dirty="0">
              <a:solidFill>
                <a:prstClr val="black"/>
              </a:solidFill>
              <a:latin typeface="Tahoma" panose="020B0604030504040204" pitchFamily="34" charset="0"/>
              <a:cs typeface="Tahoma" panose="020B0604030504040204" pitchFamily="34" charset="0"/>
            </a:endParaRPr>
          </a:p>
          <a:p>
            <a:pPr algn="just" defTabSz="912813" fontAlgn="base">
              <a:spcBef>
                <a:spcPct val="0"/>
              </a:spcBef>
              <a:spcAft>
                <a:spcPct val="0"/>
              </a:spcAft>
              <a:buClrTx/>
              <a:buSzTx/>
              <a:buNone/>
              <a:defRPr/>
            </a:pPr>
            <a:endParaRPr lang="en-GB" altLang="en-US" sz="2400" dirty="0">
              <a:solidFill>
                <a:prstClr val="black"/>
              </a:solidFill>
              <a:latin typeface="Tahoma" panose="020B0604030504040204" pitchFamily="34" charset="0"/>
              <a:cs typeface="Tahoma" panose="020B0604030504040204" pitchFamily="34" charset="0"/>
            </a:endParaRPr>
          </a:p>
          <a:p>
            <a:pPr algn="just" defTabSz="912813" fontAlgn="base">
              <a:spcBef>
                <a:spcPct val="0"/>
              </a:spcBef>
              <a:spcAft>
                <a:spcPct val="0"/>
              </a:spcAft>
              <a:buClrTx/>
              <a:buSzTx/>
              <a:buNone/>
              <a:defRPr/>
            </a:pPr>
            <a:endParaRPr lang="en-GB" altLang="en-US" sz="2400" dirty="0">
              <a:solidFill>
                <a:prstClr val="black"/>
              </a:solidFill>
              <a:latin typeface="Tahoma" panose="020B0604030504040204" pitchFamily="34" charset="0"/>
              <a:cs typeface="Tahoma" panose="020B0604030504040204" pitchFamily="34" charset="0"/>
            </a:endParaRPr>
          </a:p>
          <a:p>
            <a:pPr algn="just" defTabSz="912813" fontAlgn="base">
              <a:spcBef>
                <a:spcPct val="0"/>
              </a:spcBef>
              <a:spcAft>
                <a:spcPct val="0"/>
              </a:spcAft>
              <a:buClrTx/>
              <a:buSzTx/>
              <a:buNone/>
              <a:defRPr/>
            </a:pPr>
            <a:endParaRPr lang="en-GB" altLang="en-US" sz="2400" dirty="0">
              <a:solidFill>
                <a:prstClr val="black"/>
              </a:solidFill>
              <a:latin typeface="Tahoma" panose="020B0604030504040204" pitchFamily="34" charset="0"/>
              <a:cs typeface="Tahoma" panose="020B0604030504040204" pitchFamily="34" charset="0"/>
            </a:endParaRPr>
          </a:p>
          <a:p>
            <a:pPr algn="just" defTabSz="912813" fontAlgn="base">
              <a:spcBef>
                <a:spcPct val="0"/>
              </a:spcBef>
              <a:spcAft>
                <a:spcPct val="0"/>
              </a:spcAft>
              <a:buClrTx/>
              <a:buSzTx/>
              <a:buFont typeface="Wingdings" pitchFamily="2" charset="2"/>
              <a:buChar char="q"/>
              <a:defRPr/>
            </a:pPr>
            <a:endParaRPr lang="en-GB" altLang="en-US" sz="2400" dirty="0">
              <a:solidFill>
                <a:prstClr val="black"/>
              </a:solidFill>
              <a:latin typeface="Tahoma" panose="020B0604030504040204" pitchFamily="34" charset="0"/>
              <a:cs typeface="Tahoma" panose="020B0604030504040204" pitchFamily="34" charset="0"/>
            </a:endParaRPr>
          </a:p>
          <a:p>
            <a:pPr algn="just" defTabSz="912813" fontAlgn="base">
              <a:spcBef>
                <a:spcPct val="0"/>
              </a:spcBef>
              <a:spcAft>
                <a:spcPct val="0"/>
              </a:spcAft>
              <a:buClrTx/>
              <a:buSzTx/>
              <a:buNone/>
              <a:defRPr/>
            </a:pPr>
            <a:endParaRPr lang="en-GB" altLang="en-US" sz="2400" dirty="0">
              <a:solidFill>
                <a:prstClr val="black"/>
              </a:solidFill>
              <a:latin typeface="Tahoma" panose="020B0604030504040204" pitchFamily="34" charset="0"/>
              <a:cs typeface="Tahoma" panose="020B0604030504040204" pitchFamily="34" charset="0"/>
            </a:endParaRPr>
          </a:p>
          <a:p>
            <a:pPr marL="342900" indent="-342900" defTabSz="912813" eaLnBrk="0" fontAlgn="base" hangingPunct="0">
              <a:spcAft>
                <a:spcPct val="0"/>
              </a:spcAft>
              <a:buFont typeface="Wingdings" pitchFamily="2" charset="2"/>
              <a:buChar char="ü"/>
              <a:defRPr/>
            </a:pPr>
            <a:r>
              <a:rPr lang="en-US" altLang="en-TZ" sz="2200" dirty="0">
                <a:solidFill>
                  <a:srgbClr val="252525"/>
                </a:solidFill>
                <a:latin typeface="Tahoma" panose="020B0604030504040204" pitchFamily="34" charset="0"/>
                <a:ea typeface="Tahoma" panose="020B0604030504040204" pitchFamily="34" charset="0"/>
                <a:cs typeface="Tahoma" panose="020B0604030504040204" pitchFamily="34" charset="0"/>
              </a:rPr>
              <a:t>The overall decision-making index is </a:t>
            </a:r>
            <a:r>
              <a:rPr lang="en-US" altLang="en-TZ" sz="2200" b="1" dirty="0">
                <a:solidFill>
                  <a:srgbClr val="252525"/>
                </a:solidFill>
                <a:latin typeface="Tahoma" panose="020B0604030504040204" pitchFamily="34" charset="0"/>
                <a:ea typeface="Tahoma" panose="020B0604030504040204" pitchFamily="34" charset="0"/>
                <a:cs typeface="Tahoma" panose="020B0604030504040204" pitchFamily="34" charset="0"/>
              </a:rPr>
              <a:t>0.66, </a:t>
            </a:r>
            <a:r>
              <a:rPr lang="en-US" altLang="en-TZ" sz="2200" dirty="0">
                <a:solidFill>
                  <a:srgbClr val="252525"/>
                </a:solidFill>
                <a:latin typeface="Tahoma" panose="020B0604030504040204" pitchFamily="34" charset="0"/>
                <a:ea typeface="Tahoma" panose="020B0604030504040204" pitchFamily="34" charset="0"/>
                <a:cs typeface="Tahoma" panose="020B0604030504040204" pitchFamily="34" charset="0"/>
              </a:rPr>
              <a:t>which is a medium level of empowerment.</a:t>
            </a:r>
          </a:p>
          <a:p>
            <a:pPr marL="342900" indent="-342900" defTabSz="912813" eaLnBrk="0" fontAlgn="base" hangingPunct="0">
              <a:spcAft>
                <a:spcPct val="0"/>
              </a:spcAft>
              <a:buFont typeface="Wingdings" pitchFamily="2" charset="2"/>
              <a:buChar char="ü"/>
              <a:defRPr/>
            </a:pPr>
            <a:r>
              <a:rPr lang="en-US" altLang="en-TZ" sz="2200" dirty="0">
                <a:solidFill>
                  <a:srgbClr val="252525"/>
                </a:solidFill>
                <a:latin typeface="Tahoma" panose="020B0604030504040204" pitchFamily="34" charset="0"/>
                <a:ea typeface="Tahoma" panose="020B0604030504040204" pitchFamily="34" charset="0"/>
                <a:cs typeface="Tahoma" panose="020B0604030504040204" pitchFamily="34" charset="0"/>
              </a:rPr>
              <a:t>The parameter that was performing poorly was household decision-making on various matters </a:t>
            </a:r>
            <a:r>
              <a:rPr lang="en-US" altLang="en-TZ" sz="2200" b="1" dirty="0">
                <a:solidFill>
                  <a:srgbClr val="252525"/>
                </a:solidFill>
                <a:latin typeface="Tahoma" panose="020B0604030504040204" pitchFamily="34" charset="0"/>
                <a:ea typeface="Tahoma" panose="020B0604030504040204" pitchFamily="34" charset="0"/>
                <a:cs typeface="Tahoma" panose="020B0604030504040204" pitchFamily="34" charset="0"/>
              </a:rPr>
              <a:t>(0.590); </a:t>
            </a:r>
            <a:r>
              <a:rPr lang="en-US" altLang="en-TZ" sz="2200" dirty="0">
                <a:solidFill>
                  <a:srgbClr val="252525"/>
                </a:solidFill>
                <a:latin typeface="Tahoma" panose="020B0604030504040204" pitchFamily="34" charset="0"/>
                <a:ea typeface="Tahoma" panose="020B0604030504040204" pitchFamily="34" charset="0"/>
                <a:cs typeface="Tahoma" panose="020B0604030504040204" pitchFamily="34" charset="0"/>
              </a:rPr>
              <a:t>they prefer making decisions with their spouses.</a:t>
            </a:r>
          </a:p>
          <a:p>
            <a:pPr marL="342900" indent="-342900" defTabSz="912813" eaLnBrk="0" fontAlgn="base" hangingPunct="0">
              <a:spcAft>
                <a:spcPct val="0"/>
              </a:spcAft>
              <a:buFont typeface="Wingdings" pitchFamily="2" charset="2"/>
              <a:buChar char="ü"/>
              <a:defRPr/>
            </a:pPr>
            <a:r>
              <a:rPr lang="en-US" altLang="en-TZ" sz="2200" dirty="0">
                <a:solidFill>
                  <a:srgbClr val="252525"/>
                </a:solidFill>
                <a:latin typeface="Tahoma" panose="020B0604030504040204" pitchFamily="34" charset="0"/>
                <a:ea typeface="Tahoma" panose="020B0604030504040204" pitchFamily="34" charset="0"/>
                <a:cs typeface="Tahoma" panose="020B0604030504040204" pitchFamily="34" charset="0"/>
              </a:rPr>
              <a:t>The final CEI indicated that women in Bagamoyo district  </a:t>
            </a:r>
            <a:r>
              <a:rPr lang="en-US" altLang="en-TZ" sz="2200" b="1" dirty="0">
                <a:solidFill>
                  <a:srgbClr val="252525"/>
                </a:solidFill>
                <a:latin typeface="Tahoma" panose="020B0604030504040204" pitchFamily="34" charset="0"/>
                <a:ea typeface="Tahoma" panose="020B0604030504040204" pitchFamily="34" charset="0"/>
                <a:cs typeface="Tahoma" panose="020B0604030504040204" pitchFamily="34" charset="0"/>
              </a:rPr>
              <a:t>(61.6%) </a:t>
            </a:r>
            <a:r>
              <a:rPr lang="en-US" altLang="en-TZ" sz="2200" dirty="0">
                <a:solidFill>
                  <a:srgbClr val="252525"/>
                </a:solidFill>
                <a:latin typeface="Tahoma" panose="020B0604030504040204" pitchFamily="34" charset="0"/>
                <a:ea typeface="Tahoma" panose="020B0604030504040204" pitchFamily="34" charset="0"/>
                <a:cs typeface="Tahoma" panose="020B0604030504040204" pitchFamily="34" charset="0"/>
              </a:rPr>
              <a:t>were classified as having a medium level of empowerment.</a:t>
            </a:r>
          </a:p>
        </p:txBody>
      </p:sp>
      <p:sp>
        <p:nvSpPr>
          <p:cNvPr id="24579" name="Slide Number Placeholder 12">
            <a:extLst>
              <a:ext uri="{FF2B5EF4-FFF2-40B4-BE49-F238E27FC236}">
                <a16:creationId xmlns:a16="http://schemas.microsoft.com/office/drawing/2014/main" id="{F220E788-E605-851E-A0F8-843AFB6980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4BCF2C24-12A8-40E9-AA4F-BD7B6BA927D8}" type="slidenum">
              <a:rPr lang="en-US" altLang="en-US" sz="1200">
                <a:solidFill>
                  <a:srgbClr val="4B251A"/>
                </a:solidFill>
                <a:cs typeface="Arial" panose="020B0604020202020204" pitchFamily="34" charset="0"/>
              </a:rPr>
              <a:pPr defTabSz="912813" fontAlgn="base">
                <a:spcBef>
                  <a:spcPct val="0"/>
                </a:spcBef>
                <a:spcAft>
                  <a:spcPct val="0"/>
                </a:spcAft>
                <a:buClrTx/>
                <a:buSzTx/>
                <a:buNone/>
              </a:pPr>
              <a:t>200</a:t>
            </a:fld>
            <a:endParaRPr lang="en-US" altLang="en-US" sz="1200">
              <a:solidFill>
                <a:srgbClr val="4B251A"/>
              </a:solidFill>
              <a:cs typeface="Arial" panose="020B0604020202020204" pitchFamily="34" charset="0"/>
            </a:endParaRPr>
          </a:p>
        </p:txBody>
      </p:sp>
      <p:graphicFrame>
        <p:nvGraphicFramePr>
          <p:cNvPr id="5" name="Table 4">
            <a:extLst>
              <a:ext uri="{FF2B5EF4-FFF2-40B4-BE49-F238E27FC236}">
                <a16:creationId xmlns:a16="http://schemas.microsoft.com/office/drawing/2014/main" id="{EDED2304-A629-AEF2-67D7-2190AADC5C75}"/>
              </a:ext>
            </a:extLst>
          </p:cNvPr>
          <p:cNvGraphicFramePr>
            <a:graphicFrameLocks noGrp="1"/>
          </p:cNvGraphicFramePr>
          <p:nvPr/>
        </p:nvGraphicFramePr>
        <p:xfrm>
          <a:off x="1700214" y="1046163"/>
          <a:ext cx="8791575" cy="2133600"/>
        </p:xfrm>
        <a:graphic>
          <a:graphicData uri="http://schemas.openxmlformats.org/drawingml/2006/table">
            <a:tbl>
              <a:tblPr>
                <a:tableStyleId>{5C22544A-7EE6-4342-B048-85BDC9FD1C3A}</a:tableStyleId>
              </a:tblPr>
              <a:tblGrid>
                <a:gridCol w="3768737">
                  <a:extLst>
                    <a:ext uri="{9D8B030D-6E8A-4147-A177-3AD203B41FA5}">
                      <a16:colId xmlns:a16="http://schemas.microsoft.com/office/drawing/2014/main" val="20000"/>
                    </a:ext>
                  </a:extLst>
                </a:gridCol>
                <a:gridCol w="2303545">
                  <a:extLst>
                    <a:ext uri="{9D8B030D-6E8A-4147-A177-3AD203B41FA5}">
                      <a16:colId xmlns:a16="http://schemas.microsoft.com/office/drawing/2014/main" val="20001"/>
                    </a:ext>
                  </a:extLst>
                </a:gridCol>
                <a:gridCol w="2719293">
                  <a:extLst>
                    <a:ext uri="{9D8B030D-6E8A-4147-A177-3AD203B41FA5}">
                      <a16:colId xmlns:a16="http://schemas.microsoft.com/office/drawing/2014/main" val="20002"/>
                    </a:ext>
                  </a:extLst>
                </a:gridCol>
              </a:tblGrid>
              <a:tr h="228600">
                <a:tc>
                  <a:txBody>
                    <a:bodyPr/>
                    <a:lstStyle/>
                    <a:p>
                      <a:pPr algn="just"/>
                      <a:r>
                        <a:rPr lang="en-GB" sz="2000" b="1" dirty="0">
                          <a:effectLst/>
                          <a:latin typeface="Tahoma" panose="020B0604030504040204" pitchFamily="34" charset="0"/>
                          <a:ea typeface="Tahoma" panose="020B0604030504040204" pitchFamily="34" charset="0"/>
                          <a:cs typeface="Tahoma" panose="020B0604030504040204" pitchFamily="34" charset="0"/>
                        </a:rPr>
                        <a:t>Study Indicator</a:t>
                      </a:r>
                      <a:endParaRPr lang="en-TZ" sz="2000" b="1" dirty="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b="1" dirty="0">
                          <a:effectLst/>
                          <a:latin typeface="Tahoma" panose="020B0604030504040204" pitchFamily="34" charset="0"/>
                          <a:ea typeface="Tahoma" panose="020B0604030504040204" pitchFamily="34" charset="0"/>
                          <a:cs typeface="Tahoma" panose="020B0604030504040204" pitchFamily="34" charset="0"/>
                        </a:rPr>
                        <a:t>No. of Statements</a:t>
                      </a:r>
                      <a:endParaRPr lang="en-TZ" sz="2000" b="1" dirty="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b="1" dirty="0">
                          <a:effectLst/>
                          <a:latin typeface="Tahoma" panose="020B0604030504040204" pitchFamily="34" charset="0"/>
                          <a:ea typeface="Tahoma" panose="020B0604030504040204" pitchFamily="34" charset="0"/>
                          <a:cs typeface="Tahoma" panose="020B0604030504040204" pitchFamily="34" charset="0"/>
                        </a:rPr>
                        <a:t>Cronbach alpha value</a:t>
                      </a:r>
                      <a:endParaRPr lang="en-TZ" sz="2000" b="1" dirty="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extLst>
                  <a:ext uri="{0D108BD9-81ED-4DB2-BD59-A6C34878D82A}">
                    <a16:rowId xmlns:a16="http://schemas.microsoft.com/office/drawing/2014/main" val="10000"/>
                  </a:ext>
                </a:extLst>
              </a:tr>
              <a:tr h="457200">
                <a:tc>
                  <a:txBody>
                    <a:bodyPr/>
                    <a:lstStyle/>
                    <a:p>
                      <a:pPr algn="just"/>
                      <a:r>
                        <a:rPr lang="en-GB" sz="2000" dirty="0">
                          <a:effectLst/>
                          <a:latin typeface="Tahoma" panose="020B0604030504040204" pitchFamily="34" charset="0"/>
                          <a:ea typeface="Tahoma" panose="020B0604030504040204" pitchFamily="34" charset="0"/>
                          <a:cs typeface="Tahoma" panose="020B0604030504040204" pitchFamily="34" charset="0"/>
                        </a:rPr>
                        <a:t>Personal Autonomy on Health issues</a:t>
                      </a:r>
                      <a:endParaRPr lang="en-TZ" sz="2000" dirty="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7</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0.851</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extLst>
                  <a:ext uri="{0D108BD9-81ED-4DB2-BD59-A6C34878D82A}">
                    <a16:rowId xmlns:a16="http://schemas.microsoft.com/office/drawing/2014/main" val="10001"/>
                  </a:ext>
                </a:extLst>
              </a:tr>
              <a:tr h="228600">
                <a:tc>
                  <a:txBody>
                    <a:bodyPr/>
                    <a:lstStyle/>
                    <a:p>
                      <a:pPr algn="just"/>
                      <a:r>
                        <a:rPr lang="en-GB" sz="2000">
                          <a:effectLst/>
                          <a:latin typeface="Tahoma" panose="020B0604030504040204" pitchFamily="34" charset="0"/>
                          <a:ea typeface="Tahoma" panose="020B0604030504040204" pitchFamily="34" charset="0"/>
                          <a:cs typeface="Tahoma" panose="020B0604030504040204" pitchFamily="34" charset="0"/>
                        </a:rPr>
                        <a:t>Household Decision Making</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8</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0.706</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extLst>
                  <a:ext uri="{0D108BD9-81ED-4DB2-BD59-A6C34878D82A}">
                    <a16:rowId xmlns:a16="http://schemas.microsoft.com/office/drawing/2014/main" val="10002"/>
                  </a:ext>
                </a:extLst>
              </a:tr>
              <a:tr h="228600">
                <a:tc>
                  <a:txBody>
                    <a:bodyPr/>
                    <a:lstStyle/>
                    <a:p>
                      <a:pPr algn="just"/>
                      <a:r>
                        <a:rPr lang="en-GB" sz="2000" dirty="0">
                          <a:effectLst/>
                          <a:latin typeface="Tahoma" panose="020B0604030504040204" pitchFamily="34" charset="0"/>
                          <a:ea typeface="Tahoma" panose="020B0604030504040204" pitchFamily="34" charset="0"/>
                          <a:cs typeface="Tahoma" panose="020B0604030504040204" pitchFamily="34" charset="0"/>
                        </a:rPr>
                        <a:t>Freedom From Violence </a:t>
                      </a:r>
                      <a:endParaRPr lang="en-TZ" sz="2000" dirty="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6</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0.627</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extLst>
                  <a:ext uri="{0D108BD9-81ED-4DB2-BD59-A6C34878D82A}">
                    <a16:rowId xmlns:a16="http://schemas.microsoft.com/office/drawing/2014/main" val="10003"/>
                  </a:ext>
                </a:extLst>
              </a:tr>
              <a:tr h="228600">
                <a:tc>
                  <a:txBody>
                    <a:bodyPr/>
                    <a:lstStyle/>
                    <a:p>
                      <a:pPr algn="just"/>
                      <a:r>
                        <a:rPr lang="en-GB" sz="2000">
                          <a:effectLst/>
                          <a:latin typeface="Tahoma" panose="020B0604030504040204" pitchFamily="34" charset="0"/>
                          <a:ea typeface="Tahoma" panose="020B0604030504040204" pitchFamily="34" charset="0"/>
                          <a:cs typeface="Tahoma" panose="020B0604030504040204" pitchFamily="34" charset="0"/>
                        </a:rPr>
                        <a:t>Freedom of Movement</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a:effectLst/>
                          <a:latin typeface="Tahoma" panose="020B0604030504040204" pitchFamily="34" charset="0"/>
                          <a:ea typeface="Tahoma" panose="020B0604030504040204" pitchFamily="34" charset="0"/>
                          <a:cs typeface="Tahoma" panose="020B0604030504040204" pitchFamily="34" charset="0"/>
                        </a:rPr>
                        <a:t>5</a:t>
                      </a:r>
                      <a:endParaRPr lang="en-TZ" sz="200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tc>
                  <a:txBody>
                    <a:bodyPr/>
                    <a:lstStyle/>
                    <a:p>
                      <a:pPr algn="ctr"/>
                      <a:r>
                        <a:rPr lang="en-GB" sz="2000" dirty="0">
                          <a:effectLst/>
                          <a:latin typeface="Tahoma" panose="020B0604030504040204" pitchFamily="34" charset="0"/>
                          <a:ea typeface="Tahoma" panose="020B0604030504040204" pitchFamily="34" charset="0"/>
                          <a:cs typeface="Tahoma" panose="020B0604030504040204" pitchFamily="34" charset="0"/>
                        </a:rPr>
                        <a:t>0.783</a:t>
                      </a:r>
                      <a:endParaRPr lang="en-TZ" sz="2000" dirty="0">
                        <a:effectLst/>
                        <a:latin typeface="Tahoma" panose="020B0604030504040204" pitchFamily="34" charset="0"/>
                        <a:ea typeface="Tahoma" panose="020B0604030504040204" pitchFamily="34" charset="0"/>
                        <a:cs typeface="Tahoma" panose="020B0604030504040204" pitchFamily="34" charset="0"/>
                      </a:endParaRPr>
                    </a:p>
                  </a:txBody>
                  <a:tcPr marL="68584" marR="68584" marT="0" marB="0"/>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8EEE5133-6CB3-5E92-AF01-E060DCADF650}"/>
              </a:ext>
            </a:extLst>
          </p:cNvPr>
          <p:cNvGraphicFramePr>
            <a:graphicFrameLocks noGrp="1"/>
          </p:cNvGraphicFramePr>
          <p:nvPr>
            <p:ph idx="1"/>
          </p:nvPr>
        </p:nvGraphicFramePr>
        <p:xfrm>
          <a:off x="1636714" y="644525"/>
          <a:ext cx="8904287" cy="4038602"/>
        </p:xfrm>
        <a:graphic>
          <a:graphicData uri="http://schemas.openxmlformats.org/drawingml/2006/table">
            <a:tbl>
              <a:tblPr/>
              <a:tblGrid>
                <a:gridCol w="6288087">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tblGrid>
              <a:tr h="633864">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GB" altLang="en-US" sz="1800" b="1" i="0" u="none" strike="noStrike" cap="none" normalizeH="0" baseline="0" dirty="0">
                          <a:ln>
                            <a:noFill/>
                          </a:ln>
                          <a:solidFill>
                            <a:srgbClr val="FFFFFF"/>
                          </a:solidFill>
                          <a:effectLst/>
                          <a:latin typeface="Tahoma" panose="020B0604030504040204" pitchFamily="34" charset="0"/>
                          <a:cs typeface="Tahoma" panose="020B0604030504040204" pitchFamily="34" charset="0"/>
                        </a:rPr>
                        <a:t>Variable </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GB" altLang="en-US" sz="1600" b="1" i="0" u="none" strike="noStrike" cap="none" normalizeH="0" baseline="0">
                          <a:ln>
                            <a:noFill/>
                          </a:ln>
                          <a:solidFill>
                            <a:srgbClr val="FFFFFF"/>
                          </a:solidFill>
                          <a:effectLst/>
                          <a:latin typeface="Tahoma" panose="020B0604030504040204" pitchFamily="34" charset="0"/>
                          <a:cs typeface="Tahoma" panose="020B0604030504040204" pitchFamily="34" charset="0"/>
                        </a:rPr>
                        <a:t>No. of participants answered Yes</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600" b="1" i="0" u="none" strike="noStrike" cap="none" normalizeH="0" baseline="0">
                          <a:ln>
                            <a:noFill/>
                          </a:ln>
                          <a:solidFill>
                            <a:srgbClr val="FFFFFF"/>
                          </a:solidFill>
                          <a:effectLst/>
                          <a:latin typeface="Tahoma" panose="020B0604030504040204" pitchFamily="34" charset="0"/>
                          <a:cs typeface="Tahoma" panose="020B0604030504040204" pitchFamily="34" charset="0"/>
                        </a:rPr>
                        <a:t>Percent</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5668">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Did you attend ANC clinic during your last pregnancy</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220</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ahoma" panose="020B0604030504040204" pitchFamily="34" charset="0"/>
                          <a:cs typeface="Tahoma" panose="020B0604030504040204" pitchFamily="34" charset="0"/>
                        </a:rPr>
                        <a:t>88.8</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extLst>
                  <a:ext uri="{0D108BD9-81ED-4DB2-BD59-A6C34878D82A}">
                    <a16:rowId xmlns:a16="http://schemas.microsoft.com/office/drawing/2014/main" val="10001"/>
                  </a:ext>
                </a:extLst>
              </a:tr>
              <a:tr h="295668">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Preferred Health Facility for child delivery</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197</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ahoma" panose="020B0604030504040204" pitchFamily="34" charset="0"/>
                          <a:cs typeface="Tahoma" panose="020B0604030504040204" pitchFamily="34" charset="0"/>
                        </a:rPr>
                        <a:t>78.8</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2"/>
                  </a:ext>
                </a:extLst>
              </a:tr>
              <a:tr h="295668">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a:ln>
                            <a:noFill/>
                          </a:ln>
                          <a:solidFill>
                            <a:srgbClr val="000000"/>
                          </a:solidFill>
                          <a:effectLst/>
                          <a:latin typeface="Tahoma" panose="020B0604030504040204" pitchFamily="34" charset="0"/>
                          <a:cs typeface="Tahoma" panose="020B0604030504040204" pitchFamily="34" charset="0"/>
                        </a:rPr>
                        <a:t>Preferred home delivery assistance</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53</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21.2</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extLst>
                  <a:ext uri="{0D108BD9-81ED-4DB2-BD59-A6C34878D82A}">
                    <a16:rowId xmlns:a16="http://schemas.microsoft.com/office/drawing/2014/main" val="10003"/>
                  </a:ext>
                </a:extLst>
              </a:tr>
              <a:tr h="373886">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Preferred Health professional for child delivery assistance</a:t>
                      </a:r>
                      <a:endParaRPr kumimoji="0" lang="en-US"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rPr>
                        <a:t>171</a:t>
                      </a:r>
                      <a:endParaRPr kumimoji="0" lang="en-US"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68.1</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4"/>
                  </a:ext>
                </a:extLst>
              </a:tr>
              <a:tr h="548639">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rPr>
                        <a:t>Preferred Traditional Birth Attendance for child delivery assistance</a:t>
                      </a:r>
                      <a:endParaRPr kumimoji="0" lang="en-US"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rPr>
                        <a:t>79</a:t>
                      </a:r>
                      <a:endParaRPr kumimoji="0" lang="en-US"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31.5</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extLst>
                  <a:ext uri="{0D108BD9-81ED-4DB2-BD59-A6C34878D82A}">
                    <a16:rowId xmlns:a16="http://schemas.microsoft.com/office/drawing/2014/main" val="10005"/>
                  </a:ext>
                </a:extLst>
              </a:tr>
              <a:tr h="548639">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Do you make your own decision regarding use of family planning. </a:t>
                      </a:r>
                      <a:endParaRPr kumimoji="0" lang="en-US"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rPr>
                        <a:t>118</a:t>
                      </a:r>
                      <a:endParaRPr kumimoji="0" lang="en-US"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Tahoma" panose="020B0604030504040204" pitchFamily="34" charset="0"/>
                          <a:cs typeface="Tahoma" panose="020B0604030504040204" pitchFamily="34" charset="0"/>
                        </a:rPr>
                        <a:t>47</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6"/>
                  </a:ext>
                </a:extLst>
              </a:tr>
              <a:tr h="420818">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Do you make your own </a:t>
                      </a:r>
                      <a:r>
                        <a:rPr kumimoji="0" lang="en-GB" altLang="en-US" sz="17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decision</a:t>
                      </a:r>
                      <a:r>
                        <a:rPr kumimoji="0" lang="en-GB"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of getting pregnant.</a:t>
                      </a:r>
                      <a:endParaRPr kumimoji="0" lang="en-US"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rPr>
                        <a:t>106</a:t>
                      </a:r>
                      <a:endParaRPr kumimoji="0" lang="en-US"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1" i="0" u="none" strike="noStrike" cap="none" normalizeH="0" baseline="0" dirty="0">
                          <a:ln>
                            <a:noFill/>
                          </a:ln>
                          <a:solidFill>
                            <a:srgbClr val="000000"/>
                          </a:solidFill>
                          <a:effectLst/>
                          <a:latin typeface="Tahoma" panose="020B0604030504040204" pitchFamily="34" charset="0"/>
                          <a:cs typeface="Tahoma" panose="020B0604030504040204" pitchFamily="34" charset="0"/>
                        </a:rPr>
                        <a:t>42.4</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extLst>
                  <a:ext uri="{0D108BD9-81ED-4DB2-BD59-A6C34878D82A}">
                    <a16:rowId xmlns:a16="http://schemas.microsoft.com/office/drawing/2014/main" val="10007"/>
                  </a:ext>
                </a:extLst>
              </a:tr>
              <a:tr h="625750">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Do you make your own decision for seeking medical treatment.</a:t>
                      </a:r>
                      <a:endParaRPr kumimoji="0" lang="en-US" altLang="en-US" sz="18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rPr>
                        <a:t>133</a:t>
                      </a:r>
                      <a:endParaRPr kumimoji="0" lang="en-US" altLang="en-US" sz="18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ct val="80000"/>
                        </a:lnSpc>
                        <a:spcBef>
                          <a:spcPct val="0"/>
                        </a:spcBef>
                        <a:spcAft>
                          <a:spcPct val="0"/>
                        </a:spcAft>
                        <a:buClrTx/>
                        <a:buSzTx/>
                        <a:buFontTx/>
                        <a:buNone/>
                        <a:tabLst/>
                      </a:pPr>
                      <a:r>
                        <a:rPr kumimoji="0" lang="en-GB" altLang="en-US" sz="18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53</a:t>
                      </a:r>
                    </a:p>
                  </a:txBody>
                  <a:tcPr marL="68537" marR="685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extLst>
                  <a:ext uri="{0D108BD9-81ED-4DB2-BD59-A6C34878D82A}">
                    <a16:rowId xmlns:a16="http://schemas.microsoft.com/office/drawing/2014/main" val="10008"/>
                  </a:ext>
                </a:extLst>
              </a:tr>
            </a:tbl>
          </a:graphicData>
        </a:graphic>
      </p:graphicFrame>
      <p:sp>
        <p:nvSpPr>
          <p:cNvPr id="25643" name="Slide Number Placeholder 3">
            <a:extLst>
              <a:ext uri="{FF2B5EF4-FFF2-40B4-BE49-F238E27FC236}">
                <a16:creationId xmlns:a16="http://schemas.microsoft.com/office/drawing/2014/main" id="{018BD77B-9D00-E3C9-A721-0EBE7FB29D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36B1C69D-24E5-4E2E-9912-02B30CF8153B}"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201</a:t>
            </a:fld>
            <a:endParaRPr lang="en-GB" altLang="en-US" sz="1200">
              <a:solidFill>
                <a:srgbClr val="4B251A"/>
              </a:solidFill>
              <a:cs typeface="Arial" panose="020B0604020202020204" pitchFamily="34" charset="0"/>
            </a:endParaRPr>
          </a:p>
        </p:txBody>
      </p:sp>
      <p:sp>
        <p:nvSpPr>
          <p:cNvPr id="25644" name="Rectangle 6">
            <a:extLst>
              <a:ext uri="{FF2B5EF4-FFF2-40B4-BE49-F238E27FC236}">
                <a16:creationId xmlns:a16="http://schemas.microsoft.com/office/drawing/2014/main" id="{BF266FC9-A1E4-436A-B6BB-BD715ECCB4B0}"/>
              </a:ext>
            </a:extLst>
          </p:cNvPr>
          <p:cNvSpPr>
            <a:spLocks noChangeArrowheads="1"/>
          </p:cNvSpPr>
          <p:nvPr/>
        </p:nvSpPr>
        <p:spPr bwMode="auto">
          <a:xfrm>
            <a:off x="1651000" y="228601"/>
            <a:ext cx="8890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32D2E"/>
              </a:buClr>
              <a:buSzPct val="95000"/>
              <a:buFont typeface="Wingdings 2" panose="05020102010507070707" pitchFamily="18" charset="2"/>
              <a:buChar char=""/>
              <a:tabLst>
                <a:tab pos="57150" algn="l"/>
              </a:tabLst>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tabLst>
                <a:tab pos="57150" algn="l"/>
              </a:tabLst>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tabLst>
                <a:tab pos="57150" algn="l"/>
              </a:tabLst>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tabLst>
                <a:tab pos="57150" algn="l"/>
              </a:tabLst>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tabLst>
                <a:tab pos="57150" algn="l"/>
              </a:tabLst>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tabLst>
                <a:tab pos="57150" algn="l"/>
              </a:tabLst>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tabLst>
                <a:tab pos="57150" algn="l"/>
              </a:tabLst>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tabLst>
                <a:tab pos="57150" algn="l"/>
              </a:tabLst>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tabLst>
                <a:tab pos="57150" algn="l"/>
              </a:tabLst>
              <a:defRPr sz="2000">
                <a:solidFill>
                  <a:schemeClr val="tx1"/>
                </a:solidFill>
                <a:latin typeface="Constantia" panose="02030602050306030303" pitchFamily="18" charset="0"/>
              </a:defRPr>
            </a:lvl9pPr>
          </a:lstStyle>
          <a:p>
            <a:pPr defTabSz="912813" eaLnBrk="0" fontAlgn="base" hangingPunct="0">
              <a:spcBef>
                <a:spcPct val="0"/>
              </a:spcBef>
              <a:spcAft>
                <a:spcPct val="0"/>
              </a:spcAft>
              <a:buClrTx/>
              <a:buSzTx/>
              <a:buNone/>
            </a:pPr>
            <a:r>
              <a:rPr lang="en-GB" altLang="en-US" sz="2100" b="1">
                <a:solidFill>
                  <a:srgbClr val="000000"/>
                </a:solidFill>
                <a:latin typeface="Tahoma" panose="020B0604030504040204" pitchFamily="34" charset="0"/>
                <a:cs typeface="Tahoma" panose="020B0604030504040204" pitchFamily="34" charset="0"/>
              </a:rPr>
              <a:t>Table 3: Health care seeking behaviour among women (n = 250)</a:t>
            </a:r>
            <a:endParaRPr lang="en-GB" altLang="en-US" sz="2100">
              <a:solidFill>
                <a:prstClr val="black"/>
              </a:solidFill>
              <a:latin typeface="Tahoma" panose="020B0604030504040204" pitchFamily="34" charset="0"/>
              <a:cs typeface="Tahoma" panose="020B0604030504040204" pitchFamily="34" charset="0"/>
            </a:endParaRPr>
          </a:p>
        </p:txBody>
      </p:sp>
      <p:sp>
        <p:nvSpPr>
          <p:cNvPr id="25645" name="TextBox 2">
            <a:extLst>
              <a:ext uri="{FF2B5EF4-FFF2-40B4-BE49-F238E27FC236}">
                <a16:creationId xmlns:a16="http://schemas.microsoft.com/office/drawing/2014/main" id="{3C91F78C-0688-A17B-4853-CDC2FF0A9235}"/>
              </a:ext>
            </a:extLst>
          </p:cNvPr>
          <p:cNvSpPr txBox="1">
            <a:spLocks noChangeArrowheads="1"/>
          </p:cNvSpPr>
          <p:nvPr/>
        </p:nvSpPr>
        <p:spPr bwMode="auto">
          <a:xfrm>
            <a:off x="1635126" y="4813301"/>
            <a:ext cx="8905875" cy="1939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2813" eaLnBrk="0" fontAlgn="base" hangingPunct="0">
              <a:spcBef>
                <a:spcPct val="0"/>
              </a:spcBef>
              <a:spcAft>
                <a:spcPct val="0"/>
              </a:spcAft>
              <a:buFont typeface="Wingdings" panose="05000000000000000000" pitchFamily="2" charset="2"/>
              <a:buChar char="ü"/>
            </a:pPr>
            <a:r>
              <a:rPr lang="en-US" altLang="en-US" sz="2000">
                <a:solidFill>
                  <a:srgbClr val="252525"/>
                </a:solidFill>
                <a:latin typeface="Tahoma" panose="020B0604030504040204" pitchFamily="34" charset="0"/>
                <a:cs typeface="Tahoma" panose="020B0604030504040204" pitchFamily="34" charset="0"/>
              </a:rPr>
              <a:t>Less than </a:t>
            </a:r>
            <a:r>
              <a:rPr lang="en-US" altLang="en-US" sz="2000" b="1">
                <a:solidFill>
                  <a:srgbClr val="252525"/>
                </a:solidFill>
                <a:latin typeface="Tahoma" panose="020B0604030504040204" pitchFamily="34" charset="0"/>
                <a:cs typeface="Tahoma" panose="020B0604030504040204" pitchFamily="34" charset="0"/>
              </a:rPr>
              <a:t>50% </a:t>
            </a:r>
            <a:r>
              <a:rPr lang="en-US" altLang="en-US" sz="2000">
                <a:solidFill>
                  <a:srgbClr val="252525"/>
                </a:solidFill>
                <a:latin typeface="Tahoma" panose="020B0604030504040204" pitchFamily="34" charset="0"/>
                <a:cs typeface="Tahoma" panose="020B0604030504040204" pitchFamily="34" charset="0"/>
              </a:rPr>
              <a:t>of women had the freedom to make decisions about using Family Planning</a:t>
            </a:r>
          </a:p>
          <a:p>
            <a:pPr defTabSz="912813" eaLnBrk="0" fontAlgn="base" hangingPunct="0">
              <a:spcBef>
                <a:spcPct val="0"/>
              </a:spcBef>
              <a:spcAft>
                <a:spcPct val="0"/>
              </a:spcAft>
              <a:buFont typeface="Wingdings" panose="05000000000000000000" pitchFamily="2" charset="2"/>
              <a:buChar char="ü"/>
            </a:pPr>
            <a:r>
              <a:rPr lang="en-US" altLang="en-US" sz="2000" b="1">
                <a:solidFill>
                  <a:srgbClr val="252525"/>
                </a:solidFill>
                <a:latin typeface="Tahoma" panose="020B0604030504040204" pitchFamily="34" charset="0"/>
                <a:cs typeface="Tahoma" panose="020B0604030504040204" pitchFamily="34" charset="0"/>
              </a:rPr>
              <a:t>42.4% </a:t>
            </a:r>
            <a:r>
              <a:rPr lang="en-US" altLang="en-US" sz="2000">
                <a:solidFill>
                  <a:srgbClr val="252525"/>
                </a:solidFill>
                <a:latin typeface="Tahoma" panose="020B0604030504040204" pitchFamily="34" charset="0"/>
                <a:cs typeface="Tahoma" panose="020B0604030504040204" pitchFamily="34" charset="0"/>
              </a:rPr>
              <a:t>of respondents have to decide with their spouse on getting pregnant.</a:t>
            </a:r>
          </a:p>
          <a:p>
            <a:pPr defTabSz="912813" eaLnBrk="0" fontAlgn="base" hangingPunct="0">
              <a:spcBef>
                <a:spcPct val="0"/>
              </a:spcBef>
              <a:spcAft>
                <a:spcPct val="0"/>
              </a:spcAft>
              <a:buFont typeface="Wingdings" panose="05000000000000000000" pitchFamily="2" charset="2"/>
              <a:buChar char="q"/>
            </a:pPr>
            <a:r>
              <a:rPr lang="en-US" altLang="en-US" sz="2000">
                <a:solidFill>
                  <a:srgbClr val="252525"/>
                </a:solidFill>
                <a:latin typeface="Tahoma" panose="020B0604030504040204" pitchFamily="34" charset="0"/>
                <a:cs typeface="Tahoma" panose="020B0604030504040204" pitchFamily="34" charset="0"/>
              </a:rPr>
              <a:t>Thus, women's autonomy for their own health is minimal, and their decisions are likely to be made with their spouses.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AC864850-9586-2985-AB0C-7B1A8987EB8C}"/>
              </a:ext>
            </a:extLst>
          </p:cNvPr>
          <p:cNvSpPr>
            <a:spLocks noChangeArrowheads="1"/>
          </p:cNvSpPr>
          <p:nvPr/>
        </p:nvSpPr>
        <p:spPr bwMode="auto">
          <a:xfrm>
            <a:off x="1600200" y="1588"/>
            <a:ext cx="90312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defTabSz="912813" eaLnBrk="0" fontAlgn="base" hangingPunct="0">
              <a:spcBef>
                <a:spcPct val="0"/>
              </a:spcBef>
              <a:spcAft>
                <a:spcPct val="0"/>
              </a:spcAft>
              <a:buClrTx/>
              <a:buSzTx/>
              <a:buNone/>
            </a:pPr>
            <a:r>
              <a:rPr lang="en-GB" altLang="en-US" sz="1800" b="1">
                <a:solidFill>
                  <a:srgbClr val="C00000"/>
                </a:solidFill>
                <a:latin typeface="Tahoma" panose="020B0604030504040204" pitchFamily="34" charset="0"/>
                <a:cs typeface="Tahoma" panose="020B0604030504040204" pitchFamily="34" charset="0"/>
              </a:rPr>
              <a:t>The Influence of WE on Health Seeking Behavior</a:t>
            </a:r>
            <a:endParaRPr lang="en-GB" altLang="en-US" sz="1800" b="1">
              <a:solidFill>
                <a:srgbClr val="000000"/>
              </a:solidFill>
              <a:latin typeface="Tahoma" panose="020B0604030504040204" pitchFamily="34" charset="0"/>
              <a:cs typeface="Tahoma" panose="020B0604030504040204" pitchFamily="34" charset="0"/>
            </a:endParaRPr>
          </a:p>
          <a:p>
            <a:pPr defTabSz="912813" eaLnBrk="0" fontAlgn="base" hangingPunct="0">
              <a:spcBef>
                <a:spcPct val="0"/>
              </a:spcBef>
              <a:spcAft>
                <a:spcPct val="0"/>
              </a:spcAft>
              <a:buClrTx/>
              <a:buSzTx/>
              <a:buNone/>
            </a:pPr>
            <a:r>
              <a:rPr lang="en-GB" altLang="en-US" sz="1600" b="1">
                <a:solidFill>
                  <a:srgbClr val="000000"/>
                </a:solidFill>
                <a:latin typeface="Tahoma" panose="020B0604030504040204" pitchFamily="34" charset="0"/>
                <a:cs typeface="Tahoma" panose="020B0604030504040204" pitchFamily="34" charset="0"/>
              </a:rPr>
              <a:t>Table 4: Factors influencing women empowerment and health seeking behaviour (n=250).</a:t>
            </a:r>
          </a:p>
        </p:txBody>
      </p:sp>
      <p:sp>
        <p:nvSpPr>
          <p:cNvPr id="26626" name="Slide Number Placeholder 23">
            <a:extLst>
              <a:ext uri="{FF2B5EF4-FFF2-40B4-BE49-F238E27FC236}">
                <a16:creationId xmlns:a16="http://schemas.microsoft.com/office/drawing/2014/main" id="{21517ECE-C0E4-74E6-A7FA-C307B053AF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821DFB29-5220-4AE6-8F4C-84405830479C}" type="slidenum">
              <a:rPr lang="en-US" altLang="en-US" sz="1200">
                <a:solidFill>
                  <a:srgbClr val="4B251A"/>
                </a:solidFill>
                <a:cs typeface="Arial" panose="020B0604020202020204" pitchFamily="34" charset="0"/>
              </a:rPr>
              <a:pPr defTabSz="912813" fontAlgn="base">
                <a:spcBef>
                  <a:spcPct val="0"/>
                </a:spcBef>
                <a:spcAft>
                  <a:spcPct val="0"/>
                </a:spcAft>
                <a:buClrTx/>
                <a:buSzTx/>
                <a:buNone/>
              </a:pPr>
              <a:t>202</a:t>
            </a:fld>
            <a:endParaRPr lang="en-US" altLang="en-US" sz="1200">
              <a:solidFill>
                <a:srgbClr val="4B251A"/>
              </a:solidFill>
              <a:cs typeface="Arial" panose="020B0604020202020204" pitchFamily="34" charset="0"/>
            </a:endParaRPr>
          </a:p>
        </p:txBody>
      </p:sp>
      <p:graphicFrame>
        <p:nvGraphicFramePr>
          <p:cNvPr id="26" name="Table 25">
            <a:extLst>
              <a:ext uri="{FF2B5EF4-FFF2-40B4-BE49-F238E27FC236}">
                <a16:creationId xmlns:a16="http://schemas.microsoft.com/office/drawing/2014/main" id="{DB33D483-0107-CB63-CD48-C6CFCB075163}"/>
              </a:ext>
            </a:extLst>
          </p:cNvPr>
          <p:cNvGraphicFramePr>
            <a:graphicFrameLocks noGrp="1"/>
          </p:cNvGraphicFramePr>
          <p:nvPr/>
        </p:nvGraphicFramePr>
        <p:xfrm>
          <a:off x="1595438" y="917576"/>
          <a:ext cx="9036050" cy="2511421"/>
        </p:xfrm>
        <a:graphic>
          <a:graphicData uri="http://schemas.openxmlformats.org/drawingml/2006/table">
            <a:tbl>
              <a:tblPr/>
              <a:tblGrid>
                <a:gridCol w="3899717">
                  <a:extLst>
                    <a:ext uri="{9D8B030D-6E8A-4147-A177-3AD203B41FA5}">
                      <a16:colId xmlns:a16="http://schemas.microsoft.com/office/drawing/2014/main" val="20000"/>
                    </a:ext>
                  </a:extLst>
                </a:gridCol>
                <a:gridCol w="1841940">
                  <a:extLst>
                    <a:ext uri="{9D8B030D-6E8A-4147-A177-3AD203B41FA5}">
                      <a16:colId xmlns:a16="http://schemas.microsoft.com/office/drawing/2014/main" val="20001"/>
                    </a:ext>
                  </a:extLst>
                </a:gridCol>
                <a:gridCol w="1129506">
                  <a:extLst>
                    <a:ext uri="{9D8B030D-6E8A-4147-A177-3AD203B41FA5}">
                      <a16:colId xmlns:a16="http://schemas.microsoft.com/office/drawing/2014/main" val="20002"/>
                    </a:ext>
                  </a:extLst>
                </a:gridCol>
                <a:gridCol w="1129506">
                  <a:extLst>
                    <a:ext uri="{9D8B030D-6E8A-4147-A177-3AD203B41FA5}">
                      <a16:colId xmlns:a16="http://schemas.microsoft.com/office/drawing/2014/main" val="20003"/>
                    </a:ext>
                  </a:extLst>
                </a:gridCol>
                <a:gridCol w="1035381">
                  <a:extLst>
                    <a:ext uri="{9D8B030D-6E8A-4147-A177-3AD203B41FA5}">
                      <a16:colId xmlns:a16="http://schemas.microsoft.com/office/drawing/2014/main" val="20004"/>
                    </a:ext>
                  </a:extLst>
                </a:gridCol>
              </a:tblGrid>
              <a:tr h="297117">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just" defTabSz="914400" rtl="0" eaLnBrk="1" fontAlgn="base" latinLnBrk="0" hangingPunct="1">
                        <a:lnSpc>
                          <a:spcPts val="1675"/>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Tahoma" panose="020B0604030504040204" pitchFamily="34" charset="0"/>
                          <a:cs typeface="Tahoma" panose="020B0604030504040204" pitchFamily="34" charset="0"/>
                        </a:rPr>
                        <a:t>Variables</a:t>
                      </a:r>
                    </a:p>
                  </a:txBody>
                  <a:tcPr marL="68537" marR="68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ts val="1675"/>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Tahoma" panose="020B0604030504040204" pitchFamily="34" charset="0"/>
                          <a:cs typeface="Tahoma" panose="020B0604030504040204" pitchFamily="34" charset="0"/>
                        </a:rPr>
                        <a:t>Coefficient (B)</a:t>
                      </a:r>
                    </a:p>
                  </a:txBody>
                  <a:tcPr marL="68537" marR="68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ts val="1675"/>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Tahoma" panose="020B0604030504040204" pitchFamily="34" charset="0"/>
                          <a:cs typeface="Tahoma" panose="020B0604030504040204" pitchFamily="34" charset="0"/>
                        </a:rPr>
                        <a:t>S.E</a:t>
                      </a:r>
                    </a:p>
                  </a:txBody>
                  <a:tcPr marL="68537" marR="68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ts val="1675"/>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Tahoma" panose="020B0604030504040204" pitchFamily="34" charset="0"/>
                          <a:cs typeface="Tahoma" panose="020B0604030504040204" pitchFamily="34" charset="0"/>
                        </a:rPr>
                        <a:t>Wald</a:t>
                      </a:r>
                    </a:p>
                  </a:txBody>
                  <a:tcPr marL="68537" marR="68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0" eaLnBrk="1" fontAlgn="base" latinLnBrk="0" hangingPunct="1">
                        <a:lnSpc>
                          <a:spcPts val="1675"/>
                        </a:lnSpc>
                        <a:spcBef>
                          <a:spcPct val="0"/>
                        </a:spcBef>
                        <a:spcAft>
                          <a:spcPct val="0"/>
                        </a:spcAft>
                        <a:buClrTx/>
                        <a:buSzTx/>
                        <a:buFontTx/>
                        <a:buNone/>
                        <a:tabLst/>
                      </a:pPr>
                      <a:r>
                        <a:rPr kumimoji="0" lang="en-GB" altLang="en-US" sz="1600" b="1" i="0" u="none" strike="noStrike" cap="none" normalizeH="0" baseline="0">
                          <a:ln>
                            <a:noFill/>
                          </a:ln>
                          <a:solidFill>
                            <a:schemeClr val="tx1"/>
                          </a:solidFill>
                          <a:effectLst/>
                          <a:latin typeface="Tahoma" panose="020B0604030504040204" pitchFamily="34" charset="0"/>
                          <a:cs typeface="Tahoma" panose="020B0604030504040204" pitchFamily="34" charset="0"/>
                        </a:rPr>
                        <a:t>Sig.</a:t>
                      </a:r>
                    </a:p>
                  </a:txBody>
                  <a:tcPr marL="68537" marR="6853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Marital Status</a:t>
                      </a:r>
                      <a:endParaRPr kumimoji="0" lang="en-US" altLang="en-US" sz="16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1.423</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424</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28.291</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001</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extLst>
                  <a:ext uri="{0D108BD9-81ED-4DB2-BD59-A6C34878D82A}">
                    <a16:rowId xmlns:a16="http://schemas.microsoft.com/office/drawing/2014/main" val="10001"/>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Age at first child birth</a:t>
                      </a:r>
                      <a:endParaRPr kumimoji="0" lang="en-US" altLang="en-US" sz="16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-0.176</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308</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0.326</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568</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Decision on family planning use</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a:t>
                      </a:r>
                      <a:r>
                        <a:rPr kumimoji="0" lang="en-GB"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1.450</a:t>
                      </a:r>
                      <a:endParaRPr kumimoji="0" lang="en-US" altLang="en-US" sz="16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551</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6.</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911</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0.00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9</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extLst>
                  <a:ext uri="{0D108BD9-81ED-4DB2-BD59-A6C34878D82A}">
                    <a16:rowId xmlns:a16="http://schemas.microsoft.com/office/drawing/2014/main" val="10003"/>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Decision on getting pregnant</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0.746</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0.4</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65</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2.575</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109</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Decision on getting medical treatment</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1</a:t>
                      </a: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763</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0.3</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98</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19.615</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000</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Decision on child care practices</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0.926</a:t>
                      </a:r>
                      <a:endParaRPr kumimoji="0" lang="en-US" altLang="en-US" sz="16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420</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4.850</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28</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Experience sexual violence</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1.844</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446</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17.109</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000</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extLst>
                  <a:ext uri="{0D108BD9-81ED-4DB2-BD59-A6C34878D82A}">
                    <a16:rowId xmlns:a16="http://schemas.microsoft.com/office/drawing/2014/main" val="10007"/>
                  </a:ext>
                </a:extLst>
              </a:tr>
              <a:tr h="276788">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l"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Victim of FGM</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2.064</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442</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a:ln>
                            <a:noFill/>
                          </a:ln>
                          <a:solidFill>
                            <a:srgbClr val="000000"/>
                          </a:solidFill>
                          <a:effectLst/>
                          <a:latin typeface="Tahoma" panose="020B0604030504040204" pitchFamily="34" charset="0"/>
                          <a:cs typeface="Tahoma" panose="020B0604030504040204" pitchFamily="34" charset="0"/>
                        </a:rPr>
                        <a:t>21.822</a:t>
                      </a:r>
                      <a:endParaRPr kumimoji="0" lang="en-US" altLang="en-US" sz="1600" b="0" i="0" u="none" strike="noStrike" cap="none" normalizeH="0" baseline="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tc>
                  <a:txBody>
                    <a:bodyPr/>
                    <a:lstStyle>
                      <a:lvl1pPr marL="34925">
                        <a:spcBef>
                          <a:spcPct val="20000"/>
                        </a:spcBef>
                        <a:buClr>
                          <a:srgbClr val="C32D2E"/>
                        </a:buClr>
                        <a:buSzPct val="95000"/>
                        <a:buFont typeface="Wingdings 2" panose="05020102010507070707" pitchFamily="18" charset="2"/>
                        <a:defRPr sz="2200">
                          <a:solidFill>
                            <a:schemeClr val="tx1"/>
                          </a:solidFill>
                          <a:latin typeface="Constantia" panose="02030602050306030303" pitchFamily="18" charset="0"/>
                        </a:defRPr>
                      </a:lvl1pPr>
                      <a:lvl2pPr marL="45720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91440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371600">
                        <a:spcBef>
                          <a:spcPct val="20000"/>
                        </a:spcBef>
                        <a:buClr>
                          <a:srgbClr val="C32D2E"/>
                        </a:buClr>
                        <a:buSzPct val="65000"/>
                        <a:buFont typeface="Wingdings 2" panose="05020102010507070707" pitchFamily="18" charset="2"/>
                        <a:defRPr>
                          <a:solidFill>
                            <a:schemeClr val="tx1"/>
                          </a:solidFill>
                          <a:latin typeface="Constantia" panose="02030602050306030303" pitchFamily="18" charset="0"/>
                        </a:defRPr>
                      </a:lvl4pPr>
                      <a:lvl5pPr marL="1828800">
                        <a:spcBef>
                          <a:spcPct val="20000"/>
                        </a:spcBef>
                        <a:buClr>
                          <a:srgbClr val="84AA33"/>
                        </a:buClr>
                        <a:buSzPct val="65000"/>
                        <a:buFont typeface="Wingdings 2" panose="05020102010507070707" pitchFamily="18" charset="2"/>
                        <a:defRPr>
                          <a:solidFill>
                            <a:schemeClr val="tx1"/>
                          </a:solidFill>
                          <a:latin typeface="Constantia" panose="02030602050306030303" pitchFamily="18" charset="0"/>
                        </a:defRPr>
                      </a:lvl5pPr>
                      <a:lvl6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6pPr>
                      <a:lvl7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7pPr>
                      <a:lvl8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8pPr>
                      <a:lvl9pPr indent="1588" eaLnBrk="0" fontAlgn="base" hangingPunct="0">
                        <a:spcBef>
                          <a:spcPct val="20000"/>
                        </a:spcBef>
                        <a:spcAft>
                          <a:spcPct val="0"/>
                        </a:spcAft>
                        <a:buClr>
                          <a:srgbClr val="84AA33"/>
                        </a:buClr>
                        <a:buSzPct val="65000"/>
                        <a:buFont typeface="Wingdings 2" panose="05020102010507070707" pitchFamily="18" charset="2"/>
                        <a:defRPr>
                          <a:solidFill>
                            <a:schemeClr val="tx1"/>
                          </a:solidFill>
                          <a:latin typeface="Constantia" panose="02030602050306030303" pitchFamily="18" charset="0"/>
                        </a:defRPr>
                      </a:lvl9pPr>
                    </a:lstStyle>
                    <a:p>
                      <a:pPr marL="34925" marR="0" lvl="0" indent="0" algn="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0.</a:t>
                      </a:r>
                      <a:r>
                        <a:rPr kumimoji="0" lang="en-GB" altLang="en-US" sz="1600" b="0" i="0" u="none" strike="noStrike" cap="none" normalizeH="0" baseline="0" dirty="0">
                          <a:ln>
                            <a:noFill/>
                          </a:ln>
                          <a:solidFill>
                            <a:srgbClr val="000000"/>
                          </a:solidFill>
                          <a:effectLst/>
                          <a:latin typeface="Tahoma" panose="020B0604030504040204" pitchFamily="34" charset="0"/>
                          <a:cs typeface="Tahoma" panose="020B0604030504040204" pitchFamily="34" charset="0"/>
                        </a:rPr>
                        <a:t>000</a:t>
                      </a:r>
                      <a:endParaRPr kumimoji="0" lang="en-US" altLang="en-US" sz="1600" b="0" i="0" u="none" strike="noStrike" cap="none" normalizeH="0" baseline="0" dirty="0">
                        <a:ln>
                          <a:noFill/>
                        </a:ln>
                        <a:solidFill>
                          <a:schemeClr val="tx1"/>
                        </a:solidFill>
                        <a:effectLst/>
                        <a:latin typeface="Tahoma" panose="020B0604030504040204" pitchFamily="34" charset="0"/>
                        <a:cs typeface="Tahoma" panose="020B060403050404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5D3D3"/>
                    </a:solidFill>
                  </a:tcPr>
                </a:tc>
                <a:extLst>
                  <a:ext uri="{0D108BD9-81ED-4DB2-BD59-A6C34878D82A}">
                    <a16:rowId xmlns:a16="http://schemas.microsoft.com/office/drawing/2014/main" val="10008"/>
                  </a:ext>
                </a:extLst>
              </a:tr>
            </a:tbl>
          </a:graphicData>
        </a:graphic>
      </p:graphicFrame>
      <p:sp>
        <p:nvSpPr>
          <p:cNvPr id="3" name="TextBox 2">
            <a:extLst>
              <a:ext uri="{FF2B5EF4-FFF2-40B4-BE49-F238E27FC236}">
                <a16:creationId xmlns:a16="http://schemas.microsoft.com/office/drawing/2014/main" id="{8D1955D6-E5F8-AC87-07D5-0C377E1160C8}"/>
              </a:ext>
            </a:extLst>
          </p:cNvPr>
          <p:cNvSpPr txBox="1"/>
          <p:nvPr/>
        </p:nvSpPr>
        <p:spPr>
          <a:xfrm>
            <a:off x="1560514" y="3584576"/>
            <a:ext cx="9070975" cy="322263"/>
          </a:xfrm>
          <a:prstGeom prst="rect">
            <a:avLst/>
          </a:prstGeom>
          <a:solidFill>
            <a:schemeClr val="bg2">
              <a:lumMod val="90000"/>
            </a:schemeClr>
          </a:solidFill>
        </p:spPr>
        <p:txBody>
          <a:bodyPr>
            <a:spAutoFit/>
          </a:bodyPr>
          <a:lstStyle/>
          <a:p>
            <a:pPr defTabSz="912813" eaLnBrk="0" fontAlgn="base" hangingPunct="0">
              <a:spcBef>
                <a:spcPct val="0"/>
              </a:spcBef>
              <a:spcAft>
                <a:spcPct val="0"/>
              </a:spcAft>
              <a:defRPr/>
            </a:pPr>
            <a:r>
              <a:rPr lang="en-US" altLang="en-US" sz="1500" dirty="0">
                <a:solidFill>
                  <a:srgbClr val="000000"/>
                </a:solidFill>
                <a:latin typeface="Tahoma" panose="020B0604030504040204" pitchFamily="34" charset="0"/>
                <a:cs typeface="Tahoma" panose="020B0604030504040204" pitchFamily="34" charset="0"/>
              </a:rPr>
              <a:t>p = 0.000; Goodness of-Fit =1; Cox and Snell = 0.</a:t>
            </a:r>
            <a:r>
              <a:rPr lang="en-GB" altLang="en-US" sz="1500" dirty="0">
                <a:solidFill>
                  <a:srgbClr val="000000"/>
                </a:solidFill>
                <a:latin typeface="Tahoma" panose="020B0604030504040204" pitchFamily="34" charset="0"/>
                <a:cs typeface="Tahoma" panose="020B0604030504040204" pitchFamily="34" charset="0"/>
              </a:rPr>
              <a:t>461</a:t>
            </a:r>
            <a:r>
              <a:rPr lang="en-US" altLang="en-US" sz="1500" dirty="0">
                <a:solidFill>
                  <a:srgbClr val="000000"/>
                </a:solidFill>
                <a:latin typeface="Tahoma" panose="020B0604030504040204" pitchFamily="34" charset="0"/>
                <a:cs typeface="Tahoma" panose="020B0604030504040204" pitchFamily="34" charset="0"/>
              </a:rPr>
              <a:t>, </a:t>
            </a:r>
            <a:r>
              <a:rPr lang="en-US" altLang="en-US" sz="1500" dirty="0" err="1">
                <a:solidFill>
                  <a:srgbClr val="000000"/>
                </a:solidFill>
                <a:latin typeface="Tahoma" panose="020B0604030504040204" pitchFamily="34" charset="0"/>
                <a:cs typeface="Tahoma" panose="020B0604030504040204" pitchFamily="34" charset="0"/>
              </a:rPr>
              <a:t>Nagelkerke</a:t>
            </a:r>
            <a:r>
              <a:rPr lang="en-US" altLang="en-US" sz="1500" dirty="0">
                <a:solidFill>
                  <a:srgbClr val="000000"/>
                </a:solidFill>
                <a:latin typeface="Tahoma" panose="020B0604030504040204" pitchFamily="34" charset="0"/>
                <a:cs typeface="Tahoma" panose="020B0604030504040204" pitchFamily="34" charset="0"/>
              </a:rPr>
              <a:t> = 0.</a:t>
            </a:r>
            <a:r>
              <a:rPr lang="en-GB" altLang="en-US" sz="1500" dirty="0">
                <a:solidFill>
                  <a:srgbClr val="000000"/>
                </a:solidFill>
                <a:latin typeface="Tahoma" panose="020B0604030504040204" pitchFamily="34" charset="0"/>
                <a:cs typeface="Tahoma" panose="020B0604030504040204" pitchFamily="34" charset="0"/>
              </a:rPr>
              <a:t>548</a:t>
            </a:r>
            <a:r>
              <a:rPr lang="en-US" altLang="en-US" sz="1500" dirty="0">
                <a:solidFill>
                  <a:srgbClr val="000000"/>
                </a:solidFill>
                <a:latin typeface="Tahoma" panose="020B0604030504040204" pitchFamily="34" charset="0"/>
                <a:cs typeface="Tahoma" panose="020B0604030504040204" pitchFamily="34" charset="0"/>
              </a:rPr>
              <a:t>; Test of Parallel line = 0.2</a:t>
            </a:r>
            <a:r>
              <a:rPr lang="en-GB" altLang="en-US" sz="1500" dirty="0">
                <a:solidFill>
                  <a:srgbClr val="000000"/>
                </a:solidFill>
                <a:latin typeface="Tahoma" panose="020B0604030504040204" pitchFamily="34" charset="0"/>
                <a:cs typeface="Tahoma" panose="020B0604030504040204" pitchFamily="34" charset="0"/>
              </a:rPr>
              <a:t>38</a:t>
            </a:r>
            <a:endParaRPr lang="en-US" altLang="en-US" sz="1500" dirty="0">
              <a:solidFill>
                <a:prstClr val="black"/>
              </a:solidFill>
              <a:latin typeface="Tahoma" panose="020B0604030504040204" pitchFamily="34" charset="0"/>
              <a:cs typeface="Tahoma" panose="020B0604030504040204" pitchFamily="34" charset="0"/>
            </a:endParaRPr>
          </a:p>
        </p:txBody>
      </p:sp>
      <p:sp>
        <p:nvSpPr>
          <p:cNvPr id="24643" name="TextBox 3">
            <a:extLst>
              <a:ext uri="{FF2B5EF4-FFF2-40B4-BE49-F238E27FC236}">
                <a16:creationId xmlns:a16="http://schemas.microsoft.com/office/drawing/2014/main" id="{53EA0767-47B7-9EF8-7620-BBC79624C6D3}"/>
              </a:ext>
            </a:extLst>
          </p:cNvPr>
          <p:cNvSpPr txBox="1">
            <a:spLocks noChangeArrowheads="1"/>
          </p:cNvSpPr>
          <p:nvPr/>
        </p:nvSpPr>
        <p:spPr bwMode="auto">
          <a:xfrm>
            <a:off x="1624014" y="4446589"/>
            <a:ext cx="9007475" cy="2092325"/>
          </a:xfrm>
          <a:prstGeom prst="rect">
            <a:avLst/>
          </a:prstGeom>
          <a:noFill/>
          <a:ln>
            <a:noFill/>
          </a:ln>
        </p:spPr>
        <p:txBody>
          <a:bodyPr>
            <a:spAutoFit/>
          </a:bodyPr>
          <a:lstStyle/>
          <a:p>
            <a:pPr marL="342900" indent="-342900" defTabSz="912813" eaLnBrk="0" fontAlgn="base" hangingPunct="0">
              <a:spcBef>
                <a:spcPct val="0"/>
              </a:spcBef>
              <a:spcAft>
                <a:spcPct val="0"/>
              </a:spcAft>
              <a:buFont typeface="Wingdings" pitchFamily="2" charset="2"/>
              <a:buChar char="q"/>
              <a:defRPr/>
            </a:pPr>
            <a:r>
              <a:rPr lang="en-US" altLang="en-TZ" sz="2800" i="1" dirty="0">
                <a:solidFill>
                  <a:srgbClr val="252525"/>
                </a:solidFill>
                <a:latin typeface="Tahoma" panose="020B0604030504040204" pitchFamily="34" charset="0"/>
                <a:ea typeface="Tahoma" panose="020B0604030504040204" pitchFamily="34" charset="0"/>
                <a:cs typeface="Tahoma" panose="020B0604030504040204" pitchFamily="34" charset="0"/>
              </a:rPr>
              <a:t>Women's experiences with FGM are correlated with their level of empowerment. Less empowered women expressed more support for FGM than empowered women</a:t>
            </a:r>
            <a:r>
              <a:rPr lang="en-US" altLang="en-TZ" sz="2800" dirty="0">
                <a:solidFill>
                  <a:srgbClr val="252525"/>
                </a:solidFill>
                <a:latin typeface="Tahoma" panose="020B0604030504040204" pitchFamily="34" charset="0"/>
                <a:ea typeface="Tahoma" panose="020B0604030504040204" pitchFamily="34" charset="0"/>
                <a:cs typeface="Tahoma" panose="020B0604030504040204" pitchFamily="34" charset="0"/>
              </a:rPr>
              <a:t>.</a:t>
            </a:r>
          </a:p>
          <a:p>
            <a:pPr defTabSz="912813" eaLnBrk="0" fontAlgn="base" hangingPunct="0">
              <a:spcBef>
                <a:spcPct val="0"/>
              </a:spcBef>
              <a:spcAft>
                <a:spcPct val="0"/>
              </a:spcAft>
              <a:defRPr/>
            </a:pPr>
            <a:endParaRPr lang="en-TZ" altLang="en-TZ" dirty="0">
              <a:solidFill>
                <a:prstClr val="black"/>
              </a:solidFill>
              <a:latin typeface="Tahoma" panose="020B0604030504040204" pitchFamily="34" charset="0"/>
              <a:cs typeface="Tahoma" panose="020B0604030504040204" pitchFamily="34" charset="0"/>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Cloud Callout 6">
            <a:extLst>
              <a:ext uri="{FF2B5EF4-FFF2-40B4-BE49-F238E27FC236}">
                <a16:creationId xmlns:a16="http://schemas.microsoft.com/office/drawing/2014/main" id="{285EBAA9-FC18-C041-C3AB-17048ABF9D3A}"/>
              </a:ext>
            </a:extLst>
          </p:cNvPr>
          <p:cNvGrpSpPr>
            <a:grpSpLocks/>
          </p:cNvGrpSpPr>
          <p:nvPr/>
        </p:nvGrpSpPr>
        <p:grpSpPr bwMode="auto">
          <a:xfrm>
            <a:off x="1900239" y="2346325"/>
            <a:ext cx="8391525" cy="4833938"/>
            <a:chOff x="192" y="1406"/>
            <a:chExt cx="4752" cy="2986"/>
          </a:xfrm>
        </p:grpSpPr>
        <p:pic>
          <p:nvPicPr>
            <p:cNvPr id="28676" name="Cloud Callout 6">
              <a:extLst>
                <a:ext uri="{FF2B5EF4-FFF2-40B4-BE49-F238E27FC236}">
                  <a16:creationId xmlns:a16="http://schemas.microsoft.com/office/drawing/2014/main" id="{90548E99-3DB7-1FEE-FB2B-DB113849A24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406"/>
              <a:ext cx="4752" cy="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2">
              <a:extLst>
                <a:ext uri="{FF2B5EF4-FFF2-40B4-BE49-F238E27FC236}">
                  <a16:creationId xmlns:a16="http://schemas.microsoft.com/office/drawing/2014/main" id="{0CCE8189-6BA4-636C-5589-354007DDBC89}"/>
                </a:ext>
              </a:extLst>
            </p:cNvPr>
            <p:cNvSpPr txBox="1">
              <a:spLocks noChangeArrowheads="1"/>
            </p:cNvSpPr>
            <p:nvPr/>
          </p:nvSpPr>
          <p:spPr bwMode="auto">
            <a:xfrm>
              <a:off x="630" y="1839"/>
              <a:ext cx="3667" cy="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813" fontAlgn="base">
                <a:spcBef>
                  <a:spcPct val="0"/>
                </a:spcBef>
                <a:spcAft>
                  <a:spcPct val="0"/>
                </a:spcAft>
              </a:pPr>
              <a:r>
                <a:rPr lang="en-GB" altLang="en-US" sz="2200" i="1">
                  <a:solidFill>
                    <a:srgbClr val="000000"/>
                  </a:solidFill>
                  <a:latin typeface="Constantia" panose="02030602050306030303" pitchFamily="18" charset="0"/>
                  <a:cs typeface="Arial" panose="020B0604020202020204" pitchFamily="34" charset="0"/>
                </a:rPr>
                <a:t>“</a:t>
              </a:r>
              <a:r>
                <a:rPr lang="en-US" altLang="en-US" sz="2400" i="1">
                  <a:solidFill>
                    <a:srgbClr val="252525"/>
                  </a:solidFill>
                  <a:latin typeface="Arial" panose="020B0604020202020204" pitchFamily="34" charset="0"/>
                  <a:cs typeface="Arial" panose="020B0604020202020204" pitchFamily="34" charset="0"/>
                </a:rPr>
                <a:t>"It was in our culture's belief that a woman could not become pregnant without being circumcised, and if it happened, the baby would die or be cursed. </a:t>
              </a:r>
              <a:r>
                <a:rPr lang="en-US" altLang="en-US" sz="2400">
                  <a:solidFill>
                    <a:prstClr val="black"/>
                  </a:solidFill>
                  <a:latin typeface="Arial" panose="020B0604020202020204" pitchFamily="34" charset="0"/>
                  <a:cs typeface="Arial" panose="020B0604020202020204" pitchFamily="34" charset="0"/>
                </a:rPr>
                <a:t>(A Masai woman leader migrated from Manyara regions to Kidomole Village in rural Bagamoyo.)</a:t>
              </a:r>
              <a:endParaRPr lang="en-GB" altLang="en-US" sz="2200">
                <a:solidFill>
                  <a:srgbClr val="000000"/>
                </a:solidFill>
                <a:latin typeface="Tahoma" panose="020B0604030504040204" pitchFamily="34" charset="0"/>
                <a:cs typeface="Tahoma" panose="020B0604030504040204" pitchFamily="34" charset="0"/>
              </a:endParaRPr>
            </a:p>
          </p:txBody>
        </p:sp>
      </p:grpSp>
      <p:sp>
        <p:nvSpPr>
          <p:cNvPr id="26627" name="TextBox 7">
            <a:extLst>
              <a:ext uri="{FF2B5EF4-FFF2-40B4-BE49-F238E27FC236}">
                <a16:creationId xmlns:a16="http://schemas.microsoft.com/office/drawing/2014/main" id="{0DB355FD-748C-146A-6E1E-2EAE0F569C90}"/>
              </a:ext>
            </a:extLst>
          </p:cNvPr>
          <p:cNvSpPr txBox="1">
            <a:spLocks noChangeArrowheads="1"/>
          </p:cNvSpPr>
          <p:nvPr/>
        </p:nvSpPr>
        <p:spPr bwMode="auto">
          <a:xfrm>
            <a:off x="1600200" y="136525"/>
            <a:ext cx="8839200" cy="2209800"/>
          </a:xfrm>
          <a:prstGeom prst="rect">
            <a:avLst/>
          </a:prstGeom>
          <a:noFill/>
          <a:ln>
            <a:noFill/>
          </a:ln>
        </p:spPr>
        <p:txBody>
          <a:bodyPr>
            <a:spAutoFit/>
          </a:bodyPr>
          <a:lstStyle>
            <a:lvl1pPr>
              <a:spcBef>
                <a:spcPct val="20000"/>
              </a:spcBef>
              <a:buClr>
                <a:srgbClr val="C32D2E"/>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itchFamily="2"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itchFamily="2" charset="2"/>
              <a:buChar char=""/>
              <a:defRPr sz="2000">
                <a:solidFill>
                  <a:schemeClr val="tx1"/>
                </a:solidFill>
                <a:latin typeface="Constantia" panose="02030602050306030303" pitchFamily="18" charset="0"/>
              </a:defRPr>
            </a:lvl9pPr>
          </a:lstStyle>
          <a:p>
            <a:pPr marL="342900" indent="-342900" defTabSz="912813" eaLnBrk="0" fontAlgn="base" hangingPunct="0">
              <a:spcAft>
                <a:spcPct val="0"/>
              </a:spcAft>
              <a:buFont typeface="Wingdings" pitchFamily="2" charset="2"/>
              <a:buChar char="q"/>
              <a:defRPr/>
            </a:pPr>
            <a:r>
              <a:rPr lang="en-US" altLang="en-TZ" sz="2300" dirty="0">
                <a:solidFill>
                  <a:srgbClr val="252525"/>
                </a:solidFill>
                <a:latin typeface="Tahoma" panose="020B0604030504040204" pitchFamily="34" charset="0"/>
                <a:ea typeface="Tahoma" panose="020B0604030504040204" pitchFamily="34" charset="0"/>
                <a:cs typeface="Tahoma" panose="020B0604030504040204" pitchFamily="34" charset="0"/>
              </a:rPr>
              <a:t>The FGM practice is rooted in social norms, cultural beliefs, and economic incentives.</a:t>
            </a:r>
          </a:p>
          <a:p>
            <a:pPr marL="342900" indent="-342900" defTabSz="912813" eaLnBrk="0" fontAlgn="base" hangingPunct="0">
              <a:spcAft>
                <a:spcPct val="0"/>
              </a:spcAft>
              <a:buFont typeface="Wingdings" pitchFamily="2" charset="2"/>
              <a:buChar char="q"/>
              <a:defRPr/>
            </a:pPr>
            <a:r>
              <a:rPr lang="en-US" altLang="en-TZ" sz="2300" dirty="0">
                <a:solidFill>
                  <a:srgbClr val="252525"/>
                </a:solidFill>
                <a:latin typeface="Tahoma" panose="020B0604030504040204" pitchFamily="34" charset="0"/>
                <a:ea typeface="Tahoma" panose="020B0604030504040204" pitchFamily="34" charset="0"/>
                <a:cs typeface="Tahoma" panose="020B0604030504040204" pitchFamily="34" charset="0"/>
              </a:rPr>
              <a:t>Although FGM is less practiced in Bagamoyo, due to local migration, the likelihood of local communities adapting to external social norms is high.</a:t>
            </a:r>
          </a:p>
          <a:p>
            <a:pPr defTabSz="912813" fontAlgn="base">
              <a:spcBef>
                <a:spcPct val="0"/>
              </a:spcBef>
              <a:spcAft>
                <a:spcPct val="0"/>
              </a:spcAft>
              <a:buClrTx/>
              <a:buSzTx/>
              <a:buFont typeface="Wingdings" pitchFamily="2" charset="2"/>
              <a:buChar char="ü"/>
              <a:defRPr/>
            </a:pPr>
            <a:endParaRPr lang="en-GB" altLang="en-US" sz="1800" dirty="0">
              <a:solidFill>
                <a:prstClr val="black"/>
              </a:solidFill>
              <a:latin typeface="Arial" panose="020B0604020202020204" pitchFamily="34" charset="0"/>
              <a:cs typeface="Arial" panose="020B0604020202020204" pitchFamily="34" charset="0"/>
            </a:endParaRPr>
          </a:p>
        </p:txBody>
      </p:sp>
      <p:sp>
        <p:nvSpPr>
          <p:cNvPr id="28675" name="Slide Number Placeholder 4">
            <a:extLst>
              <a:ext uri="{FF2B5EF4-FFF2-40B4-BE49-F238E27FC236}">
                <a16:creationId xmlns:a16="http://schemas.microsoft.com/office/drawing/2014/main" id="{26BC89EC-B80B-7BAB-D74F-A69341381E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98A4139C-A30C-43B0-ABAC-6E0AF6E94AD2}" type="slidenum">
              <a:rPr lang="en-US" altLang="en-US" sz="1200">
                <a:solidFill>
                  <a:srgbClr val="4B251A"/>
                </a:solidFill>
                <a:cs typeface="Arial" panose="020B0604020202020204" pitchFamily="34" charset="0"/>
              </a:rPr>
              <a:pPr defTabSz="912813" fontAlgn="base">
                <a:spcBef>
                  <a:spcPct val="0"/>
                </a:spcBef>
                <a:spcAft>
                  <a:spcPct val="0"/>
                </a:spcAft>
                <a:buClrTx/>
                <a:buSzTx/>
                <a:buNone/>
              </a:pPr>
              <a:t>203</a:t>
            </a:fld>
            <a:endParaRPr lang="en-US" altLang="en-US" sz="1200">
              <a:solidFill>
                <a:srgbClr val="4B251A"/>
              </a:solidFill>
              <a:cs typeface="Arial" panose="020B0604020202020204" pitchFamily="34" charset="0"/>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9A23-4DA3-F1A8-8C90-70AE84BA5C9E}"/>
              </a:ext>
            </a:extLst>
          </p:cNvPr>
          <p:cNvSpPr>
            <a:spLocks noGrp="1"/>
          </p:cNvSpPr>
          <p:nvPr>
            <p:ph type="title"/>
          </p:nvPr>
        </p:nvSpPr>
        <p:spPr>
          <a:xfrm>
            <a:off x="1981200" y="152400"/>
            <a:ext cx="8305800" cy="381000"/>
          </a:xfrm>
          <a:ln>
            <a:miter lim="800000"/>
            <a:headEnd/>
            <a:tailEnd/>
          </a:ln>
        </p:spPr>
        <p:txBody>
          <a:bodyPr>
            <a:normAutofit fontScale="90000"/>
          </a:bodyPr>
          <a:lstStyle/>
          <a:p>
            <a:pPr>
              <a:defRPr/>
            </a:pPr>
            <a:r>
              <a:rPr lang="en-US" sz="3200" b="1" dirty="0">
                <a:solidFill>
                  <a:srgbClr val="C00000"/>
                </a:solidFill>
                <a:latin typeface="Tahoma" pitchFamily="34" charset="0"/>
                <a:cs typeface="Tahoma" pitchFamily="34" charset="0"/>
              </a:rPr>
              <a:t>Conclusion and Recommendations</a:t>
            </a:r>
            <a:endParaRPr lang="en-GB" sz="3200" dirty="0"/>
          </a:p>
        </p:txBody>
      </p:sp>
      <p:sp>
        <p:nvSpPr>
          <p:cNvPr id="30722" name="Slide Number Placeholder 2">
            <a:extLst>
              <a:ext uri="{FF2B5EF4-FFF2-40B4-BE49-F238E27FC236}">
                <a16:creationId xmlns:a16="http://schemas.microsoft.com/office/drawing/2014/main" id="{2E55BA05-E474-7EA2-5481-5A9518F6B57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D8FFA82E-A424-4BB8-9A20-512702C28765}" type="slidenum">
              <a:rPr lang="en-GB" altLang="en-US" sz="1200">
                <a:solidFill>
                  <a:srgbClr val="4B251A"/>
                </a:solidFill>
                <a:cs typeface="Arial" panose="020B0604020202020204" pitchFamily="34" charset="0"/>
              </a:rPr>
              <a:pPr defTabSz="912813" fontAlgn="base">
                <a:spcBef>
                  <a:spcPct val="0"/>
                </a:spcBef>
                <a:spcAft>
                  <a:spcPct val="0"/>
                </a:spcAft>
                <a:buClrTx/>
                <a:buSzTx/>
                <a:buNone/>
              </a:pPr>
              <a:t>204</a:t>
            </a:fld>
            <a:endParaRPr lang="en-GB" altLang="en-US" sz="1200">
              <a:solidFill>
                <a:srgbClr val="4B251A"/>
              </a:solidFill>
              <a:cs typeface="Arial" panose="020B0604020202020204" pitchFamily="34" charset="0"/>
            </a:endParaRPr>
          </a:p>
        </p:txBody>
      </p:sp>
      <p:sp>
        <p:nvSpPr>
          <p:cNvPr id="30723" name="TextBox 3">
            <a:extLst>
              <a:ext uri="{FF2B5EF4-FFF2-40B4-BE49-F238E27FC236}">
                <a16:creationId xmlns:a16="http://schemas.microsoft.com/office/drawing/2014/main" id="{834F2519-A0B0-6B67-58CE-499AF8F9C6FF}"/>
              </a:ext>
            </a:extLst>
          </p:cNvPr>
          <p:cNvSpPr txBox="1">
            <a:spLocks noChangeArrowheads="1"/>
          </p:cNvSpPr>
          <p:nvPr/>
        </p:nvSpPr>
        <p:spPr bwMode="auto">
          <a:xfrm>
            <a:off x="1676400" y="685800"/>
            <a:ext cx="88392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eaLnBrk="0" fontAlgn="base" hangingPunct="0">
              <a:spcAft>
                <a:spcPct val="0"/>
              </a:spcAft>
              <a:buFont typeface="Wingdings" panose="05000000000000000000" pitchFamily="2" charset="2"/>
              <a:buChar char="q"/>
            </a:pPr>
            <a:r>
              <a:rPr lang="en-GB" altLang="en-US" sz="2400" dirty="0">
                <a:solidFill>
                  <a:prstClr val="black"/>
                </a:solidFill>
                <a:latin typeface="Tahoma" panose="020B0604030504040204" pitchFamily="34" charset="0"/>
                <a:cs typeface="Tahoma" panose="020B0604030504040204" pitchFamily="34" charset="0"/>
              </a:rPr>
              <a:t> </a:t>
            </a:r>
            <a:r>
              <a:rPr lang="en-US" altLang="en-US" dirty="0">
                <a:solidFill>
                  <a:srgbClr val="252525"/>
                </a:solidFill>
                <a:latin typeface="Tahoma" panose="020B0604030504040204" pitchFamily="34" charset="0"/>
                <a:cs typeface="Tahoma" panose="020B0604030504040204" pitchFamily="34" charset="0"/>
              </a:rPr>
              <a:t>Study findings revealed a positive relationship between decision-making indicators and empowerment.</a:t>
            </a:r>
          </a:p>
          <a:p>
            <a:pPr defTabSz="912813" eaLnBrk="0" fontAlgn="base" hangingPunct="0">
              <a:spcAft>
                <a:spcPct val="0"/>
              </a:spcAft>
              <a:buFont typeface="Wingdings" panose="05000000000000000000" pitchFamily="2" charset="2"/>
              <a:buChar char="q"/>
            </a:pPr>
            <a:r>
              <a:rPr lang="en-US" altLang="en-US" dirty="0">
                <a:solidFill>
                  <a:srgbClr val="252525"/>
                </a:solidFill>
                <a:latin typeface="Tahoma" panose="020B0604030504040204" pitchFamily="34" charset="0"/>
                <a:cs typeface="Tahoma" panose="020B0604030504040204" pitchFamily="34" charset="0"/>
              </a:rPr>
              <a:t>Women's empowerment increases their health-seeking behavior.</a:t>
            </a:r>
          </a:p>
          <a:p>
            <a:pPr defTabSz="912813" eaLnBrk="0" fontAlgn="base" hangingPunct="0">
              <a:spcAft>
                <a:spcPct val="0"/>
              </a:spcAft>
              <a:buFont typeface="Wingdings" panose="05000000000000000000" pitchFamily="2" charset="2"/>
              <a:buChar char="q"/>
            </a:pPr>
            <a:r>
              <a:rPr lang="en-US" altLang="en-US" dirty="0">
                <a:solidFill>
                  <a:srgbClr val="252525"/>
                </a:solidFill>
                <a:latin typeface="Tahoma" panose="020B0604030504040204" pitchFamily="34" charset="0"/>
                <a:cs typeface="Tahoma" panose="020B0604030504040204" pitchFamily="34" charset="0"/>
              </a:rPr>
              <a:t>Thus, women's empowerment should be recognized as a social norm and an important component in the design of the health policies.</a:t>
            </a:r>
          </a:p>
          <a:p>
            <a:pPr defTabSz="912813" eaLnBrk="0" fontAlgn="base" hangingPunct="0">
              <a:spcAft>
                <a:spcPct val="0"/>
              </a:spcAft>
              <a:buFont typeface="Wingdings" panose="05000000000000000000" pitchFamily="2" charset="2"/>
              <a:buChar char="q"/>
            </a:pPr>
            <a:r>
              <a:rPr lang="en-US" altLang="en-US" dirty="0">
                <a:solidFill>
                  <a:srgbClr val="252525"/>
                </a:solidFill>
                <a:latin typeface="Tahoma" panose="020B0604030504040204" pitchFamily="34" charset="0"/>
                <a:cs typeface="Tahoma" panose="020B0604030504040204" pitchFamily="34" charset="0"/>
              </a:rPr>
              <a:t>Cultural beliefs and social norms that embrace these behaviors should be discouraged.</a:t>
            </a:r>
          </a:p>
          <a:p>
            <a:pPr defTabSz="912813" eaLnBrk="0" fontAlgn="base" hangingPunct="0">
              <a:spcAft>
                <a:spcPct val="0"/>
              </a:spcAft>
              <a:buFont typeface="Wingdings" panose="05000000000000000000" pitchFamily="2" charset="2"/>
              <a:buChar char="q"/>
            </a:pPr>
            <a:r>
              <a:rPr lang="en-US" altLang="en-US" dirty="0">
                <a:solidFill>
                  <a:srgbClr val="252525"/>
                </a:solidFill>
                <a:latin typeface="Tahoma" panose="020B0604030504040204" pitchFamily="34" charset="0"/>
                <a:cs typeface="Tahoma" panose="020B0604030504040204" pitchFamily="34" charset="0"/>
              </a:rPr>
              <a:t>Women need to be encouraged to join self-help groups and NGOs to stand against ill-conceived cultural practices and social norms that undermine their ability to make decisions.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4">
            <a:extLst>
              <a:ext uri="{FF2B5EF4-FFF2-40B4-BE49-F238E27FC236}">
                <a16:creationId xmlns:a16="http://schemas.microsoft.com/office/drawing/2014/main" id="{4AEDE94F-5452-C8BE-82D4-63AAB80C3A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fld id="{F34F5273-9314-435F-B036-DC96072F6C63}" type="slidenum">
              <a:rPr lang="en-US" altLang="en-US" sz="1200">
                <a:solidFill>
                  <a:srgbClr val="4B251A"/>
                </a:solidFill>
                <a:cs typeface="Arial" panose="020B0604020202020204" pitchFamily="34" charset="0"/>
              </a:rPr>
              <a:pPr defTabSz="912813" fontAlgn="base">
                <a:spcBef>
                  <a:spcPct val="0"/>
                </a:spcBef>
                <a:spcAft>
                  <a:spcPct val="0"/>
                </a:spcAft>
                <a:buClrTx/>
                <a:buSzTx/>
                <a:buNone/>
              </a:pPr>
              <a:t>205</a:t>
            </a:fld>
            <a:endParaRPr lang="en-US" altLang="en-US" sz="1200">
              <a:solidFill>
                <a:srgbClr val="4B251A"/>
              </a:solidFill>
              <a:cs typeface="Arial" panose="020B0604020202020204" pitchFamily="34" charset="0"/>
            </a:endParaRPr>
          </a:p>
        </p:txBody>
      </p:sp>
      <p:sp>
        <p:nvSpPr>
          <p:cNvPr id="31746" name="Title 1">
            <a:extLst>
              <a:ext uri="{FF2B5EF4-FFF2-40B4-BE49-F238E27FC236}">
                <a16:creationId xmlns:a16="http://schemas.microsoft.com/office/drawing/2014/main" id="{775EC6F5-5941-14BE-C882-6E187CE9DAD9}"/>
              </a:ext>
            </a:extLst>
          </p:cNvPr>
          <p:cNvSpPr>
            <a:spLocks noGrp="1"/>
          </p:cNvSpPr>
          <p:nvPr>
            <p:ph type="title"/>
          </p:nvPr>
        </p:nvSpPr>
        <p:spPr>
          <a:xfrm>
            <a:off x="1981200" y="2514600"/>
            <a:ext cx="8229600" cy="914400"/>
          </a:xfrm>
        </p:spPr>
        <p:txBody>
          <a:bodyPr/>
          <a:lstStyle/>
          <a:p>
            <a:pPr algn="ctr"/>
            <a:r>
              <a:rPr lang="en-GB" altLang="en-US" sz="3200" b="1">
                <a:solidFill>
                  <a:srgbClr val="0070C0"/>
                </a:solidFill>
                <a:latin typeface="Tahoma" panose="020B0604030504040204" pitchFamily="34" charset="0"/>
                <a:cs typeface="Tahoma" panose="020B0604030504040204" pitchFamily="34" charset="0"/>
              </a:rPr>
              <a:t>Thank you for your attention</a:t>
            </a:r>
          </a:p>
        </p:txBody>
      </p:sp>
      <p:sp>
        <p:nvSpPr>
          <p:cNvPr id="31747" name="TextBox 7">
            <a:extLst>
              <a:ext uri="{FF2B5EF4-FFF2-40B4-BE49-F238E27FC236}">
                <a16:creationId xmlns:a16="http://schemas.microsoft.com/office/drawing/2014/main" id="{FCB8F2D9-0146-CA1E-24D2-FF36ED32DB6D}"/>
              </a:ext>
            </a:extLst>
          </p:cNvPr>
          <p:cNvSpPr txBox="1">
            <a:spLocks noChangeArrowheads="1"/>
          </p:cNvSpPr>
          <p:nvPr/>
        </p:nvSpPr>
        <p:spPr bwMode="auto">
          <a:xfrm>
            <a:off x="5638800" y="3810000"/>
            <a:ext cx="251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endParaRPr lang="en-GB" altLang="en-US" sz="2000">
              <a:solidFill>
                <a:prstClr val="black"/>
              </a:solidFill>
              <a:latin typeface="Tahoma" panose="020B0604030504040204" pitchFamily="34" charset="0"/>
              <a:cs typeface="Tahoma" panose="020B0604030504040204" pitchFamily="34" charset="0"/>
            </a:endParaRPr>
          </a:p>
        </p:txBody>
      </p:sp>
      <p:sp>
        <p:nvSpPr>
          <p:cNvPr id="31748" name="TextBox 8">
            <a:extLst>
              <a:ext uri="{FF2B5EF4-FFF2-40B4-BE49-F238E27FC236}">
                <a16:creationId xmlns:a16="http://schemas.microsoft.com/office/drawing/2014/main" id="{9175E819-225C-6E07-CF25-263E6922E6BA}"/>
              </a:ext>
            </a:extLst>
          </p:cNvPr>
          <p:cNvSpPr txBox="1">
            <a:spLocks noChangeArrowheads="1"/>
          </p:cNvSpPr>
          <p:nvPr/>
        </p:nvSpPr>
        <p:spPr bwMode="auto">
          <a:xfrm>
            <a:off x="2743200" y="57150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C32D2E"/>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C32D2E"/>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defTabSz="912813" eaLnBrk="0" fontAlgn="base" hangingPunct="0">
              <a:spcBef>
                <a:spcPct val="20000"/>
              </a:spcBef>
              <a:spcAft>
                <a:spcPct val="0"/>
              </a:spcAft>
              <a:buClr>
                <a:srgbClr val="84AA33"/>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defTabSz="912813" fontAlgn="base">
              <a:spcBef>
                <a:spcPct val="0"/>
              </a:spcBef>
              <a:spcAft>
                <a:spcPct val="0"/>
              </a:spcAft>
              <a:buClrTx/>
              <a:buSzTx/>
              <a:buNone/>
            </a:pPr>
            <a:endParaRPr lang="en-GB" altLang="en-US" sz="2000">
              <a:solidFill>
                <a:prstClr val="white"/>
              </a:solidFill>
              <a:latin typeface="Tahoma" panose="020B0604030504040204" pitchFamily="34" charset="0"/>
              <a:cs typeface="Tahoma" panose="020B0604030504040204" pitchFamily="34"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078481"/>
            <a:ext cx="9666845" cy="1384994"/>
          </a:xfrm>
        </p:spPr>
        <p:txBody>
          <a:bodyPr/>
          <a:lstStyle/>
          <a:p>
            <a:pPr algn="l">
              <a:lnSpc>
                <a:spcPct val="80000"/>
              </a:lnSpc>
            </a:pPr>
            <a:r>
              <a:rPr lang="en-US" sz="6600" b="0" dirty="0">
                <a:latin typeface="Tw Cen MT Condensed" panose="020B0606020104020203" pitchFamily="34" charset="0"/>
              </a:rPr>
              <a:t>Mr. Edton Babu</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A53B48A4-0F75-B989-2793-B145219DA1A6}"/>
              </a:ext>
            </a:extLst>
          </p:cNvPr>
          <p:cNvSpPr txBox="1"/>
          <p:nvPr/>
        </p:nvSpPr>
        <p:spPr>
          <a:xfrm>
            <a:off x="794202" y="3393465"/>
            <a:ext cx="97629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Women Economic Outcomes in SACCOS and Savings Groups </a:t>
            </a:r>
          </a:p>
        </p:txBody>
      </p:sp>
    </p:spTree>
    <p:extLst>
      <p:ext uri="{BB962C8B-B14F-4D97-AF65-F5344CB8AC3E}">
        <p14:creationId xmlns:p14="http://schemas.microsoft.com/office/powerpoint/2010/main" val="197517695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38350" y="1984916"/>
            <a:ext cx="4853649" cy="4873083"/>
          </a:xfrm>
        </p:spPr>
        <p:txBody>
          <a:bodyPr/>
          <a:lstStyle/>
          <a:p>
            <a:r>
              <a:rPr lang="en-US" sz="4000" dirty="0">
                <a:solidFill>
                  <a:schemeClr val="accent6">
                    <a:lumMod val="75000"/>
                  </a:schemeClr>
                </a:solidFill>
                <a:latin typeface="Calibri" panose="020F0502020204030204" pitchFamily="34" charset="0"/>
                <a:cs typeface="Calibri" panose="020F0502020204030204" pitchFamily="34" charset="0"/>
              </a:rPr>
              <a:t>WOMEN ECONOMIC OUTCOMES IN SACCOs and SAVINGS GROUPs</a:t>
            </a:r>
            <a:br>
              <a:rPr lang="en-US" sz="4000" dirty="0">
                <a:solidFill>
                  <a:schemeClr val="accent6">
                    <a:lumMod val="75000"/>
                  </a:schemeClr>
                </a:solidFill>
                <a:latin typeface="Calibri" panose="020F0502020204030204" pitchFamily="34" charset="0"/>
                <a:cs typeface="Calibri" panose="020F0502020204030204" pitchFamily="34" charset="0"/>
              </a:rPr>
            </a:br>
            <a:br>
              <a:rPr lang="en-US" sz="4000" dirty="0">
                <a:solidFill>
                  <a:schemeClr val="accent6">
                    <a:lumMod val="75000"/>
                  </a:schemeClr>
                </a:solidFill>
                <a:latin typeface="Calibri" panose="020F0502020204030204" pitchFamily="34" charset="0"/>
                <a:cs typeface="Calibri" panose="020F0502020204030204" pitchFamily="34" charset="0"/>
              </a:rPr>
            </a:br>
            <a:r>
              <a:rPr lang="en-US" sz="4000" dirty="0">
                <a:solidFill>
                  <a:schemeClr val="accent6">
                    <a:lumMod val="75000"/>
                  </a:schemeClr>
                </a:solidFill>
                <a:latin typeface="Calibri" panose="020F0502020204030204" pitchFamily="34" charset="0"/>
                <a:cs typeface="Calibri" panose="020F0502020204030204" pitchFamily="34" charset="0"/>
              </a:rPr>
              <a:t>Edton Babu</a:t>
            </a:r>
            <a:br>
              <a:rPr lang="en-US" sz="4000" dirty="0">
                <a:solidFill>
                  <a:schemeClr val="accent6">
                    <a:lumMod val="75000"/>
                  </a:schemeClr>
                </a:solidFill>
                <a:latin typeface="Calibri" panose="020F0502020204030204" pitchFamily="34" charset="0"/>
                <a:cs typeface="Calibri" panose="020F0502020204030204" pitchFamily="34" charset="0"/>
              </a:rPr>
            </a:br>
            <a:r>
              <a:rPr lang="en-US" sz="4000" dirty="0">
                <a:solidFill>
                  <a:schemeClr val="accent6">
                    <a:lumMod val="75000"/>
                  </a:schemeClr>
                </a:solidFill>
                <a:latin typeface="Calibri" panose="020F0502020204030204" pitchFamily="34" charset="0"/>
                <a:cs typeface="Calibri" panose="020F0502020204030204" pitchFamily="34" charset="0"/>
                <a:hlinkClick r:id="rId3"/>
              </a:rPr>
              <a:t>edton.babu@care.org</a:t>
            </a:r>
            <a:r>
              <a:rPr lang="en-US" sz="4000" dirty="0">
                <a:solidFill>
                  <a:schemeClr val="accent6">
                    <a:lumMod val="75000"/>
                  </a:schemeClr>
                </a:solidFill>
                <a:latin typeface="Calibri" panose="020F0502020204030204" pitchFamily="34" charset="0"/>
                <a:cs typeface="Calibri" panose="020F0502020204030204" pitchFamily="34" charset="0"/>
              </a:rPr>
              <a:t> </a:t>
            </a:r>
            <a:br>
              <a:rPr lang="en-US" sz="4000" dirty="0">
                <a:solidFill>
                  <a:schemeClr val="accent6">
                    <a:lumMod val="75000"/>
                  </a:schemeClr>
                </a:solidFill>
                <a:latin typeface="Calibri" panose="020F0502020204030204" pitchFamily="34" charset="0"/>
                <a:cs typeface="Calibri" panose="020F0502020204030204" pitchFamily="34" charset="0"/>
              </a:rPr>
            </a:br>
            <a:br>
              <a:rPr lang="en-US" sz="4000" dirty="0">
                <a:solidFill>
                  <a:schemeClr val="accent6">
                    <a:lumMod val="75000"/>
                  </a:schemeClr>
                </a:solidFill>
                <a:latin typeface="Calibri" panose="020F0502020204030204" pitchFamily="34" charset="0"/>
                <a:cs typeface="Calibri" panose="020F0502020204030204" pitchFamily="34" charset="0"/>
              </a:rPr>
            </a:br>
            <a:br>
              <a:rPr lang="en-US" sz="3600" dirty="0">
                <a:solidFill>
                  <a:schemeClr val="bg2"/>
                </a:solidFill>
                <a:latin typeface="Calibri" panose="020F0502020204030204" pitchFamily="34" charset="0"/>
                <a:cs typeface="Calibri" panose="020F0502020204030204" pitchFamily="34" charset="0"/>
              </a:rPr>
            </a:br>
            <a:br>
              <a:rPr lang="en-US" sz="24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2A4AA5E-0F53-4E29-B4F8-FE93B85F6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618" y="954757"/>
            <a:ext cx="7003732" cy="4776970"/>
          </a:xfrm>
          <a:prstGeom prst="rect">
            <a:avLst/>
          </a:prstGeom>
        </p:spPr>
      </p:pic>
      <p:pic>
        <p:nvPicPr>
          <p:cNvPr id="3" name="Picture 2">
            <a:extLst>
              <a:ext uri="{FF2B5EF4-FFF2-40B4-BE49-F238E27FC236}">
                <a16:creationId xmlns:a16="http://schemas.microsoft.com/office/drawing/2014/main" id="{FCD08B78-BA48-EFB4-93DB-11DA88919233}"/>
              </a:ext>
            </a:extLst>
          </p:cNvPr>
          <p:cNvPicPr>
            <a:picLocks noChangeAspect="1"/>
          </p:cNvPicPr>
          <p:nvPr/>
        </p:nvPicPr>
        <p:blipFill rotWithShape="1">
          <a:blip r:embed="rId5">
            <a:extLst>
              <a:ext uri="{28A0092B-C50C-407E-A947-70E740481C1C}">
                <a14:useLocalDpi xmlns:a14="http://schemas.microsoft.com/office/drawing/2010/main" val="0"/>
              </a:ext>
            </a:extLst>
          </a:blip>
          <a:srcRect l="42448" t="1" r="-7" b="4623"/>
          <a:stretch/>
        </p:blipFill>
        <p:spPr>
          <a:xfrm>
            <a:off x="3176" y="0"/>
            <a:ext cx="7571669" cy="6857999"/>
          </a:xfrm>
          <a:prstGeom prst="rect">
            <a:avLst/>
          </a:prstGeom>
        </p:spPr>
      </p:pic>
    </p:spTree>
    <p:extLst>
      <p:ext uri="{BB962C8B-B14F-4D97-AF65-F5344CB8AC3E}">
        <p14:creationId xmlns:p14="http://schemas.microsoft.com/office/powerpoint/2010/main" val="25929834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Presentation Outline</a:t>
            </a:r>
          </a:p>
        </p:txBody>
      </p:sp>
      <p:sp>
        <p:nvSpPr>
          <p:cNvPr id="3" name="Content Placeholder 2"/>
          <p:cNvSpPr>
            <a:spLocks noGrp="1"/>
          </p:cNvSpPr>
          <p:nvPr>
            <p:ph idx="1"/>
          </p:nvPr>
        </p:nvSpPr>
        <p:spPr>
          <a:xfrm>
            <a:off x="145565" y="450000"/>
            <a:ext cx="8672223" cy="5784963"/>
          </a:xfrm>
        </p:spPr>
        <p:txBody>
          <a:bodyPr/>
          <a:lstStyle/>
          <a:p>
            <a:endParaRPr lang="en-US" sz="3600" dirty="0"/>
          </a:p>
          <a:p>
            <a:pPr>
              <a:buFont typeface="Wingdings" panose="05000000000000000000" pitchFamily="2" charset="2"/>
              <a:buChar char="§"/>
            </a:pPr>
            <a:r>
              <a:rPr lang="en-US" sz="3600" dirty="0">
                <a:solidFill>
                  <a:schemeClr val="tx1"/>
                </a:solidFill>
              </a:rPr>
              <a:t>Background</a:t>
            </a:r>
          </a:p>
          <a:p>
            <a:pPr>
              <a:buFont typeface="Wingdings" panose="05000000000000000000" pitchFamily="2" charset="2"/>
              <a:buChar char="§"/>
            </a:pPr>
            <a:r>
              <a:rPr lang="en-US" sz="3600" dirty="0">
                <a:solidFill>
                  <a:schemeClr val="tx1"/>
                </a:solidFill>
              </a:rPr>
              <a:t>Study objectives</a:t>
            </a:r>
          </a:p>
          <a:p>
            <a:pPr>
              <a:buFont typeface="Wingdings" panose="05000000000000000000" pitchFamily="2" charset="2"/>
              <a:buChar char="§"/>
            </a:pPr>
            <a:r>
              <a:rPr lang="en-US" sz="3600" dirty="0">
                <a:solidFill>
                  <a:schemeClr val="tx1"/>
                </a:solidFill>
              </a:rPr>
              <a:t>Methodology </a:t>
            </a:r>
          </a:p>
          <a:p>
            <a:pPr>
              <a:buFont typeface="Wingdings" panose="05000000000000000000" pitchFamily="2" charset="2"/>
              <a:buChar char="§"/>
            </a:pPr>
            <a:r>
              <a:rPr lang="en-US" sz="3600" dirty="0">
                <a:solidFill>
                  <a:schemeClr val="tx1"/>
                </a:solidFill>
              </a:rPr>
              <a:t>Key study findings</a:t>
            </a:r>
          </a:p>
          <a:p>
            <a:pPr>
              <a:buFont typeface="Wingdings" panose="05000000000000000000" pitchFamily="2" charset="2"/>
              <a:buChar char="§"/>
            </a:pPr>
            <a:r>
              <a:rPr lang="en-US" sz="3600" dirty="0">
                <a:solidFill>
                  <a:schemeClr val="tx1"/>
                </a:solidFill>
              </a:rPr>
              <a:t>Policy Recommendations</a:t>
            </a:r>
          </a:p>
        </p:txBody>
      </p:sp>
    </p:spTree>
    <p:extLst>
      <p:ext uri="{BB962C8B-B14F-4D97-AF65-F5344CB8AC3E}">
        <p14:creationId xmlns:p14="http://schemas.microsoft.com/office/powerpoint/2010/main" val="12796669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Background</a:t>
            </a:r>
          </a:p>
        </p:txBody>
      </p:sp>
      <p:sp>
        <p:nvSpPr>
          <p:cNvPr id="3" name="Content Placeholder 2"/>
          <p:cNvSpPr>
            <a:spLocks noGrp="1"/>
          </p:cNvSpPr>
          <p:nvPr>
            <p:ph idx="1"/>
          </p:nvPr>
        </p:nvSpPr>
        <p:spPr>
          <a:xfrm>
            <a:off x="182880" y="899999"/>
            <a:ext cx="11826240" cy="6368901"/>
          </a:xfrm>
        </p:spPr>
        <p:txBody>
          <a:bodyPr/>
          <a:lstStyle/>
          <a:p>
            <a:pPr>
              <a:buFont typeface="Wingdings" panose="05000000000000000000" pitchFamily="2" charset="2"/>
              <a:buChar char="§"/>
            </a:pPr>
            <a:r>
              <a:rPr kumimoji="0" lang="en-US" sz="2800" b="0" i="0" u="none" strike="noStrike" kern="1200" cap="none" spc="0" normalizeH="0" baseline="0" noProof="0" dirty="0">
                <a:ln>
                  <a:noFill/>
                </a:ln>
                <a:solidFill>
                  <a:prstClr val="black"/>
                </a:solidFill>
                <a:effectLst/>
                <a:uLnTx/>
                <a:uFillTx/>
                <a:latin typeface="Calibri"/>
                <a:ea typeface="+mn-ea"/>
                <a:cs typeface="+mn-cs"/>
              </a:rPr>
              <a:t>A large proportion of the rural population in Uganda has little or no access to financial services</a:t>
            </a:r>
            <a:endParaRPr lang="en-US" sz="2800" dirty="0"/>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Government of Uganda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GoU</a:t>
            </a:r>
            <a:r>
              <a:rPr kumimoji="0" lang="en-US" sz="2800" b="0" i="0" u="none" strike="noStrike" kern="1200" cap="none" spc="0" normalizeH="0" baseline="0" noProof="0" dirty="0">
                <a:ln>
                  <a:noFill/>
                </a:ln>
                <a:solidFill>
                  <a:prstClr val="black"/>
                </a:solidFill>
                <a:effectLst/>
                <a:uLnTx/>
                <a:uFillTx/>
                <a:latin typeface="Calibri"/>
                <a:ea typeface="+mn-ea"/>
                <a:cs typeface="+mn-cs"/>
              </a:rPr>
              <a:t>) through the Ministry of Finance Planning and Economic Development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MoFPED</a:t>
            </a:r>
            <a:r>
              <a:rPr kumimoji="0" lang="en-US" sz="2800" b="0" i="0" u="none" strike="noStrike" kern="1200" cap="none" spc="0" normalizeH="0" baseline="0" noProof="0" dirty="0">
                <a:ln>
                  <a:noFill/>
                </a:ln>
                <a:solidFill>
                  <a:prstClr val="black"/>
                </a:solidFill>
                <a:effectLst/>
                <a:uLnTx/>
                <a:uFillTx/>
                <a:latin typeface="Calibri"/>
                <a:ea typeface="+mn-ea"/>
                <a:cs typeface="+mn-cs"/>
              </a:rPr>
              <a:t>) with support from the International Fund for Agricultural Development (IFAD) launched a five-year project for financial inclusion in rural areas (PROFIRA).</a:t>
            </a:r>
            <a:endParaRPr lang="en-US" sz="2800" dirty="0"/>
          </a:p>
          <a:p>
            <a:pPr>
              <a:buFont typeface="Wingdings" panose="05000000000000000000" pitchFamily="2" charset="2"/>
              <a:buChar char="§"/>
            </a:pPr>
            <a:r>
              <a:rPr lang="en-US" sz="2800" dirty="0"/>
              <a:t>Main goal was to strengthen approximately 453 Savings and Credit Cooperative Organizations (SACCOs) to:</a:t>
            </a:r>
          </a:p>
          <a:p>
            <a:pPr lvl="1">
              <a:buFont typeface="Wingdings" panose="05000000000000000000" pitchFamily="2" charset="2"/>
              <a:buChar char="§"/>
            </a:pPr>
            <a:r>
              <a:rPr lang="en-US" sz="2800" dirty="0"/>
              <a:t>enable them to become sound and financially sustainable organizations </a:t>
            </a:r>
          </a:p>
          <a:p>
            <a:pPr lvl="1">
              <a:buFont typeface="Wingdings" panose="05000000000000000000" pitchFamily="2" charset="2"/>
              <a:buChar char="§"/>
            </a:pPr>
            <a:r>
              <a:rPr lang="en-US" sz="2800" dirty="0"/>
              <a:t>targeted to benefit approximately 225,000 households.</a:t>
            </a:r>
          </a:p>
          <a:p>
            <a:pPr lvl="1">
              <a:buFont typeface="Wingdings" panose="05000000000000000000" pitchFamily="2" charset="2"/>
              <a:buChar char="§"/>
            </a:pPr>
            <a:endParaRPr lang="en-US" sz="2800" dirty="0"/>
          </a:p>
          <a:p>
            <a:pPr>
              <a:buFont typeface="Wingdings" panose="05000000000000000000" pitchFamily="2" charset="2"/>
              <a:buChar char="§"/>
            </a:pPr>
            <a:r>
              <a:rPr lang="en-US" sz="2800" dirty="0"/>
              <a:t> Also, intended to support the establishment of 14,500 Community Savings and Credit Groups (CSCGs), and strengthening of a further 3,250 CSCGs - targeting to benefit 443,750 people focusing on the poorest areas of the country. </a:t>
            </a:r>
          </a:p>
          <a:p>
            <a:endParaRPr lang="en-US" sz="3200" dirty="0"/>
          </a:p>
          <a:p>
            <a:endParaRPr lang="en-US" sz="3200" dirty="0"/>
          </a:p>
        </p:txBody>
      </p:sp>
    </p:spTree>
    <p:extLst>
      <p:ext uri="{BB962C8B-B14F-4D97-AF65-F5344CB8AC3E}">
        <p14:creationId xmlns:p14="http://schemas.microsoft.com/office/powerpoint/2010/main" val="419103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subTitle" idx="1"/>
          </p:nvPr>
        </p:nvSpPr>
        <p:spPr>
          <a:xfrm>
            <a:off x="8469300" y="1776115"/>
            <a:ext cx="3495392" cy="2831968"/>
          </a:xfrm>
          <a:prstGeom prst="rect">
            <a:avLst/>
          </a:prstGeom>
        </p:spPr>
        <p:txBody>
          <a:bodyPr spcFirstLastPara="1" wrap="square" lIns="121900" tIns="121900" rIns="121900" bIns="121900" anchor="t" anchorCtr="0">
            <a:noAutofit/>
          </a:bodyPr>
          <a:lstStyle/>
          <a:p>
            <a:pPr marL="0" indent="0">
              <a:spcAft>
                <a:spcPts val="1600"/>
              </a:spcAft>
            </a:pPr>
            <a:r>
              <a:rPr lang="en" sz="2667" dirty="0">
                <a:solidFill>
                  <a:schemeClr val="tx1"/>
                </a:solidFill>
                <a:latin typeface="+mn-lt"/>
              </a:rPr>
              <a:t>The role of technology in exacerbating gender-based violence is often overlooked.</a:t>
            </a:r>
            <a:endParaRPr sz="2667" dirty="0">
              <a:solidFill>
                <a:schemeClr val="tx1"/>
              </a:solidFill>
              <a:latin typeface="+mn-lt"/>
            </a:endParaRPr>
          </a:p>
        </p:txBody>
      </p:sp>
      <p:sp>
        <p:nvSpPr>
          <p:cNvPr id="197" name="Google Shape;197;p31"/>
          <p:cNvSpPr txBox="1">
            <a:spLocks noGrp="1"/>
          </p:cNvSpPr>
          <p:nvPr>
            <p:ph type="title"/>
          </p:nvPr>
        </p:nvSpPr>
        <p:spPr>
          <a:xfrm>
            <a:off x="10332" y="173064"/>
            <a:ext cx="7576400" cy="564800"/>
          </a:xfrm>
          <a:prstGeom prst="rect">
            <a:avLst/>
          </a:prstGeom>
        </p:spPr>
        <p:txBody>
          <a:bodyPr spcFirstLastPara="1" wrap="square" lIns="121900" tIns="121900" rIns="121900" bIns="121900" anchor="ctr" anchorCtr="0">
            <a:noAutofit/>
          </a:bodyPr>
          <a:lstStyle/>
          <a:p>
            <a:pPr algn="l"/>
            <a:r>
              <a:rPr lang="en" sz="3733" b="1" dirty="0">
                <a:latin typeface="+mj-lt"/>
              </a:rPr>
              <a:t>Introduction</a:t>
            </a:r>
            <a:endParaRPr sz="3733" b="1" dirty="0">
              <a:latin typeface="+mj-lt"/>
            </a:endParaRPr>
          </a:p>
        </p:txBody>
      </p:sp>
      <p:sp>
        <p:nvSpPr>
          <p:cNvPr id="198" name="Google Shape;198;p31"/>
          <p:cNvSpPr txBox="1">
            <a:spLocks noGrp="1"/>
          </p:cNvSpPr>
          <p:nvPr>
            <p:ph type="subTitle" idx="2"/>
          </p:nvPr>
        </p:nvSpPr>
        <p:spPr>
          <a:xfrm>
            <a:off x="227308" y="1900181"/>
            <a:ext cx="3495392" cy="2966287"/>
          </a:xfrm>
          <a:prstGeom prst="rect">
            <a:avLst/>
          </a:prstGeom>
        </p:spPr>
        <p:txBody>
          <a:bodyPr spcFirstLastPara="1" wrap="square" lIns="121900" tIns="121900" rIns="121900" bIns="121900" anchor="t" anchorCtr="0">
            <a:noAutofit/>
          </a:bodyPr>
          <a:lstStyle/>
          <a:p>
            <a:pPr marL="0" indent="0">
              <a:spcAft>
                <a:spcPts val="1600"/>
              </a:spcAft>
            </a:pPr>
            <a:r>
              <a:rPr lang="en" sz="2667" dirty="0">
                <a:solidFill>
                  <a:schemeClr val="tx1"/>
                </a:solidFill>
                <a:latin typeface="+mn-lt"/>
              </a:rPr>
              <a:t>Digital platforms have introduced new and complex dynamics into human interaction.</a:t>
            </a:r>
            <a:endParaRPr sz="2667" dirty="0">
              <a:solidFill>
                <a:schemeClr val="tx1"/>
              </a:solidFill>
              <a:latin typeface="+mn-lt"/>
            </a:endParaRPr>
          </a:p>
        </p:txBody>
      </p:sp>
      <p:sp>
        <p:nvSpPr>
          <p:cNvPr id="199" name="Google Shape;199;p31"/>
          <p:cNvSpPr txBox="1">
            <a:spLocks noGrp="1"/>
          </p:cNvSpPr>
          <p:nvPr>
            <p:ph type="subTitle" idx="3"/>
          </p:nvPr>
        </p:nvSpPr>
        <p:spPr>
          <a:xfrm>
            <a:off x="3536721" y="5646333"/>
            <a:ext cx="6599169" cy="1038603"/>
          </a:xfrm>
          <a:prstGeom prst="rect">
            <a:avLst/>
          </a:prstGeom>
        </p:spPr>
        <p:txBody>
          <a:bodyPr spcFirstLastPara="1" wrap="square" lIns="121900" tIns="121900" rIns="121900" bIns="121900" anchor="t" anchorCtr="0">
            <a:noAutofit/>
          </a:bodyPr>
          <a:lstStyle/>
          <a:p>
            <a:pPr marL="0" indent="0" algn="ctr">
              <a:spcAft>
                <a:spcPts val="1600"/>
              </a:spcAft>
            </a:pPr>
            <a:r>
              <a:rPr lang="en" sz="2667" dirty="0">
                <a:solidFill>
                  <a:schemeClr val="tx1"/>
                </a:solidFill>
                <a:latin typeface="+mn-lt"/>
              </a:rPr>
              <a:t>Technology-assisted abuse is a significant and urgent issue.</a:t>
            </a:r>
            <a:endParaRPr sz="2667" dirty="0">
              <a:solidFill>
                <a:schemeClr val="tx1"/>
              </a:solidFill>
              <a:latin typeface="+mn-lt"/>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098D9-6B28-8C47-9D8C-522BFF1DF707}" type="slidenum">
              <a:rPr kumimoji="0" 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400" b="0" i="0" u="none" strike="noStrike" kern="1200" cap="none" spc="0" normalizeH="0" baseline="0" noProof="0" dirty="0">
              <a:ln>
                <a:noFill/>
              </a:ln>
              <a:solidFill>
                <a:srgbClr val="595959"/>
              </a:solidFill>
              <a:effectLst/>
              <a:uLnTx/>
              <a:uFillTx/>
              <a:latin typeface="Fira Sans Condensed" panose="020B0503050000020004" pitchFamily="34" charset="0"/>
              <a:ea typeface="+mn-ea"/>
              <a:cs typeface="+mn-cs"/>
            </a:endParaRPr>
          </a:p>
        </p:txBody>
      </p:sp>
      <p:sp>
        <p:nvSpPr>
          <p:cNvPr id="6" name="Title 2"/>
          <p:cNvSpPr>
            <a:spLocks noGrp="1"/>
          </p:cNvSpPr>
          <p:nvPr>
            <p:ph type="title"/>
          </p:nvPr>
        </p:nvSpPr>
        <p:spPr/>
        <p:txBody>
          <a:bodyPr/>
          <a:lstStyle/>
          <a:p>
            <a:r>
              <a:rPr lang="en-US" sz="4400" dirty="0">
                <a:solidFill>
                  <a:schemeClr val="accent1"/>
                </a:solidFill>
              </a:rPr>
              <a:t>PROFIRA’s Components </a:t>
            </a:r>
          </a:p>
        </p:txBody>
      </p:sp>
      <p:sp>
        <p:nvSpPr>
          <p:cNvPr id="15" name="TextBox 14">
            <a:extLst>
              <a:ext uri="{FF2B5EF4-FFF2-40B4-BE49-F238E27FC236}">
                <a16:creationId xmlns:a16="http://schemas.microsoft.com/office/drawing/2014/main" id="{938575FD-D296-4AD1-96D1-223C3553E49C}"/>
              </a:ext>
            </a:extLst>
          </p:cNvPr>
          <p:cNvSpPr txBox="1"/>
          <p:nvPr/>
        </p:nvSpPr>
        <p:spPr>
          <a:xfrm>
            <a:off x="388135" y="922232"/>
            <a:ext cx="11415730" cy="5697970"/>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1600"/>
              </a:spcBef>
              <a:spcAft>
                <a:spcPts val="600"/>
              </a:spcAft>
              <a:buClr>
                <a:srgbClr val="EF5D3B"/>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PT Sans" panose="020B0503020203020204" pitchFamily="34" charset="77"/>
                <a:ea typeface="+mn-ea"/>
                <a:cs typeface="+mn-cs"/>
              </a:rPr>
              <a:t>Component 1: SACCOs strengthening and accountability</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14350" marR="0" lvl="1" indent="-171450" algn="l" defTabSz="685800" rtl="0" eaLnBrk="1" fontAlgn="auto" latinLnBrk="0" hangingPunct="1">
              <a:lnSpc>
                <a:spcPct val="90000"/>
              </a:lnSpc>
              <a:spcBef>
                <a:spcPts val="0"/>
              </a:spcBef>
              <a:spcAft>
                <a:spcPts val="0"/>
              </a:spcAft>
              <a:buClrTx/>
              <a:buSzTx/>
              <a:buFont typeface="System Font"/>
              <a:buChar char="-"/>
              <a:tabLst/>
              <a:defRPr/>
            </a:pPr>
            <a:r>
              <a:rPr kumimoji="0" lang="en-GB" sz="2800" b="0" i="0" u="none" strike="noStrike" kern="1200" cap="none" spc="0" normalizeH="0" baseline="0" noProof="0" dirty="0">
                <a:ln>
                  <a:noFill/>
                </a:ln>
                <a:solidFill>
                  <a:srgbClr val="EF5D3B"/>
                </a:solidFill>
                <a:effectLst/>
                <a:uLnTx/>
                <a:uFillTx/>
                <a:latin typeface="PT Sans" panose="020B0503020203020204" pitchFamily="34" charset="77"/>
                <a:ea typeface="+mn-ea"/>
                <a:cs typeface="+mn-cs"/>
              </a:rPr>
              <a:t>SACCO strengthening</a:t>
            </a:r>
            <a:endParaRPr kumimoji="0" lang="en-US" sz="2800" b="0" i="0" u="none" strike="noStrike" kern="1200" cap="none" spc="0" normalizeH="0" baseline="0" noProof="0" dirty="0">
              <a:ln>
                <a:noFill/>
              </a:ln>
              <a:solidFill>
                <a:srgbClr val="EF5D3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14350" marR="0" lvl="1" indent="-171450" algn="l" defTabSz="685800" rtl="0" eaLnBrk="1" fontAlgn="auto" latinLnBrk="0" hangingPunct="1">
              <a:lnSpc>
                <a:spcPct val="90000"/>
              </a:lnSpc>
              <a:spcBef>
                <a:spcPts val="0"/>
              </a:spcBef>
              <a:spcAft>
                <a:spcPts val="0"/>
              </a:spcAft>
              <a:buClrTx/>
              <a:buSzTx/>
              <a:buFont typeface="System Font"/>
              <a:buChar char="-"/>
              <a:tabLst/>
              <a:defRPr/>
            </a:pPr>
            <a:r>
              <a:rPr kumimoji="0" lang="en-GB" sz="2800" b="0" i="0" u="none" strike="noStrike" kern="1200" cap="none" spc="0" normalizeH="0" baseline="0" noProof="0" dirty="0">
                <a:ln>
                  <a:noFill/>
                </a:ln>
                <a:solidFill>
                  <a:srgbClr val="EF5D3B"/>
                </a:solidFill>
                <a:effectLst/>
                <a:uLnTx/>
                <a:uFillTx/>
                <a:latin typeface="PT Sans" panose="020B0503020203020204" pitchFamily="34" charset="77"/>
                <a:ea typeface="+mn-ea"/>
                <a:cs typeface="+mn-cs"/>
              </a:rPr>
              <a:t>Developing a sustainable SACCO Union.</a:t>
            </a:r>
          </a:p>
          <a:p>
            <a:pPr marL="514350" marR="0" lvl="1" indent="-171450" algn="l" defTabSz="685800" rtl="0" eaLnBrk="1" fontAlgn="auto" latinLnBrk="0" hangingPunct="1">
              <a:lnSpc>
                <a:spcPct val="90000"/>
              </a:lnSpc>
              <a:spcBef>
                <a:spcPts val="0"/>
              </a:spcBef>
              <a:spcAft>
                <a:spcPts val="0"/>
              </a:spcAft>
              <a:buClrTx/>
              <a:buSzTx/>
              <a:buFont typeface="System Font"/>
              <a:buChar char="-"/>
              <a:tabLst/>
              <a:defRPr/>
            </a:pPr>
            <a:endParaRPr kumimoji="0" lang="en-GB" sz="2800" b="0" i="0" u="none" strike="noStrike" kern="1200" cap="none" spc="0" normalizeH="0" baseline="0" noProof="0" dirty="0">
              <a:ln>
                <a:noFill/>
              </a:ln>
              <a:solidFill>
                <a:srgbClr val="EF5D3B"/>
              </a:solidFill>
              <a:effectLst/>
              <a:uLnTx/>
              <a:uFillTx/>
              <a:latin typeface="PT Sans" panose="020B0503020203020204" pitchFamily="34" charset="77"/>
              <a:ea typeface="+mn-ea"/>
              <a:cs typeface="+mn-cs"/>
            </a:endParaRPr>
          </a:p>
          <a:p>
            <a:pPr marL="514350" marR="0" lvl="1" indent="-171450" algn="l" defTabSz="685800" rtl="0" eaLnBrk="1" fontAlgn="auto" latinLnBrk="0" hangingPunct="1">
              <a:lnSpc>
                <a:spcPct val="90000"/>
              </a:lnSpc>
              <a:spcBef>
                <a:spcPts val="0"/>
              </a:spcBef>
              <a:spcAft>
                <a:spcPts val="0"/>
              </a:spcAft>
              <a:buClrTx/>
              <a:buSzTx/>
              <a:buFont typeface="System Font"/>
              <a:buChar char="-"/>
              <a:tabLst/>
              <a:defRPr/>
            </a:pPr>
            <a:endParaRPr kumimoji="0" lang="en-GB" sz="2800" b="0" i="0" u="none" strike="noStrike" kern="1200" cap="none" spc="0" normalizeH="0" baseline="0" noProof="0" dirty="0">
              <a:ln>
                <a:noFill/>
              </a:ln>
              <a:solidFill>
                <a:srgbClr val="EF5D3B"/>
              </a:solidFill>
              <a:effectLst/>
              <a:uLnTx/>
              <a:uFillTx/>
              <a:latin typeface="PT Sans" panose="020B0503020203020204" pitchFamily="34" charset="77"/>
              <a:ea typeface="+mn-ea"/>
              <a:cs typeface="+mn-cs"/>
            </a:endParaRPr>
          </a:p>
          <a:p>
            <a:pPr marL="171450" marR="0" lvl="0" indent="-171450" algn="l" defTabSz="685800" rtl="0" eaLnBrk="1" fontAlgn="auto" latinLnBrk="0" hangingPunct="1">
              <a:lnSpc>
                <a:spcPct val="90000"/>
              </a:lnSpc>
              <a:spcBef>
                <a:spcPts val="1600"/>
              </a:spcBef>
              <a:spcAft>
                <a:spcPts val="600"/>
              </a:spcAft>
              <a:buClr>
                <a:srgbClr val="EF5D3B"/>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PT Sans" panose="020B0503020203020204" pitchFamily="34" charset="77"/>
                <a:ea typeface="+mn-ea"/>
                <a:cs typeface="+mn-cs"/>
              </a:rPr>
              <a:t>Component 2: Community Based Financial Services</a:t>
            </a:r>
          </a:p>
          <a:p>
            <a:pPr marL="514350" marR="0" lvl="1" indent="-171450" algn="l" defTabSz="685800" rtl="0" eaLnBrk="1" fontAlgn="auto" latinLnBrk="0" hangingPunct="1">
              <a:lnSpc>
                <a:spcPct val="90000"/>
              </a:lnSpc>
              <a:spcBef>
                <a:spcPts val="0"/>
              </a:spcBef>
              <a:spcAft>
                <a:spcPts val="0"/>
              </a:spcAft>
              <a:buClrTx/>
              <a:buSzTx/>
              <a:buFont typeface="System Font"/>
              <a:buChar char="-"/>
              <a:tabLst/>
              <a:defRPr/>
            </a:pPr>
            <a:r>
              <a:rPr kumimoji="0" lang="en-GB" sz="2800" b="0" i="0" u="none" strike="noStrike" kern="1200" cap="none" spc="0" normalizeH="0" baseline="0" noProof="0" dirty="0">
                <a:ln>
                  <a:noFill/>
                </a:ln>
                <a:solidFill>
                  <a:srgbClr val="EF5D3B"/>
                </a:solidFill>
                <a:effectLst/>
                <a:uLnTx/>
                <a:uFillTx/>
                <a:latin typeface="PT Sans" panose="020B0503020203020204" pitchFamily="34" charset="77"/>
                <a:ea typeface="+mn-ea"/>
                <a:cs typeface="+mn-cs"/>
              </a:rPr>
              <a:t>Establishment of new CSCGs</a:t>
            </a:r>
            <a:endParaRPr kumimoji="0" lang="en-US" sz="2800" b="0" i="0" u="none" strike="noStrike" kern="1200" cap="none" spc="0" normalizeH="0" baseline="0" noProof="0" dirty="0">
              <a:ln>
                <a:noFill/>
              </a:ln>
              <a:solidFill>
                <a:srgbClr val="EF5D3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14350" marR="0" lvl="1" indent="-171450" algn="l" defTabSz="685800" rtl="0" eaLnBrk="1" fontAlgn="auto" latinLnBrk="0" hangingPunct="1">
              <a:lnSpc>
                <a:spcPct val="90000"/>
              </a:lnSpc>
              <a:spcBef>
                <a:spcPts val="0"/>
              </a:spcBef>
              <a:spcAft>
                <a:spcPts val="0"/>
              </a:spcAft>
              <a:buClrTx/>
              <a:buSzTx/>
              <a:buFont typeface="System Font"/>
              <a:buChar char="-"/>
              <a:tabLst/>
              <a:defRPr/>
            </a:pPr>
            <a:r>
              <a:rPr kumimoji="0" lang="en-GB" sz="2800" b="0" i="0" u="none" strike="noStrike" kern="1200" cap="none" spc="5" normalizeH="0" baseline="0" noProof="0" dirty="0">
                <a:ln>
                  <a:noFill/>
                </a:ln>
                <a:solidFill>
                  <a:srgbClr val="EF5D3B"/>
                </a:solidFill>
                <a:effectLst/>
                <a:uLnTx/>
                <a:uFillTx/>
                <a:latin typeface="PT Sans" panose="020B0503020203020204" pitchFamily="34" charset="77"/>
                <a:ea typeface="+mn-ea"/>
                <a:cs typeface="+mn-cs"/>
              </a:rPr>
              <a:t>CSCG Strengthening, Innovation, and Partnerships.</a:t>
            </a:r>
          </a:p>
          <a:p>
            <a:pPr marL="342900" marR="0" lvl="1" indent="0" algn="l" defTabSz="6858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5" normalizeH="0" baseline="0" noProof="0" dirty="0">
                <a:ln>
                  <a:noFill/>
                </a:ln>
                <a:solidFill>
                  <a:srgbClr val="EF5D3B"/>
                </a:solidFill>
                <a:effectLst/>
                <a:uLnTx/>
                <a:uFillTx/>
                <a:latin typeface="PT Sans" panose="020B0503020203020204" pitchFamily="34" charset="77"/>
                <a:ea typeface="+mn-ea"/>
                <a:cs typeface="+mn-cs"/>
              </a:rPr>
              <a:t>Component </a:t>
            </a:r>
          </a:p>
          <a:p>
            <a:pPr marL="342900" marR="0" lvl="1" indent="0" algn="l" defTabSz="6858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5" normalizeH="0" baseline="0" noProof="0" dirty="0">
              <a:ln>
                <a:noFill/>
              </a:ln>
              <a:solidFill>
                <a:srgbClr val="EF5D3B"/>
              </a:solidFill>
              <a:effectLst/>
              <a:uLnTx/>
              <a:uFillTx/>
              <a:latin typeface="PT Sans" panose="020B0503020203020204" pitchFamily="34" charset="77"/>
              <a:ea typeface="+mn-ea"/>
              <a:cs typeface="+mn-cs"/>
            </a:endParaRPr>
          </a:p>
          <a:p>
            <a:pPr marL="342900" marR="0" lvl="1" indent="0" algn="l" defTabSz="6858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5" normalizeH="0" baseline="0" noProof="0" dirty="0">
                <a:ln>
                  <a:noFill/>
                </a:ln>
                <a:solidFill>
                  <a:srgbClr val="EF5D3B"/>
                </a:solidFill>
                <a:effectLst/>
                <a:uLnTx/>
                <a:uFillTx/>
                <a:latin typeface="PT Sans" panose="020B0503020203020204" pitchFamily="34" charset="77"/>
                <a:ea typeface="+mn-ea"/>
                <a:cs typeface="+mn-cs"/>
              </a:rPr>
              <a:t>3.  Policy and Institutional Support and Project Management</a:t>
            </a:r>
          </a:p>
          <a:p>
            <a:pPr marL="342900" marR="0" lvl="1" indent="0" algn="l" defTabSz="685800" rtl="0" eaLnBrk="1" fontAlgn="auto" latinLnBrk="0" hangingPunct="1">
              <a:lnSpc>
                <a:spcPct val="90000"/>
              </a:lnSpc>
              <a:spcBef>
                <a:spcPts val="0"/>
              </a:spcBef>
              <a:spcAft>
                <a:spcPts val="0"/>
              </a:spcAft>
              <a:buClrTx/>
              <a:buSzTx/>
              <a:buFontTx/>
              <a:buNone/>
              <a:tabLst/>
              <a:defRPr/>
            </a:pPr>
            <a:endParaRPr kumimoji="0" lang="en-GB" sz="2800" b="0" i="0" u="none" strike="noStrike" kern="1200" cap="none" spc="5" normalizeH="0" baseline="0" noProof="0" dirty="0">
              <a:ln>
                <a:noFill/>
              </a:ln>
              <a:solidFill>
                <a:srgbClr val="EF5D3B"/>
              </a:solidFill>
              <a:effectLst/>
              <a:uLnTx/>
              <a:uFillTx/>
              <a:latin typeface="PT Sans" panose="020B0503020203020204" pitchFamily="34" charset="77"/>
              <a:ea typeface="+mn-ea"/>
              <a:cs typeface="+mn-cs"/>
            </a:endParaRPr>
          </a:p>
          <a:p>
            <a:pPr marL="171450" marR="0" lvl="0" indent="-171450" algn="l" defTabSz="685800" rtl="0" eaLnBrk="1" fontAlgn="auto" latinLnBrk="0" hangingPunct="1">
              <a:lnSpc>
                <a:spcPct val="90000"/>
              </a:lnSpc>
              <a:spcBef>
                <a:spcPts val="1600"/>
              </a:spcBef>
              <a:spcAft>
                <a:spcPts val="600"/>
              </a:spcAft>
              <a:buClr>
                <a:srgbClr val="EF5D3B"/>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48430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Overall WEE Study Objective</a:t>
            </a:r>
          </a:p>
        </p:txBody>
      </p:sp>
      <p:sp>
        <p:nvSpPr>
          <p:cNvPr id="3" name="Content Placeholder 2"/>
          <p:cNvSpPr>
            <a:spLocks noGrp="1"/>
          </p:cNvSpPr>
          <p:nvPr>
            <p:ph idx="1"/>
          </p:nvPr>
        </p:nvSpPr>
        <p:spPr>
          <a:xfrm>
            <a:off x="182880" y="900000"/>
            <a:ext cx="11745844" cy="5958001"/>
          </a:xfrm>
        </p:spPr>
        <p:txBody>
          <a:bodyPr/>
          <a:lstStyle/>
          <a:p>
            <a:pPr marL="0" indent="0" algn="ctr">
              <a:buNone/>
            </a:pPr>
            <a:endParaRPr lang="en-US" sz="3600" b="1" dirty="0">
              <a:solidFill>
                <a:srgbClr val="7030A0"/>
              </a:solidFill>
            </a:endParaRPr>
          </a:p>
          <a:p>
            <a:pPr marL="0" indent="0" algn="ctr">
              <a:buNone/>
            </a:pPr>
            <a:endParaRPr lang="en-US" sz="3600" b="1" dirty="0">
              <a:solidFill>
                <a:srgbClr val="7030A0"/>
              </a:solidFill>
            </a:endParaRPr>
          </a:p>
          <a:p>
            <a:r>
              <a:rPr lang="en-US" sz="3600" dirty="0"/>
              <a:t>To determine the women economic empowerment outcomes from the SACCOs and CSCGs supported  under PROFIRA (Promoting Financial Inclusion in Rural Areas)</a:t>
            </a:r>
          </a:p>
          <a:p>
            <a:pPr marL="0" indent="0">
              <a:buNone/>
            </a:pPr>
            <a:endParaRPr lang="en-US" sz="3200" b="1" dirty="0">
              <a:solidFill>
                <a:schemeClr val="tx1"/>
              </a:solidFill>
            </a:endParaRPr>
          </a:p>
          <a:p>
            <a:pPr marL="0" indent="0">
              <a:buNone/>
            </a:pPr>
            <a:endParaRPr lang="en-US" sz="3600" b="1" dirty="0">
              <a:solidFill>
                <a:srgbClr val="7030A0"/>
              </a:solidFill>
            </a:endParaRPr>
          </a:p>
        </p:txBody>
      </p:sp>
    </p:spTree>
    <p:extLst>
      <p:ext uri="{BB962C8B-B14F-4D97-AF65-F5344CB8AC3E}">
        <p14:creationId xmlns:p14="http://schemas.microsoft.com/office/powerpoint/2010/main" val="34462805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Specific objectives</a:t>
            </a:r>
          </a:p>
        </p:txBody>
      </p:sp>
      <p:sp>
        <p:nvSpPr>
          <p:cNvPr id="3" name="Content Placeholder 2"/>
          <p:cNvSpPr>
            <a:spLocks noGrp="1"/>
          </p:cNvSpPr>
          <p:nvPr>
            <p:ph idx="1"/>
          </p:nvPr>
        </p:nvSpPr>
        <p:spPr>
          <a:xfrm>
            <a:off x="182879" y="900000"/>
            <a:ext cx="11745845" cy="5958001"/>
          </a:xfrm>
        </p:spPr>
        <p:txBody>
          <a:bodyPr/>
          <a:lstStyle/>
          <a:p>
            <a:pPr marL="0" indent="0">
              <a:buNone/>
            </a:pPr>
            <a:r>
              <a:rPr lang="en-US" sz="3600" b="1" dirty="0">
                <a:solidFill>
                  <a:srgbClr val="7030A0"/>
                </a:solidFill>
              </a:rPr>
              <a:t>Specific objectives</a:t>
            </a:r>
            <a:r>
              <a:rPr lang="en-US" sz="3200" dirty="0"/>
              <a:t>: </a:t>
            </a:r>
          </a:p>
          <a:p>
            <a:pPr marL="571500" indent="-571500">
              <a:buFont typeface="+mj-lt"/>
              <a:buAutoNum type="romanUcPeriod"/>
            </a:pPr>
            <a:r>
              <a:rPr lang="en-US" b="1" dirty="0"/>
              <a:t>To determine the levels of outreach of SACCOs and CSCGs</a:t>
            </a:r>
            <a:endParaRPr lang="en-US" sz="2000" dirty="0"/>
          </a:p>
          <a:p>
            <a:pPr marL="571500" indent="-571500">
              <a:buFont typeface="+mj-lt"/>
              <a:buAutoNum type="romanUcPeriod"/>
            </a:pPr>
            <a:r>
              <a:rPr lang="en-US" b="1" dirty="0"/>
              <a:t>To determine the factors that influence participation of women in SACCOs and CSCGs,</a:t>
            </a:r>
          </a:p>
          <a:p>
            <a:pPr marL="571500" marR="0" lvl="0" indent="-571500" algn="l" defTabSz="685800" rtl="0" eaLnBrk="1" fontAlgn="auto" latinLnBrk="0" hangingPunct="1">
              <a:lnSpc>
                <a:spcPct val="90000"/>
              </a:lnSpc>
              <a:spcBef>
                <a:spcPts val="1600"/>
              </a:spcBef>
              <a:spcAft>
                <a:spcPts val="600"/>
              </a:spcAft>
              <a:buClr>
                <a:srgbClr val="EF5D3B"/>
              </a:buClr>
              <a:buSzTx/>
              <a:buFont typeface="Arial" panose="020B0604020202020204" pitchFamily="34" charset="0"/>
              <a:buAutoNum type="romanUcPeriod" startAt="3"/>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PT Sans" panose="020B0503020203020204" pitchFamily="34" charset="77"/>
                <a:ea typeface="+mn-ea"/>
                <a:cs typeface="+mn-cs"/>
              </a:rPr>
              <a:t>To establish the role of SACCOs &amp; SGs in women economic empowerment focusing on: </a:t>
            </a:r>
          </a:p>
          <a:p>
            <a:pPr marL="571500" marR="0" lvl="0" indent="-571500" algn="l" defTabSz="685800" rtl="0" eaLnBrk="1" fontAlgn="auto" latinLnBrk="0" hangingPunct="1">
              <a:lnSpc>
                <a:spcPct val="90000"/>
              </a:lnSpc>
              <a:spcBef>
                <a:spcPts val="1600"/>
              </a:spcBef>
              <a:spcAft>
                <a:spcPts val="600"/>
              </a:spcAft>
              <a:buClr>
                <a:srgbClr val="EF5D3B"/>
              </a:buClr>
              <a:buSzTx/>
              <a:buFont typeface="Arial" panose="020B0604020202020204" pitchFamily="34" charset="0"/>
              <a:buAutoNum type="romanUcPeriod" startAt="4"/>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PT Sans" panose="020B0503020203020204" pitchFamily="34" charset="77"/>
                <a:ea typeface="+mn-ea"/>
                <a:cs typeface="+mn-cs"/>
              </a:rPr>
              <a:t>To establish the effect of COVID-19 on the role of SACCOs &amp; CSCGs on women economic empowerment.</a:t>
            </a:r>
            <a:endParaRPr kumimoji="0" lang="en-US" sz="3200" b="1" i="0" u="none" strike="noStrike" kern="1200" cap="none" spc="0" normalizeH="0" baseline="0" noProof="0" dirty="0">
              <a:ln>
                <a:noFill/>
              </a:ln>
              <a:solidFill>
                <a:prstClr val="black"/>
              </a:solidFill>
              <a:effectLst/>
              <a:uLnTx/>
              <a:uFillTx/>
              <a:latin typeface="PT Sans" panose="020B0503020203020204" pitchFamily="34" charset="77"/>
              <a:ea typeface="+mn-ea"/>
              <a:cs typeface="+mn-cs"/>
            </a:endParaRPr>
          </a:p>
          <a:p>
            <a:pPr marL="571500" marR="0" lvl="0" indent="-571500" algn="l" defTabSz="685800" rtl="0" eaLnBrk="1" fontAlgn="auto" latinLnBrk="0" hangingPunct="1">
              <a:lnSpc>
                <a:spcPct val="90000"/>
              </a:lnSpc>
              <a:spcBef>
                <a:spcPts val="1600"/>
              </a:spcBef>
              <a:spcAft>
                <a:spcPts val="600"/>
              </a:spcAft>
              <a:buClr>
                <a:srgbClr val="EF5D3B"/>
              </a:buClr>
              <a:buSzTx/>
              <a:buFont typeface="Arial" panose="020B0604020202020204" pitchFamily="34" charset="0"/>
              <a:buAutoNum type="romanUcPeriod" startAt="3"/>
              <a:tabLst/>
              <a:defRPr/>
            </a:pPr>
            <a:endParaRPr kumimoji="0" lang="en-US" sz="2600" b="1" i="0" u="none" strike="noStrike" kern="1200" cap="none" spc="0" normalizeH="0" baseline="0" noProof="0" dirty="0">
              <a:ln>
                <a:noFill/>
              </a:ln>
              <a:solidFill>
                <a:prstClr val="black">
                  <a:lumMod val="75000"/>
                  <a:lumOff val="25000"/>
                </a:prstClr>
              </a:solidFill>
              <a:effectLst/>
              <a:uLnTx/>
              <a:uFillTx/>
              <a:latin typeface="PT Sans" panose="020B0503020203020204" pitchFamily="34" charset="77"/>
              <a:ea typeface="+mn-ea"/>
              <a:cs typeface="+mn-cs"/>
            </a:endParaRPr>
          </a:p>
          <a:p>
            <a:pPr marL="571500" indent="-571500">
              <a:buFont typeface="+mj-lt"/>
              <a:buAutoNum type="romanUcPeriod"/>
            </a:pPr>
            <a:endParaRPr lang="en-US" b="1" dirty="0"/>
          </a:p>
          <a:p>
            <a:pPr marL="0" indent="0">
              <a:buNone/>
            </a:pPr>
            <a:endParaRPr lang="en-US" sz="3200" b="1" dirty="0">
              <a:solidFill>
                <a:schemeClr val="tx1"/>
              </a:solidFill>
            </a:endParaRPr>
          </a:p>
          <a:p>
            <a:pPr marL="0" indent="0">
              <a:buNone/>
            </a:pPr>
            <a:endParaRPr lang="en-US" sz="3600" b="1" dirty="0">
              <a:solidFill>
                <a:srgbClr val="7030A0"/>
              </a:solidFill>
            </a:endParaRPr>
          </a:p>
        </p:txBody>
      </p:sp>
    </p:spTree>
    <p:extLst>
      <p:ext uri="{BB962C8B-B14F-4D97-AF65-F5344CB8AC3E}">
        <p14:creationId xmlns:p14="http://schemas.microsoft.com/office/powerpoint/2010/main" val="278203054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The WEE framework</a:t>
            </a:r>
          </a:p>
        </p:txBody>
      </p:sp>
      <p:grpSp>
        <p:nvGrpSpPr>
          <p:cNvPr id="6" name="Canvas 2117"/>
          <p:cNvGrpSpPr/>
          <p:nvPr/>
        </p:nvGrpSpPr>
        <p:grpSpPr>
          <a:xfrm>
            <a:off x="182881" y="659757"/>
            <a:ext cx="11576998" cy="6319777"/>
            <a:chOff x="0" y="0"/>
            <a:chExt cx="6594475" cy="5336540"/>
          </a:xfrm>
        </p:grpSpPr>
        <p:sp>
          <p:nvSpPr>
            <p:cNvPr id="7" name="Rectangle 6"/>
            <p:cNvSpPr/>
            <p:nvPr/>
          </p:nvSpPr>
          <p:spPr>
            <a:xfrm>
              <a:off x="0" y="0"/>
              <a:ext cx="6594475" cy="5336540"/>
            </a:xfrm>
            <a:prstGeom prst="rect">
              <a:avLst/>
            </a:prstGeom>
            <a:noFill/>
            <a:ln w="19050">
              <a:solidFill>
                <a:schemeClr val="tx1"/>
              </a:solidFill>
            </a:ln>
          </p:spPr>
        </p:sp>
        <p:sp>
          <p:nvSpPr>
            <p:cNvPr id="8" name="Oval 7"/>
            <p:cNvSpPr/>
            <p:nvPr/>
          </p:nvSpPr>
          <p:spPr>
            <a:xfrm>
              <a:off x="72103" y="224261"/>
              <a:ext cx="5003028" cy="2026943"/>
            </a:xfrm>
            <a:prstGeom prst="ellipse">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Arrow: Right 3"/>
            <p:cNvSpPr/>
            <p:nvPr/>
          </p:nvSpPr>
          <p:spPr>
            <a:xfrm>
              <a:off x="141113" y="1198932"/>
              <a:ext cx="6330836" cy="2631056"/>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p:cNvSpPr/>
            <p:nvPr/>
          </p:nvSpPr>
          <p:spPr>
            <a:xfrm>
              <a:off x="141113" y="2871588"/>
              <a:ext cx="4934309" cy="2088601"/>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1" name="Straight Connector 10"/>
            <p:cNvCxnSpPr/>
            <p:nvPr/>
          </p:nvCxnSpPr>
          <p:spPr>
            <a:xfrm>
              <a:off x="1121981" y="970086"/>
              <a:ext cx="19791" cy="3222352"/>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159694" y="969858"/>
              <a:ext cx="0" cy="316219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134479" y="969630"/>
              <a:ext cx="0" cy="3151533"/>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074763" y="1026423"/>
              <a:ext cx="0" cy="3034042"/>
            </a:xfrm>
            <a:prstGeom prst="line">
              <a:avLst/>
            </a:prstGeom>
          </p:spPr>
          <p:style>
            <a:lnRef idx="1">
              <a:schemeClr val="dk1"/>
            </a:lnRef>
            <a:fillRef idx="0">
              <a:schemeClr val="dk1"/>
            </a:fillRef>
            <a:effectRef idx="0">
              <a:schemeClr val="dk1"/>
            </a:effectRef>
            <a:fontRef idx="minor">
              <a:schemeClr val="tx1"/>
            </a:fontRef>
          </p:style>
        </p:cxnSp>
        <p:sp>
          <p:nvSpPr>
            <p:cNvPr id="15" name="Text Box 2081"/>
            <p:cNvSpPr txBox="1"/>
            <p:nvPr/>
          </p:nvSpPr>
          <p:spPr>
            <a:xfrm>
              <a:off x="348147" y="1011373"/>
              <a:ext cx="715992" cy="311075"/>
            </a:xfrm>
            <a:prstGeom prst="rect">
              <a:avLst/>
            </a:prstGeom>
            <a:solidFill>
              <a:schemeClr val="accent1">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Output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9"/>
            <p:cNvSpPr txBox="1"/>
            <p:nvPr/>
          </p:nvSpPr>
          <p:spPr>
            <a:xfrm>
              <a:off x="1321777" y="1026255"/>
              <a:ext cx="715645" cy="296040"/>
            </a:xfrm>
            <a:prstGeom prst="rect">
              <a:avLst/>
            </a:prstGeom>
            <a:solidFill>
              <a:schemeClr val="accent1">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Outcome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9"/>
            <p:cNvSpPr txBox="1"/>
            <p:nvPr/>
          </p:nvSpPr>
          <p:spPr>
            <a:xfrm>
              <a:off x="2253430" y="1025967"/>
              <a:ext cx="715645" cy="310851"/>
            </a:xfrm>
            <a:prstGeom prst="rect">
              <a:avLst/>
            </a:prstGeom>
            <a:solidFill>
              <a:schemeClr val="accent1">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Outcome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9"/>
            <p:cNvSpPr txBox="1"/>
            <p:nvPr/>
          </p:nvSpPr>
          <p:spPr>
            <a:xfrm>
              <a:off x="3254094" y="1043234"/>
              <a:ext cx="715645" cy="293595"/>
            </a:xfrm>
            <a:prstGeom prst="rect">
              <a:avLst/>
            </a:prstGeom>
            <a:solidFill>
              <a:schemeClr val="accent1">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Impact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9"/>
            <p:cNvSpPr txBox="1"/>
            <p:nvPr/>
          </p:nvSpPr>
          <p:spPr>
            <a:xfrm>
              <a:off x="4177121" y="1043243"/>
              <a:ext cx="715645" cy="311128"/>
            </a:xfrm>
            <a:prstGeom prst="rect">
              <a:avLst/>
            </a:prstGeom>
            <a:solidFill>
              <a:schemeClr val="accent1">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Impact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103"/>
            <p:cNvSpPr txBox="1"/>
            <p:nvPr/>
          </p:nvSpPr>
          <p:spPr>
            <a:xfrm>
              <a:off x="141114" y="1698807"/>
              <a:ext cx="923025" cy="595620"/>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Women’s participation in activities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4"/>
            <p:cNvSpPr txBox="1"/>
            <p:nvPr/>
          </p:nvSpPr>
          <p:spPr>
            <a:xfrm>
              <a:off x="141113" y="2784851"/>
              <a:ext cx="923026" cy="594995"/>
            </a:xfrm>
            <a:prstGeom prst="rect">
              <a:avLst/>
            </a:prstGeom>
            <a:solidFill>
              <a:srgbClr val="CC00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Women’s participation in activities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9"/>
            <p:cNvSpPr txBox="1"/>
            <p:nvPr/>
          </p:nvSpPr>
          <p:spPr>
            <a:xfrm>
              <a:off x="348147" y="3827514"/>
              <a:ext cx="715645" cy="310515"/>
            </a:xfrm>
            <a:prstGeom prst="rect">
              <a:avLst/>
            </a:prstGeom>
            <a:solidFill>
              <a:schemeClr val="accent6">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Output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9"/>
            <p:cNvSpPr txBox="1"/>
            <p:nvPr/>
          </p:nvSpPr>
          <p:spPr>
            <a:xfrm>
              <a:off x="1304524" y="3829975"/>
              <a:ext cx="715645" cy="309880"/>
            </a:xfrm>
            <a:prstGeom prst="rect">
              <a:avLst/>
            </a:prstGeom>
            <a:solidFill>
              <a:schemeClr val="accent6">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Outcome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9"/>
            <p:cNvSpPr txBox="1"/>
            <p:nvPr/>
          </p:nvSpPr>
          <p:spPr>
            <a:xfrm>
              <a:off x="2253430" y="3811130"/>
              <a:ext cx="715645" cy="310515"/>
            </a:xfrm>
            <a:prstGeom prst="rect">
              <a:avLst/>
            </a:prstGeom>
            <a:solidFill>
              <a:schemeClr val="accent6">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Outcome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9"/>
            <p:cNvSpPr txBox="1"/>
            <p:nvPr/>
          </p:nvSpPr>
          <p:spPr>
            <a:xfrm>
              <a:off x="3254094" y="3767128"/>
              <a:ext cx="715645" cy="353551"/>
            </a:xfrm>
            <a:prstGeom prst="rect">
              <a:avLst/>
            </a:prstGeom>
            <a:solidFill>
              <a:schemeClr val="accent6">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Impact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9"/>
            <p:cNvSpPr txBox="1"/>
            <p:nvPr/>
          </p:nvSpPr>
          <p:spPr>
            <a:xfrm>
              <a:off x="4177121" y="3749931"/>
              <a:ext cx="715645" cy="310515"/>
            </a:xfrm>
            <a:prstGeom prst="rect">
              <a:avLst/>
            </a:prstGeom>
            <a:solidFill>
              <a:schemeClr val="accent6">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Impact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14"/>
            <p:cNvSpPr txBox="1"/>
            <p:nvPr/>
          </p:nvSpPr>
          <p:spPr>
            <a:xfrm>
              <a:off x="1192381" y="1466302"/>
              <a:ext cx="922655" cy="940468"/>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Increased self-efficacy, ability to make decisions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14"/>
            <p:cNvSpPr txBox="1"/>
            <p:nvPr/>
          </p:nvSpPr>
          <p:spPr>
            <a:xfrm>
              <a:off x="1192381" y="2740250"/>
              <a:ext cx="922655" cy="932516"/>
            </a:xfrm>
            <a:prstGeom prst="rect">
              <a:avLst/>
            </a:prstGeom>
            <a:solidFill>
              <a:srgbClr val="CC00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New skills, changes in business practice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14"/>
            <p:cNvSpPr txBox="1"/>
            <p:nvPr/>
          </p:nvSpPr>
          <p:spPr>
            <a:xfrm>
              <a:off x="2211824" y="1623646"/>
              <a:ext cx="922655" cy="784860"/>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Increased bargaining power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Box 14"/>
            <p:cNvSpPr txBox="1"/>
            <p:nvPr/>
          </p:nvSpPr>
          <p:spPr>
            <a:xfrm>
              <a:off x="2159694" y="2739950"/>
              <a:ext cx="922655" cy="784225"/>
            </a:xfrm>
            <a:prstGeom prst="rect">
              <a:avLst/>
            </a:prstGeom>
            <a:solidFill>
              <a:srgbClr val="CC00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Access to new markets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Box 14"/>
            <p:cNvSpPr txBox="1"/>
            <p:nvPr/>
          </p:nvSpPr>
          <p:spPr>
            <a:xfrm>
              <a:off x="3152108" y="1621200"/>
              <a:ext cx="922655" cy="784225"/>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Increased control of household resources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14"/>
            <p:cNvSpPr txBox="1"/>
            <p:nvPr/>
          </p:nvSpPr>
          <p:spPr>
            <a:xfrm>
              <a:off x="3152108" y="2729848"/>
              <a:ext cx="922655" cy="783590"/>
            </a:xfrm>
            <a:prstGeom prst="rect">
              <a:avLst/>
            </a:prstGeom>
            <a:solidFill>
              <a:srgbClr val="CC00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Increased profit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Box 14"/>
            <p:cNvSpPr txBox="1"/>
            <p:nvPr/>
          </p:nvSpPr>
          <p:spPr>
            <a:xfrm>
              <a:off x="4152476" y="1623646"/>
              <a:ext cx="922655" cy="782955"/>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Increased financial dependence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14"/>
            <p:cNvSpPr txBox="1"/>
            <p:nvPr/>
          </p:nvSpPr>
          <p:spPr>
            <a:xfrm>
              <a:off x="4152476" y="2712390"/>
              <a:ext cx="922655" cy="782320"/>
            </a:xfrm>
            <a:prstGeom prst="rect">
              <a:avLst/>
            </a:prstGeom>
            <a:solidFill>
              <a:srgbClr val="CC00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Improved livelihoods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5" name="Oval 34"/>
            <p:cNvSpPr/>
            <p:nvPr/>
          </p:nvSpPr>
          <p:spPr>
            <a:xfrm>
              <a:off x="995128" y="362225"/>
              <a:ext cx="3181993" cy="486437"/>
            </a:xfrm>
            <a:prstGeom prst="ellipse">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Power and Agency </a:t>
              </a:r>
              <a:endParaRPr kumimoji="0" lang="en-US" sz="11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36" name="Oval 35"/>
            <p:cNvSpPr/>
            <p:nvPr/>
          </p:nvSpPr>
          <p:spPr>
            <a:xfrm>
              <a:off x="1321777" y="4321328"/>
              <a:ext cx="2855344" cy="518091"/>
            </a:xfrm>
            <a:prstGeom prst="ellipse">
              <a:avLst/>
            </a:prstGeom>
            <a:solidFill>
              <a:srgbClr val="92D050"/>
            </a:solidFill>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Economic Advancement </a:t>
              </a:r>
              <a:endParaRPr kumimoji="0" lang="en-US" sz="11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488489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29EE-3405-4417-AD7D-1BBA66285812}"/>
              </a:ext>
            </a:extLst>
          </p:cNvPr>
          <p:cNvSpPr>
            <a:spLocks noGrp="1"/>
          </p:cNvSpPr>
          <p:nvPr>
            <p:ph type="title"/>
          </p:nvPr>
        </p:nvSpPr>
        <p:spPr/>
        <p:txBody>
          <a:bodyPr/>
          <a:lstStyle/>
          <a:p>
            <a:r>
              <a:rPr lang="en-US" sz="3600" dirty="0"/>
              <a:t>Methodology </a:t>
            </a:r>
          </a:p>
        </p:txBody>
      </p:sp>
      <p:sp>
        <p:nvSpPr>
          <p:cNvPr id="3" name="Content Placeholder 2">
            <a:extLst>
              <a:ext uri="{FF2B5EF4-FFF2-40B4-BE49-F238E27FC236}">
                <a16:creationId xmlns:a16="http://schemas.microsoft.com/office/drawing/2014/main" id="{A4B8A4E1-CC89-47DF-9B4B-3B666DE98C31}"/>
              </a:ext>
            </a:extLst>
          </p:cNvPr>
          <p:cNvSpPr>
            <a:spLocks noGrp="1"/>
          </p:cNvSpPr>
          <p:nvPr>
            <p:ph idx="1"/>
          </p:nvPr>
        </p:nvSpPr>
        <p:spPr>
          <a:xfrm>
            <a:off x="446156" y="899999"/>
            <a:ext cx="11562964" cy="5958000"/>
          </a:xfrm>
        </p:spPr>
        <p:txBody>
          <a:bodyPr/>
          <a:lstStyle/>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To address the objectives of the study, a mixed-method approach was used to collect data. Project data on various performance metrics of |SACCOs and CSCGs were obtained and analyzed to demonstrate the level of outreach and performance of supported SACCOs and CSCGs. </a:t>
            </a:r>
          </a:p>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cross sectional survey was conducted in a sample of 29 districts and involved a survey of 1545 women sampled from the CSCGs and SACCOs supported by PROFIRA. </a:t>
            </a:r>
          </a:p>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study also involved focus group discussions with women in SACCOs and CSCGs; and key informant interviews with SACCO managers, CSCG chairpersons and district commercial officers. </a:t>
            </a:r>
          </a:p>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analysis and presentation of the findings was disaggregated by SACCOs and CSCGs for purposes of identifying any differences in WEE outcomes associated with each of the two savings group models. </a:t>
            </a:r>
          </a:p>
          <a:p>
            <a:endParaRPr lang="en-US" dirty="0"/>
          </a:p>
        </p:txBody>
      </p:sp>
    </p:spTree>
    <p:extLst>
      <p:ext uri="{BB962C8B-B14F-4D97-AF65-F5344CB8AC3E}">
        <p14:creationId xmlns:p14="http://schemas.microsoft.com/office/powerpoint/2010/main" val="41911485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The WEJ framework which guided the Qualitative Data Collection: Domain of Agency</a:t>
            </a:r>
          </a:p>
        </p:txBody>
      </p:sp>
      <p:pic>
        <p:nvPicPr>
          <p:cNvPr id="6" name="Content Placeholder 4">
            <a:extLst>
              <a:ext uri="{FF2B5EF4-FFF2-40B4-BE49-F238E27FC236}">
                <a16:creationId xmlns:a16="http://schemas.microsoft.com/office/drawing/2014/main" id="{56DE8C6B-191F-4AFD-91DA-C6BFB5CEC05F}"/>
              </a:ext>
            </a:extLst>
          </p:cNvPr>
          <p:cNvPicPr>
            <a:picLocks noGrp="1"/>
          </p:cNvPicPr>
          <p:nvPr>
            <p:ph idx="1"/>
          </p:nvPr>
        </p:nvPicPr>
        <p:blipFill>
          <a:blip r:embed="rId2"/>
          <a:stretch>
            <a:fillRect/>
          </a:stretch>
        </p:blipFill>
        <p:spPr>
          <a:xfrm>
            <a:off x="0" y="899999"/>
            <a:ext cx="12192000" cy="5958000"/>
          </a:xfrm>
          <a:prstGeom prst="rect">
            <a:avLst/>
          </a:prstGeom>
        </p:spPr>
      </p:pic>
    </p:spTree>
    <p:extLst>
      <p:ext uri="{BB962C8B-B14F-4D97-AF65-F5344CB8AC3E}">
        <p14:creationId xmlns:p14="http://schemas.microsoft.com/office/powerpoint/2010/main" val="293953240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Study Findings</a:t>
            </a:r>
            <a:endParaRPr lang="en-US" sz="4400" dirty="0"/>
          </a:p>
        </p:txBody>
      </p:sp>
      <p:sp>
        <p:nvSpPr>
          <p:cNvPr id="3" name="Content Placeholder 2"/>
          <p:cNvSpPr>
            <a:spLocks noGrp="1"/>
          </p:cNvSpPr>
          <p:nvPr>
            <p:ph idx="1"/>
          </p:nvPr>
        </p:nvSpPr>
        <p:spPr>
          <a:xfrm>
            <a:off x="1858618" y="899999"/>
            <a:ext cx="8672223" cy="5394122"/>
          </a:xfrm>
        </p:spPr>
        <p:txBody>
          <a:bodyPr/>
          <a:lstStyle/>
          <a:p>
            <a:pPr marL="0" indent="0" algn="ctr">
              <a:buNone/>
            </a:pPr>
            <a:r>
              <a:rPr lang="en-US" sz="3200" b="1" dirty="0">
                <a:solidFill>
                  <a:srgbClr val="FF0000"/>
                </a:solidFill>
              </a:rPr>
              <a:t>Summary Statistics</a:t>
            </a:r>
          </a:p>
          <a:p>
            <a:endParaRPr lang="en-US" b="1" dirty="0"/>
          </a:p>
        </p:txBody>
      </p:sp>
      <p:graphicFrame>
        <p:nvGraphicFramePr>
          <p:cNvPr id="6" name="Table 5"/>
          <p:cNvGraphicFramePr>
            <a:graphicFrameLocks noGrp="1"/>
          </p:cNvGraphicFramePr>
          <p:nvPr/>
        </p:nvGraphicFramePr>
        <p:xfrm>
          <a:off x="263278" y="1551703"/>
          <a:ext cx="11745844" cy="5394119"/>
        </p:xfrm>
        <a:graphic>
          <a:graphicData uri="http://schemas.openxmlformats.org/drawingml/2006/table">
            <a:tbl>
              <a:tblPr firstRow="1" firstCol="1" bandRow="1">
                <a:tableStyleId>{5C22544A-7EE6-4342-B048-85BDC9FD1C3A}</a:tableStyleId>
              </a:tblPr>
              <a:tblGrid>
                <a:gridCol w="3217870">
                  <a:extLst>
                    <a:ext uri="{9D8B030D-6E8A-4147-A177-3AD203B41FA5}">
                      <a16:colId xmlns:a16="http://schemas.microsoft.com/office/drawing/2014/main" val="3873236271"/>
                    </a:ext>
                  </a:extLst>
                </a:gridCol>
                <a:gridCol w="1321645">
                  <a:extLst>
                    <a:ext uri="{9D8B030D-6E8A-4147-A177-3AD203B41FA5}">
                      <a16:colId xmlns:a16="http://schemas.microsoft.com/office/drawing/2014/main" val="3274495540"/>
                    </a:ext>
                  </a:extLst>
                </a:gridCol>
                <a:gridCol w="1126524">
                  <a:extLst>
                    <a:ext uri="{9D8B030D-6E8A-4147-A177-3AD203B41FA5}">
                      <a16:colId xmlns:a16="http://schemas.microsoft.com/office/drawing/2014/main" val="874032824"/>
                    </a:ext>
                  </a:extLst>
                </a:gridCol>
                <a:gridCol w="1765415">
                  <a:extLst>
                    <a:ext uri="{9D8B030D-6E8A-4147-A177-3AD203B41FA5}">
                      <a16:colId xmlns:a16="http://schemas.microsoft.com/office/drawing/2014/main" val="856209798"/>
                    </a:ext>
                  </a:extLst>
                </a:gridCol>
                <a:gridCol w="1570294">
                  <a:extLst>
                    <a:ext uri="{9D8B030D-6E8A-4147-A177-3AD203B41FA5}">
                      <a16:colId xmlns:a16="http://schemas.microsoft.com/office/drawing/2014/main" val="1277184588"/>
                    </a:ext>
                  </a:extLst>
                </a:gridCol>
                <a:gridCol w="1372048">
                  <a:extLst>
                    <a:ext uri="{9D8B030D-6E8A-4147-A177-3AD203B41FA5}">
                      <a16:colId xmlns:a16="http://schemas.microsoft.com/office/drawing/2014/main" val="3362240324"/>
                    </a:ext>
                  </a:extLst>
                </a:gridCol>
                <a:gridCol w="1372048">
                  <a:extLst>
                    <a:ext uri="{9D8B030D-6E8A-4147-A177-3AD203B41FA5}">
                      <a16:colId xmlns:a16="http://schemas.microsoft.com/office/drawing/2014/main" val="2744539382"/>
                    </a:ext>
                  </a:extLst>
                </a:gridCol>
              </a:tblGrid>
              <a:tr h="294184">
                <a:tc rowSpan="2">
                  <a:txBody>
                    <a:bodyPr/>
                    <a:lstStyle/>
                    <a:p>
                      <a:pPr marL="0" marR="0" algn="just">
                        <a:lnSpc>
                          <a:spcPct val="107000"/>
                        </a:lnSpc>
                        <a:spcBef>
                          <a:spcPts val="0"/>
                        </a:spcBef>
                        <a:spcAft>
                          <a:spcPts val="0"/>
                        </a:spcAft>
                      </a:pPr>
                      <a:r>
                        <a:rPr lang="en-US" sz="1200">
                          <a:effectLst/>
                        </a:rPr>
                        <a:t>Marital status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just">
                        <a:lnSpc>
                          <a:spcPct val="107000"/>
                        </a:lnSpc>
                        <a:spcBef>
                          <a:spcPts val="0"/>
                        </a:spcBef>
                        <a:spcAft>
                          <a:spcPts val="0"/>
                        </a:spcAft>
                      </a:pPr>
                      <a:r>
                        <a:rPr lang="en-US" sz="1200">
                          <a:effectLst/>
                        </a:rPr>
                        <a:t>Overall (n=1545)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just">
                        <a:lnSpc>
                          <a:spcPct val="107000"/>
                        </a:lnSpc>
                        <a:spcBef>
                          <a:spcPts val="0"/>
                        </a:spcBef>
                        <a:spcAft>
                          <a:spcPts val="0"/>
                        </a:spcAft>
                      </a:pPr>
                      <a:r>
                        <a:rPr lang="en-US" sz="1200">
                          <a:effectLst/>
                        </a:rPr>
                        <a:t>CSCGSs (n=1103)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just">
                        <a:lnSpc>
                          <a:spcPct val="107000"/>
                        </a:lnSpc>
                        <a:spcBef>
                          <a:spcPts val="0"/>
                        </a:spcBef>
                        <a:spcAft>
                          <a:spcPts val="0"/>
                        </a:spcAft>
                      </a:pPr>
                      <a:r>
                        <a:rPr lang="en-US" sz="1200">
                          <a:effectLst/>
                        </a:rPr>
                        <a:t>SACCOs(n=442)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878141004"/>
                  </a:ext>
                </a:extLst>
              </a:tr>
              <a:tr h="294184">
                <a:tc vMerge="1">
                  <a:txBody>
                    <a:bodyPr/>
                    <a:lstStyle/>
                    <a:p>
                      <a:endParaRPr lang="en-US"/>
                    </a:p>
                  </a:txBody>
                  <a:tcPr/>
                </a:tc>
                <a:tc>
                  <a:txBody>
                    <a:bodyPr/>
                    <a:lstStyle/>
                    <a:p>
                      <a:pPr marL="0" marR="0" algn="just">
                        <a:lnSpc>
                          <a:spcPct val="107000"/>
                        </a:lnSpc>
                        <a:spcBef>
                          <a:spcPts val="0"/>
                        </a:spcBef>
                        <a:spcAft>
                          <a:spcPts val="0"/>
                        </a:spcAft>
                      </a:pPr>
                      <a:r>
                        <a:rPr lang="en-US" sz="1200" dirty="0">
                          <a:effectLst/>
                        </a:rPr>
                        <a:t>Freq.</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Percent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Freq.</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Percent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Freq.</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Percent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248447"/>
                  </a:ext>
                </a:extLst>
              </a:tr>
              <a:tr h="294184">
                <a:tc>
                  <a:txBody>
                    <a:bodyPr/>
                    <a:lstStyle/>
                    <a:p>
                      <a:pPr marL="0" marR="0" algn="just">
                        <a:lnSpc>
                          <a:spcPct val="107000"/>
                        </a:lnSpc>
                        <a:spcBef>
                          <a:spcPts val="0"/>
                        </a:spcBef>
                        <a:spcAft>
                          <a:spcPts val="0"/>
                        </a:spcAft>
                      </a:pPr>
                      <a:r>
                        <a:rPr lang="en-US" sz="1200">
                          <a:effectLst/>
                        </a:rPr>
                        <a:t>Married/Cohabiting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1,118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72.4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834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284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64.3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9253884"/>
                  </a:ext>
                </a:extLst>
              </a:tr>
              <a:tr h="294184">
                <a:tc>
                  <a:txBody>
                    <a:bodyPr/>
                    <a:lstStyle/>
                    <a:p>
                      <a:pPr marL="0" marR="0" algn="just">
                        <a:lnSpc>
                          <a:spcPct val="107000"/>
                        </a:lnSpc>
                        <a:spcBef>
                          <a:spcPts val="0"/>
                        </a:spcBef>
                        <a:spcAft>
                          <a:spcPts val="0"/>
                        </a:spcAft>
                      </a:pPr>
                      <a:r>
                        <a:rPr lang="en-US" sz="1200">
                          <a:effectLst/>
                        </a:rPr>
                        <a:t>Divorced/Separated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14.7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8397421"/>
                  </a:ext>
                </a:extLst>
              </a:tr>
              <a:tr h="294184">
                <a:tc>
                  <a:txBody>
                    <a:bodyPr/>
                    <a:lstStyle/>
                    <a:p>
                      <a:pPr marL="0" marR="0" algn="just">
                        <a:lnSpc>
                          <a:spcPct val="107000"/>
                        </a:lnSpc>
                        <a:spcBef>
                          <a:spcPts val="0"/>
                        </a:spcBef>
                        <a:spcAft>
                          <a:spcPts val="0"/>
                        </a:spcAft>
                      </a:pPr>
                      <a:r>
                        <a:rPr lang="en-US" sz="1200">
                          <a:effectLst/>
                        </a:rPr>
                        <a:t>Never Married/Single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34480"/>
                  </a:ext>
                </a:extLst>
              </a:tr>
              <a:tr h="334859">
                <a:tc>
                  <a:txBody>
                    <a:bodyPr/>
                    <a:lstStyle/>
                    <a:p>
                      <a:pPr marL="0" marR="0" algn="just">
                        <a:lnSpc>
                          <a:spcPct val="107000"/>
                        </a:lnSpc>
                        <a:spcBef>
                          <a:spcPts val="0"/>
                        </a:spcBef>
                        <a:spcAft>
                          <a:spcPts val="0"/>
                        </a:spcAft>
                      </a:pPr>
                      <a:r>
                        <a:rPr lang="en-US" sz="1200">
                          <a:effectLst/>
                        </a:rPr>
                        <a:t>Widowed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2834515"/>
                  </a:ext>
                </a:extLst>
              </a:tr>
              <a:tr h="294184">
                <a:tc>
                  <a:txBody>
                    <a:bodyPr/>
                    <a:lstStyle/>
                    <a:p>
                      <a:pPr marL="0" marR="0" algn="just">
                        <a:lnSpc>
                          <a:spcPct val="107000"/>
                        </a:lnSpc>
                        <a:spcBef>
                          <a:spcPts val="0"/>
                        </a:spcBef>
                        <a:spcAft>
                          <a:spcPts val="0"/>
                        </a:spcAft>
                      </a:pPr>
                      <a:r>
                        <a:rPr lang="en-US" sz="1200">
                          <a:effectLst/>
                        </a:rPr>
                        <a:t>Education 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187368"/>
                  </a:ext>
                </a:extLst>
              </a:tr>
              <a:tr h="294184">
                <a:tc>
                  <a:txBody>
                    <a:bodyPr/>
                    <a:lstStyle/>
                    <a:p>
                      <a:pPr marL="0" marR="0" algn="just">
                        <a:lnSpc>
                          <a:spcPct val="107000"/>
                        </a:lnSpc>
                        <a:spcBef>
                          <a:spcPts val="0"/>
                        </a:spcBef>
                        <a:spcAft>
                          <a:spcPts val="0"/>
                        </a:spcAft>
                      </a:pPr>
                      <a:r>
                        <a:rPr lang="en-US" sz="1200">
                          <a:effectLst/>
                        </a:rPr>
                        <a:t>No education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5878189"/>
                  </a:ext>
                </a:extLst>
              </a:tr>
              <a:tr h="352316">
                <a:tc>
                  <a:txBody>
                    <a:bodyPr/>
                    <a:lstStyle/>
                    <a:p>
                      <a:pPr marL="0" marR="0" algn="just">
                        <a:lnSpc>
                          <a:spcPct val="107000"/>
                        </a:lnSpc>
                        <a:spcBef>
                          <a:spcPts val="0"/>
                        </a:spcBef>
                        <a:spcAft>
                          <a:spcPts val="0"/>
                        </a:spcAft>
                      </a:pPr>
                      <a:r>
                        <a:rPr lang="en-US" sz="1200">
                          <a:effectLst/>
                        </a:rPr>
                        <a:t>Some primary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461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41.8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16.3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460722"/>
                  </a:ext>
                </a:extLst>
              </a:tr>
              <a:tr h="294184">
                <a:tc>
                  <a:txBody>
                    <a:bodyPr/>
                    <a:lstStyle/>
                    <a:p>
                      <a:pPr marL="0" marR="0" algn="just">
                        <a:lnSpc>
                          <a:spcPct val="107000"/>
                        </a:lnSpc>
                        <a:spcBef>
                          <a:spcPts val="0"/>
                        </a:spcBef>
                        <a:spcAft>
                          <a:spcPts val="0"/>
                        </a:spcAft>
                      </a:pPr>
                      <a:r>
                        <a:rPr lang="en-US" sz="1200">
                          <a:effectLst/>
                        </a:rPr>
                        <a:t>Completed primary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134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12.2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086356"/>
                  </a:ext>
                </a:extLst>
              </a:tr>
              <a:tr h="294184">
                <a:tc>
                  <a:txBody>
                    <a:bodyPr/>
                    <a:lstStyle/>
                    <a:p>
                      <a:pPr marL="0" marR="0" algn="just">
                        <a:lnSpc>
                          <a:spcPct val="107000"/>
                        </a:lnSpc>
                        <a:spcBef>
                          <a:spcPts val="0"/>
                        </a:spcBef>
                        <a:spcAft>
                          <a:spcPts val="0"/>
                        </a:spcAft>
                      </a:pPr>
                      <a:r>
                        <a:rPr lang="en-US" sz="1200">
                          <a:effectLst/>
                        </a:rPr>
                        <a:t>O-Level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3508247"/>
                  </a:ext>
                </a:extLst>
              </a:tr>
              <a:tr h="294184">
                <a:tc>
                  <a:txBody>
                    <a:bodyPr/>
                    <a:lstStyle/>
                    <a:p>
                      <a:pPr marL="0" marR="0" algn="just">
                        <a:lnSpc>
                          <a:spcPct val="107000"/>
                        </a:lnSpc>
                        <a:spcBef>
                          <a:spcPts val="0"/>
                        </a:spcBef>
                        <a:spcAft>
                          <a:spcPts val="0"/>
                        </a:spcAft>
                      </a:pPr>
                      <a:r>
                        <a:rPr lang="en-US" sz="1200">
                          <a:effectLst/>
                        </a:rPr>
                        <a:t>Post O' level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3215772"/>
                  </a:ext>
                </a:extLst>
              </a:tr>
              <a:tr h="294184">
                <a:tc>
                  <a:txBody>
                    <a:bodyPr/>
                    <a:lstStyle/>
                    <a:p>
                      <a:pPr marL="0" marR="0" algn="just">
                        <a:lnSpc>
                          <a:spcPct val="107000"/>
                        </a:lnSpc>
                        <a:spcBef>
                          <a:spcPts val="0"/>
                        </a:spcBef>
                        <a:spcAft>
                          <a:spcPts val="0"/>
                        </a:spcAft>
                      </a:pPr>
                      <a:r>
                        <a:rPr lang="en-US" sz="1200">
                          <a:effectLst/>
                        </a:rPr>
                        <a:t>Main sources of income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5017472"/>
                  </a:ext>
                </a:extLst>
              </a:tr>
              <a:tr h="294184">
                <a:tc>
                  <a:txBody>
                    <a:bodyPr/>
                    <a:lstStyle/>
                    <a:p>
                      <a:pPr marL="0" marR="0" algn="just">
                        <a:lnSpc>
                          <a:spcPct val="107000"/>
                        </a:lnSpc>
                        <a:spcBef>
                          <a:spcPts val="0"/>
                        </a:spcBef>
                        <a:spcAft>
                          <a:spcPts val="0"/>
                        </a:spcAft>
                      </a:pPr>
                      <a:r>
                        <a:rPr lang="en-US" sz="1200">
                          <a:effectLst/>
                        </a:rPr>
                        <a:t>Agriculture (small scale)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855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64.8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0616634"/>
                  </a:ext>
                </a:extLst>
              </a:tr>
              <a:tr h="294184">
                <a:tc>
                  <a:txBody>
                    <a:bodyPr/>
                    <a:lstStyle/>
                    <a:p>
                      <a:pPr marL="0" marR="0" algn="just">
                        <a:lnSpc>
                          <a:spcPct val="107000"/>
                        </a:lnSpc>
                        <a:spcBef>
                          <a:spcPts val="0"/>
                        </a:spcBef>
                        <a:spcAft>
                          <a:spcPts val="0"/>
                        </a:spcAft>
                      </a:pPr>
                      <a:r>
                        <a:rPr lang="en-US" sz="1200">
                          <a:effectLst/>
                        </a:rPr>
                        <a:t>Commercial farming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4333786"/>
                  </a:ext>
                </a:extLst>
              </a:tr>
              <a:tr h="294184">
                <a:tc>
                  <a:txBody>
                    <a:bodyPr/>
                    <a:lstStyle/>
                    <a:p>
                      <a:pPr marL="0" marR="0" algn="just">
                        <a:lnSpc>
                          <a:spcPct val="107000"/>
                        </a:lnSpc>
                        <a:spcBef>
                          <a:spcPts val="0"/>
                        </a:spcBef>
                        <a:spcAft>
                          <a:spcPts val="0"/>
                        </a:spcAft>
                      </a:pPr>
                      <a:r>
                        <a:rPr lang="en-US" sz="1200">
                          <a:effectLst/>
                        </a:rPr>
                        <a:t>Wage employment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0116206"/>
                  </a:ext>
                </a:extLst>
              </a:tr>
              <a:tr h="294184">
                <a:tc>
                  <a:txBody>
                    <a:bodyPr/>
                    <a:lstStyle/>
                    <a:p>
                      <a:pPr marL="0" marR="0" algn="just">
                        <a:lnSpc>
                          <a:spcPct val="107000"/>
                        </a:lnSpc>
                        <a:spcBef>
                          <a:spcPts val="0"/>
                        </a:spcBef>
                        <a:spcAft>
                          <a:spcPts val="0"/>
                        </a:spcAft>
                      </a:pPr>
                      <a:r>
                        <a:rPr lang="en-US" sz="1200">
                          <a:effectLst/>
                        </a:rPr>
                        <a:t>Non-Agric enterprises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513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213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48.2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816212"/>
                  </a:ext>
                </a:extLst>
              </a:tr>
              <a:tr h="294184">
                <a:tc>
                  <a:txBody>
                    <a:bodyPr/>
                    <a:lstStyle/>
                    <a:p>
                      <a:pPr marL="0" marR="0" algn="just">
                        <a:lnSpc>
                          <a:spcPct val="107000"/>
                        </a:lnSpc>
                        <a:spcBef>
                          <a:spcPts val="0"/>
                        </a:spcBef>
                        <a:spcAft>
                          <a:spcPts val="0"/>
                        </a:spcAft>
                      </a:pPr>
                      <a:r>
                        <a:rPr lang="en-US" sz="1200">
                          <a:effectLst/>
                        </a:rPr>
                        <a:t>Social transfers &amp; remittances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1200" dirty="0">
                          <a:effectLst/>
                        </a:rPr>
                        <a:t>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6148964"/>
                  </a:ext>
                </a:extLst>
              </a:tr>
            </a:tbl>
          </a:graphicData>
        </a:graphic>
      </p:graphicFrame>
      <p:sp>
        <p:nvSpPr>
          <p:cNvPr id="5" name="Oval 4"/>
          <p:cNvSpPr/>
          <p:nvPr/>
        </p:nvSpPr>
        <p:spPr>
          <a:xfrm flipH="1">
            <a:off x="7333670" y="2309092"/>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7" name="Oval 6"/>
          <p:cNvSpPr/>
          <p:nvPr/>
        </p:nvSpPr>
        <p:spPr>
          <a:xfrm flipH="1">
            <a:off x="9525228" y="2309092"/>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8" name="Oval 7"/>
          <p:cNvSpPr/>
          <p:nvPr/>
        </p:nvSpPr>
        <p:spPr>
          <a:xfrm flipH="1">
            <a:off x="7333670" y="2780148"/>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9" name="Oval 8"/>
          <p:cNvSpPr/>
          <p:nvPr/>
        </p:nvSpPr>
        <p:spPr>
          <a:xfrm flipH="1">
            <a:off x="9502140" y="2780148"/>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0" name="Oval 9"/>
          <p:cNvSpPr/>
          <p:nvPr/>
        </p:nvSpPr>
        <p:spPr>
          <a:xfrm flipH="1">
            <a:off x="7255161" y="3371281"/>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1" name="Oval 10"/>
          <p:cNvSpPr/>
          <p:nvPr/>
        </p:nvSpPr>
        <p:spPr>
          <a:xfrm flipH="1">
            <a:off x="9388760" y="3392866"/>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2" name="Oval 11"/>
          <p:cNvSpPr/>
          <p:nvPr/>
        </p:nvSpPr>
        <p:spPr>
          <a:xfrm flipH="1">
            <a:off x="7255161" y="4433470"/>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3" name="Oval 12"/>
          <p:cNvSpPr/>
          <p:nvPr/>
        </p:nvSpPr>
        <p:spPr>
          <a:xfrm flipH="1">
            <a:off x="9502140" y="4464307"/>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4" name="Oval 13"/>
          <p:cNvSpPr/>
          <p:nvPr/>
        </p:nvSpPr>
        <p:spPr>
          <a:xfrm flipH="1">
            <a:off x="7333670" y="4918396"/>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5" name="Oval 14"/>
          <p:cNvSpPr/>
          <p:nvPr/>
        </p:nvSpPr>
        <p:spPr>
          <a:xfrm flipH="1">
            <a:off x="9474428" y="4938491"/>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6" name="Oval 15"/>
          <p:cNvSpPr/>
          <p:nvPr/>
        </p:nvSpPr>
        <p:spPr>
          <a:xfrm flipH="1">
            <a:off x="7255158" y="5722500"/>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
        <p:nvSpPr>
          <p:cNvPr id="17" name="Oval 16"/>
          <p:cNvSpPr/>
          <p:nvPr/>
        </p:nvSpPr>
        <p:spPr>
          <a:xfrm flipH="1">
            <a:off x="9455952" y="5734880"/>
            <a:ext cx="618836" cy="3048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EF5D3B"/>
              </a:solidFill>
              <a:effectLst>
                <a:outerShdw blurRad="38100" dist="19050" dir="2700000" algn="tl" rotWithShape="0">
                  <a:prstClr val="black">
                    <a:alpha val="40000"/>
                  </a:prst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1656479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b="1" dirty="0">
                <a:solidFill>
                  <a:schemeClr val="accent6"/>
                </a:solidFill>
              </a:rPr>
              <a:t>Study Findings</a:t>
            </a:r>
          </a:p>
        </p:txBody>
      </p:sp>
      <p:sp>
        <p:nvSpPr>
          <p:cNvPr id="3" name="Content Placeholder 2"/>
          <p:cNvSpPr>
            <a:spLocks noGrp="1"/>
          </p:cNvSpPr>
          <p:nvPr>
            <p:ph idx="1"/>
          </p:nvPr>
        </p:nvSpPr>
        <p:spPr>
          <a:xfrm>
            <a:off x="196769" y="990599"/>
            <a:ext cx="11995231" cy="6278301"/>
          </a:xfrm>
        </p:spPr>
        <p:txBody>
          <a:bodyPr>
            <a:noAutofit/>
          </a:bodyPr>
          <a:lstStyle/>
          <a:p>
            <a:pPr>
              <a:buClr>
                <a:srgbClr val="E36F1E"/>
              </a:buClr>
              <a:buFont typeface="Wingdings" panose="05000000000000000000" pitchFamily="2" charset="2"/>
              <a:buChar char="§"/>
            </a:pPr>
            <a:r>
              <a:rPr lang="en-US" sz="2800" dirty="0"/>
              <a:t>The majority (72%) of the women in SACCO and CSCGs members were married, widows (16%), divorced (9%) and single women (3%).</a:t>
            </a:r>
          </a:p>
          <a:p>
            <a:pPr>
              <a:buClr>
                <a:srgbClr val="E36F1E"/>
              </a:buClr>
              <a:buFont typeface="Wingdings" panose="05000000000000000000" pitchFamily="2" charset="2"/>
              <a:buChar char="§"/>
            </a:pPr>
            <a:endParaRPr lang="en-US" sz="2800" dirty="0"/>
          </a:p>
          <a:p>
            <a:pPr>
              <a:buClr>
                <a:srgbClr val="E36F1E"/>
              </a:buClr>
              <a:buFont typeface="Wingdings" panose="05000000000000000000" pitchFamily="2" charset="2"/>
              <a:buChar char="§"/>
            </a:pPr>
            <a:r>
              <a:rPr lang="en-US" sz="2800" dirty="0"/>
              <a:t>The inclusion of vulnerable groups in Savings groups and SACCOs underscores PROFIRA’s deliberate focus on the empowerment of rural vulnerable women and acknowledging the importance of rural financial institutions </a:t>
            </a:r>
          </a:p>
          <a:p>
            <a:pPr>
              <a:buClr>
                <a:srgbClr val="E36F1E"/>
              </a:buClr>
              <a:buFont typeface="Wingdings" panose="05000000000000000000" pitchFamily="2" charset="2"/>
              <a:buChar char="§"/>
            </a:pPr>
            <a:endParaRPr lang="en-US" sz="2800" dirty="0"/>
          </a:p>
          <a:p>
            <a:pPr>
              <a:buClr>
                <a:srgbClr val="E36F1E"/>
              </a:buClr>
              <a:buFont typeface="Wingdings" panose="05000000000000000000" pitchFamily="2" charset="2"/>
              <a:buChar char="§"/>
            </a:pPr>
            <a:r>
              <a:rPr lang="en-US" sz="2800" dirty="0"/>
              <a:t>The women in SACCOs had attained a fairly good level of education with 61% having secondary education and above compared to those in CSCGs (19%).</a:t>
            </a:r>
          </a:p>
          <a:p>
            <a:pPr>
              <a:buClr>
                <a:srgbClr val="E36F1E"/>
              </a:buClr>
              <a:buFont typeface="Wingdings" panose="05000000000000000000" pitchFamily="2" charset="2"/>
              <a:buChar char="§"/>
            </a:pPr>
            <a:r>
              <a:rPr lang="en-US" sz="2800" dirty="0"/>
              <a:t>NHC 2014 data which shows that only 20.6% of females (6 years and above) in Uganda and 22.8% overall (males and females combined) had attained secondary education and above. </a:t>
            </a:r>
          </a:p>
        </p:txBody>
      </p:sp>
    </p:spTree>
    <p:extLst>
      <p:ext uri="{BB962C8B-B14F-4D97-AF65-F5344CB8AC3E}">
        <p14:creationId xmlns:p14="http://schemas.microsoft.com/office/powerpoint/2010/main" val="179330308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0466"/>
            <a:ext cx="8229600" cy="715962"/>
          </a:xfrm>
        </p:spPr>
        <p:txBody>
          <a:bodyPr>
            <a:normAutofit fontScale="90000"/>
          </a:bodyPr>
          <a:lstStyle/>
          <a:p>
            <a:r>
              <a:rPr lang="en-US" b="1" dirty="0">
                <a:solidFill>
                  <a:schemeClr val="accent6"/>
                </a:solidFill>
              </a:rPr>
              <a:t>Findings </a:t>
            </a:r>
            <a:r>
              <a:rPr lang="en-US" b="1" dirty="0" err="1">
                <a:solidFill>
                  <a:schemeClr val="accent6"/>
                </a:solidFill>
              </a:rPr>
              <a:t>Cont</a:t>
            </a:r>
            <a:r>
              <a:rPr lang="en-US" b="1" dirty="0">
                <a:solidFill>
                  <a:schemeClr val="accent6"/>
                </a:solidFill>
              </a:rPr>
              <a:t>…</a:t>
            </a:r>
          </a:p>
        </p:txBody>
      </p:sp>
      <p:sp>
        <p:nvSpPr>
          <p:cNvPr id="3" name="Content Placeholder 2"/>
          <p:cNvSpPr>
            <a:spLocks noGrp="1"/>
          </p:cNvSpPr>
          <p:nvPr>
            <p:ph idx="1"/>
          </p:nvPr>
        </p:nvSpPr>
        <p:spPr>
          <a:xfrm>
            <a:off x="0" y="1143001"/>
            <a:ext cx="11921924" cy="5714999"/>
          </a:xfrm>
        </p:spPr>
        <p:txBody>
          <a:bodyPr>
            <a:noAutofit/>
          </a:bodyPr>
          <a:lstStyle/>
          <a:p>
            <a:pPr>
              <a:buClr>
                <a:srgbClr val="E36F1E"/>
              </a:buClr>
              <a:buFont typeface="Wingdings" panose="05000000000000000000" pitchFamily="2" charset="2"/>
              <a:buChar char="§"/>
            </a:pPr>
            <a:r>
              <a:rPr lang="en-US" sz="2800" dirty="0"/>
              <a:t>Majority of Women with a lower level of education are still unable to join SACCOs – reflecting a high level of elite capture for participation in SACCOs compared to the more community-based saving groups (CSCGs). </a:t>
            </a:r>
          </a:p>
          <a:p>
            <a:pPr>
              <a:buClr>
                <a:srgbClr val="E36F1E"/>
              </a:buClr>
              <a:buFont typeface="Wingdings" panose="05000000000000000000" pitchFamily="2" charset="2"/>
              <a:buChar char="§"/>
            </a:pPr>
            <a:endParaRPr lang="en-US" sz="2800" dirty="0"/>
          </a:p>
          <a:p>
            <a:pPr>
              <a:buClr>
                <a:srgbClr val="E36F1E"/>
              </a:buClr>
              <a:buFont typeface="Wingdings" panose="05000000000000000000" pitchFamily="2" charset="2"/>
              <a:buChar char="§"/>
            </a:pPr>
            <a:r>
              <a:rPr lang="en-US" sz="2800" dirty="0"/>
              <a:t>This suggests that the women with low levels are yet to fully participate and benefit from development programmes and a deliberate effort is needed during programme design to ensure they are included. </a:t>
            </a:r>
          </a:p>
          <a:p>
            <a:pPr>
              <a:buClr>
                <a:srgbClr val="E36F1E"/>
              </a:buClr>
              <a:buFont typeface="Wingdings" panose="05000000000000000000" pitchFamily="2" charset="2"/>
              <a:buChar char="§"/>
            </a:pPr>
            <a:endParaRPr lang="en-US" sz="2800" dirty="0"/>
          </a:p>
          <a:p>
            <a:pPr>
              <a:buClr>
                <a:srgbClr val="E36F1E"/>
              </a:buClr>
              <a:buFont typeface="Wingdings" panose="05000000000000000000" pitchFamily="2" charset="2"/>
              <a:buChar char="§"/>
            </a:pPr>
            <a:r>
              <a:rPr lang="en-US" sz="2800" dirty="0"/>
              <a:t>From a programming perspective, the findings provide key lessons for the newly launched Parish Development Model aimed at economic transformation of rural communities with a special focus on women empowerment.</a:t>
            </a:r>
          </a:p>
        </p:txBody>
      </p:sp>
    </p:spTree>
    <p:extLst>
      <p:ext uri="{BB962C8B-B14F-4D97-AF65-F5344CB8AC3E}">
        <p14:creationId xmlns:p14="http://schemas.microsoft.com/office/powerpoint/2010/main" val="130373529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b="1" dirty="0">
                <a:solidFill>
                  <a:schemeClr val="accent6"/>
                </a:solidFill>
              </a:rPr>
              <a:t>Findings </a:t>
            </a:r>
            <a:r>
              <a:rPr lang="en-US" b="1" dirty="0" err="1">
                <a:solidFill>
                  <a:schemeClr val="accent6"/>
                </a:solidFill>
              </a:rPr>
              <a:t>Cont</a:t>
            </a:r>
            <a:r>
              <a:rPr lang="en-US" b="1" dirty="0">
                <a:solidFill>
                  <a:schemeClr val="accent6"/>
                </a:solidFill>
              </a:rPr>
              <a:t>…</a:t>
            </a:r>
          </a:p>
        </p:txBody>
      </p:sp>
      <p:sp>
        <p:nvSpPr>
          <p:cNvPr id="3" name="Content Placeholder 2"/>
          <p:cNvSpPr>
            <a:spLocks noGrp="1"/>
          </p:cNvSpPr>
          <p:nvPr>
            <p:ph idx="1"/>
          </p:nvPr>
        </p:nvSpPr>
        <p:spPr>
          <a:xfrm>
            <a:off x="127321" y="983146"/>
            <a:ext cx="11713579" cy="5638799"/>
          </a:xfrm>
        </p:spPr>
        <p:txBody>
          <a:bodyPr>
            <a:normAutofit lnSpcReduction="10000"/>
          </a:bodyPr>
          <a:lstStyle/>
          <a:p>
            <a:pPr>
              <a:buClr>
                <a:srgbClr val="E36F1E"/>
              </a:buClr>
              <a:buFont typeface="Wingdings" panose="05000000000000000000" pitchFamily="2" charset="2"/>
              <a:buChar char="§"/>
            </a:pPr>
            <a:r>
              <a:rPr lang="en-US" sz="2800" dirty="0"/>
              <a:t>This diversity of vulnerable poor need special attention in the government programmes through deliberate targeting of these groups.</a:t>
            </a:r>
          </a:p>
          <a:p>
            <a:pPr>
              <a:buClr>
                <a:srgbClr val="E36F1E"/>
              </a:buClr>
              <a:buFont typeface="Wingdings" panose="05000000000000000000" pitchFamily="2" charset="2"/>
              <a:buChar char="§"/>
            </a:pPr>
            <a:r>
              <a:rPr lang="en-US" sz="2800" dirty="0"/>
              <a:t>A large number of women (55%) were involved in agriculture (32% for SACCOs and 65% for CSCGs) as the main source of income, which is consistent with the structure of Uganda’s economy.</a:t>
            </a:r>
          </a:p>
          <a:p>
            <a:pPr>
              <a:buClr>
                <a:srgbClr val="E36F1E"/>
              </a:buClr>
              <a:buFont typeface="Wingdings" panose="05000000000000000000" pitchFamily="2" charset="2"/>
              <a:buChar char="§"/>
            </a:pPr>
            <a:r>
              <a:rPr lang="en-US" sz="2800" dirty="0"/>
              <a:t>Non-agricultural enterprises were the main source of income for a third (33%) of the women, with a relatively high percentage for those in SACCOs (48%) compared to CSCGs (27%). Likewise, 11% of women in SACCOs relied on high-value commercial farming as the main source of income.</a:t>
            </a:r>
          </a:p>
          <a:p>
            <a:pPr>
              <a:buClr>
                <a:srgbClr val="E36F1E"/>
              </a:buClr>
              <a:buFont typeface="Wingdings" panose="05000000000000000000" pitchFamily="2" charset="2"/>
              <a:buChar char="§"/>
            </a:pPr>
            <a:r>
              <a:rPr lang="en-US" sz="2800" dirty="0"/>
              <a:t>Wage and salaried employment play a very minimal role (4%) as the main source of income for the women. </a:t>
            </a:r>
          </a:p>
          <a:p>
            <a:pPr>
              <a:buClr>
                <a:srgbClr val="E36F1E"/>
              </a:buClr>
              <a:buFont typeface="Wingdings" panose="05000000000000000000" pitchFamily="2" charset="2"/>
              <a:buChar char="§"/>
            </a:pPr>
            <a:r>
              <a:rPr lang="en-US" sz="2800" dirty="0"/>
              <a:t>Women in SACCOS and CSGs generally reported relatively high levels of Decision making and autonomy in their households </a:t>
            </a:r>
          </a:p>
          <a:p>
            <a:pPr>
              <a:buClr>
                <a:srgbClr val="E36F1E"/>
              </a:buClr>
              <a:buFont typeface="Wingdings" panose="05000000000000000000" pitchFamily="2" charset="2"/>
              <a:buChar char="§"/>
            </a:pPr>
            <a:endParaRPr lang="en-US" sz="2800" dirty="0"/>
          </a:p>
          <a:p>
            <a:endParaRPr lang="en-US" sz="1800" dirty="0"/>
          </a:p>
        </p:txBody>
      </p:sp>
    </p:spTree>
    <p:extLst>
      <p:ext uri="{BB962C8B-B14F-4D97-AF65-F5344CB8AC3E}">
        <p14:creationId xmlns:p14="http://schemas.microsoft.com/office/powerpoint/2010/main" val="1310298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957732" y="142791"/>
            <a:ext cx="8516309" cy="677068"/>
          </a:xfrm>
          <a:prstGeom prst="rect">
            <a:avLst/>
          </a:prstGeom>
        </p:spPr>
        <p:txBody>
          <a:bodyPr spcFirstLastPara="1" wrap="square" lIns="121900" tIns="121900" rIns="121900" bIns="121900" anchor="ctr" anchorCtr="0">
            <a:spAutoFit/>
          </a:bodyPr>
          <a:lstStyle/>
          <a:p>
            <a:pPr algn="l"/>
            <a:r>
              <a:rPr lang="en" b="1" dirty="0">
                <a:latin typeface="+mj-lt"/>
              </a:rPr>
              <a:t>Study Objectives</a:t>
            </a:r>
            <a:endParaRPr b="1" dirty="0">
              <a:latin typeface="+mj-lt"/>
            </a:endParaRPr>
          </a:p>
        </p:txBody>
      </p:sp>
      <p:sp>
        <p:nvSpPr>
          <p:cNvPr id="205" name="Google Shape;205;p32"/>
          <p:cNvSpPr txBox="1">
            <a:spLocks noGrp="1"/>
          </p:cNvSpPr>
          <p:nvPr>
            <p:ph type="body" idx="1"/>
          </p:nvPr>
        </p:nvSpPr>
        <p:spPr>
          <a:xfrm>
            <a:off x="67067" y="673798"/>
            <a:ext cx="12056659" cy="5375790"/>
          </a:xfrm>
          <a:prstGeom prst="rect">
            <a:avLst/>
          </a:prstGeom>
        </p:spPr>
        <p:txBody>
          <a:bodyPr spcFirstLastPara="1" wrap="square" lIns="121900" tIns="121900" rIns="121900" bIns="121900" anchor="t" anchorCtr="0">
            <a:spAutoFit/>
          </a:bodyPr>
          <a:lstStyle/>
          <a:p>
            <a:pPr lvl="1" indent="-491054" algn="just">
              <a:lnSpc>
                <a:spcPct val="100000"/>
              </a:lnSpc>
              <a:spcBef>
                <a:spcPts val="1600"/>
              </a:spcBef>
              <a:buClr>
                <a:schemeClr val="dk1"/>
              </a:buClr>
              <a:buSzPts val="2200"/>
              <a:buFont typeface="Arial"/>
              <a:buChar char="❖"/>
            </a:pPr>
            <a:r>
              <a:rPr lang="en" sz="3200" dirty="0">
                <a:solidFill>
                  <a:schemeClr val="dk1"/>
                </a:solidFill>
                <a:latin typeface="+mn-lt"/>
                <a:ea typeface="Times New Roman"/>
                <a:cs typeface="Times New Roman"/>
                <a:sym typeface="Times New Roman"/>
              </a:rPr>
              <a:t>To investigate the extent and mechanisms by which technology contributes to gender-based violence.</a:t>
            </a:r>
            <a:endParaRPr sz="3200" dirty="0">
              <a:solidFill>
                <a:schemeClr val="dk1"/>
              </a:solidFill>
              <a:latin typeface="+mn-lt"/>
              <a:ea typeface="Times New Roman"/>
              <a:cs typeface="Times New Roman"/>
              <a:sym typeface="Times New Roman"/>
            </a:endParaRPr>
          </a:p>
          <a:p>
            <a:pPr lvl="1" indent="-491054" algn="just">
              <a:lnSpc>
                <a:spcPct val="100000"/>
              </a:lnSpc>
              <a:buClr>
                <a:schemeClr val="dk1"/>
              </a:buClr>
              <a:buSzPts val="2200"/>
              <a:buFont typeface="Arial"/>
              <a:buChar char="❖"/>
            </a:pPr>
            <a:r>
              <a:rPr lang="en" sz="3200" dirty="0">
                <a:solidFill>
                  <a:schemeClr val="dk1"/>
                </a:solidFill>
                <a:latin typeface="+mn-lt"/>
                <a:ea typeface="Times New Roman"/>
                <a:cs typeface="Times New Roman"/>
                <a:sym typeface="Times New Roman"/>
              </a:rPr>
              <a:t>To identify the various forms of technology-facilitated gender-based violence and discuss their implications.</a:t>
            </a:r>
            <a:endParaRPr sz="3200" dirty="0">
              <a:solidFill>
                <a:schemeClr val="dk1"/>
              </a:solidFill>
              <a:latin typeface="+mn-lt"/>
              <a:ea typeface="Times New Roman"/>
              <a:cs typeface="Times New Roman"/>
              <a:sym typeface="Times New Roman"/>
            </a:endParaRPr>
          </a:p>
          <a:p>
            <a:pPr lvl="1" indent="-491054" algn="just">
              <a:lnSpc>
                <a:spcPct val="100000"/>
              </a:lnSpc>
              <a:buClr>
                <a:schemeClr val="dk1"/>
              </a:buClr>
              <a:buSzPts val="2200"/>
              <a:buFont typeface="Arial"/>
              <a:buChar char="❖"/>
            </a:pPr>
            <a:r>
              <a:rPr lang="en" sz="3200" dirty="0">
                <a:solidFill>
                  <a:schemeClr val="dk1"/>
                </a:solidFill>
                <a:latin typeface="+mn-lt"/>
                <a:ea typeface="Times New Roman"/>
                <a:cs typeface="Times New Roman"/>
                <a:sym typeface="Times New Roman"/>
              </a:rPr>
              <a:t>To explore the role of online platforms in supporting survivors, as well as in perpetuating victimization.</a:t>
            </a:r>
            <a:endParaRPr sz="3200" dirty="0">
              <a:solidFill>
                <a:schemeClr val="dk1"/>
              </a:solidFill>
              <a:latin typeface="+mn-lt"/>
              <a:ea typeface="Times New Roman"/>
              <a:cs typeface="Times New Roman"/>
              <a:sym typeface="Times New Roman"/>
            </a:endParaRPr>
          </a:p>
          <a:p>
            <a:pPr lvl="1" indent="-491054" algn="just">
              <a:lnSpc>
                <a:spcPct val="100000"/>
              </a:lnSpc>
              <a:buClr>
                <a:schemeClr val="dk1"/>
              </a:buClr>
              <a:buSzPts val="2200"/>
              <a:buFont typeface="Arial"/>
              <a:buChar char="❖"/>
            </a:pPr>
            <a:r>
              <a:rPr lang="en" sz="3200" dirty="0">
                <a:solidFill>
                  <a:schemeClr val="dk1"/>
                </a:solidFill>
                <a:latin typeface="+mn-lt"/>
                <a:ea typeface="Times New Roman"/>
                <a:cs typeface="Times New Roman"/>
                <a:sym typeface="Times New Roman"/>
              </a:rPr>
              <a:t>To underscore the need for and inform effective policy interventions and collaboration amongst stakeholders to prevent and respond to technology-assisted gender-based violence.</a:t>
            </a:r>
            <a:endParaRPr sz="3200" dirty="0">
              <a:latin typeface="+mn-lt"/>
            </a:endParaRPr>
          </a:p>
        </p:txBody>
      </p:sp>
      <p:pic>
        <p:nvPicPr>
          <p:cNvPr id="2" name="Picture 1">
            <a:extLst>
              <a:ext uri="{FF2B5EF4-FFF2-40B4-BE49-F238E27FC236}">
                <a16:creationId xmlns:a16="http://schemas.microsoft.com/office/drawing/2014/main" id="{90E820B7-BDFD-4A4E-AD26-62B70C6B7354}"/>
              </a:ext>
            </a:extLst>
          </p:cNvPr>
          <p:cNvPicPr>
            <a:picLocks noChangeAspect="1"/>
          </p:cNvPicPr>
          <p:nvPr/>
        </p:nvPicPr>
        <p:blipFill>
          <a:blip r:embed="rId3"/>
          <a:stretch>
            <a:fillRect/>
          </a:stretch>
        </p:blipFill>
        <p:spPr>
          <a:xfrm>
            <a:off x="1" y="90267"/>
            <a:ext cx="902009" cy="6677467"/>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729" y="0"/>
            <a:ext cx="8229600" cy="715962"/>
          </a:xfrm>
        </p:spPr>
        <p:txBody>
          <a:bodyPr>
            <a:normAutofit/>
          </a:bodyPr>
          <a:lstStyle/>
          <a:p>
            <a:r>
              <a:rPr lang="en-US" sz="3200" b="1" dirty="0">
                <a:solidFill>
                  <a:schemeClr val="accent6"/>
                </a:solidFill>
              </a:rPr>
              <a:t>Study Findings…</a:t>
            </a:r>
          </a:p>
        </p:txBody>
      </p:sp>
      <p:sp>
        <p:nvSpPr>
          <p:cNvPr id="3" name="Content Placeholder 2"/>
          <p:cNvSpPr>
            <a:spLocks noGrp="1"/>
          </p:cNvSpPr>
          <p:nvPr>
            <p:ph idx="1"/>
          </p:nvPr>
        </p:nvSpPr>
        <p:spPr>
          <a:xfrm>
            <a:off x="115747" y="914400"/>
            <a:ext cx="11829326" cy="5822066"/>
          </a:xfrm>
        </p:spPr>
        <p:txBody>
          <a:bodyPr>
            <a:noAutofit/>
          </a:bodyPr>
          <a:lstStyle/>
          <a:p>
            <a:pPr>
              <a:buClr>
                <a:srgbClr val="E36F1E"/>
              </a:buClr>
              <a:buFont typeface="Wingdings" panose="05000000000000000000" pitchFamily="2" charset="2"/>
              <a:buChar char="§"/>
            </a:pPr>
            <a:r>
              <a:rPr lang="en-US" sz="2800" dirty="0"/>
              <a:t>In respect to CSCGs, results have shown a total of 12,966 groups with a membership of 372,789 were established against a target of 14,500 and 443,750 respectively. </a:t>
            </a:r>
          </a:p>
          <a:p>
            <a:pPr>
              <a:buClr>
                <a:srgbClr val="E36F1E"/>
              </a:buClr>
              <a:buFont typeface="Wingdings" panose="05000000000000000000" pitchFamily="2" charset="2"/>
              <a:buChar char="§"/>
            </a:pPr>
            <a:endParaRPr lang="en-US" sz="2800" dirty="0"/>
          </a:p>
          <a:p>
            <a:pPr>
              <a:buClr>
                <a:srgbClr val="E36F1E"/>
              </a:buClr>
              <a:buFont typeface="Wingdings" panose="05000000000000000000" pitchFamily="2" charset="2"/>
              <a:buChar char="§"/>
            </a:pPr>
            <a:r>
              <a:rPr lang="en-US" sz="2800" dirty="0"/>
              <a:t>The commitment of the people to form savings groups particularly women at lower end of the society, displaying entrepreneurial dynamics, is significant and has clear implications for targeted support to make these groups grow. </a:t>
            </a:r>
          </a:p>
          <a:p>
            <a:pPr>
              <a:buClr>
                <a:srgbClr val="E36F1E"/>
              </a:buClr>
              <a:buFont typeface="Wingdings" panose="05000000000000000000" pitchFamily="2" charset="2"/>
              <a:buChar char="§"/>
            </a:pPr>
            <a:endParaRPr lang="en-US" sz="2800" dirty="0"/>
          </a:p>
          <a:p>
            <a:pPr>
              <a:buClr>
                <a:srgbClr val="E36F1E"/>
              </a:buClr>
              <a:buFont typeface="Wingdings" panose="05000000000000000000" pitchFamily="2" charset="2"/>
              <a:buChar char="§"/>
            </a:pPr>
            <a:r>
              <a:rPr lang="en-US" sz="2800" dirty="0"/>
              <a:t>In addition, SACCOs and Saving groups constitute promising vehicle to mobilize savings and credit at affordable rates for women. </a:t>
            </a:r>
          </a:p>
        </p:txBody>
      </p:sp>
    </p:spTree>
    <p:extLst>
      <p:ext uri="{BB962C8B-B14F-4D97-AF65-F5344CB8AC3E}">
        <p14:creationId xmlns:p14="http://schemas.microsoft.com/office/powerpoint/2010/main" val="20338068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Study Findings</a:t>
            </a:r>
          </a:p>
        </p:txBody>
      </p:sp>
      <p:sp>
        <p:nvSpPr>
          <p:cNvPr id="3" name="Content Placeholder 2"/>
          <p:cNvSpPr>
            <a:spLocks noGrp="1"/>
          </p:cNvSpPr>
          <p:nvPr>
            <p:ph idx="1"/>
          </p:nvPr>
        </p:nvSpPr>
        <p:spPr>
          <a:xfrm>
            <a:off x="277792" y="1018904"/>
            <a:ext cx="10253049" cy="5666059"/>
          </a:xfrm>
        </p:spPr>
        <p:txBody>
          <a:bodyPr/>
          <a:lstStyle/>
          <a:p>
            <a:pPr marL="0" indent="0">
              <a:buNone/>
            </a:pPr>
            <a:r>
              <a:rPr lang="en-US" sz="2800" dirty="0">
                <a:solidFill>
                  <a:srgbClr val="C00000"/>
                </a:solidFill>
              </a:rPr>
              <a:t>Effect of COVID-19 </a:t>
            </a:r>
          </a:p>
          <a:p>
            <a:pPr>
              <a:buFont typeface="Wingdings" panose="05000000000000000000" pitchFamily="2" charset="2"/>
              <a:buChar char="§"/>
            </a:pPr>
            <a:r>
              <a:rPr lang="en-US" sz="2800" dirty="0"/>
              <a:t>Covid-19 pandemic impacted the operations of the SACCOs &amp; CSCGs and by default that of the participants. </a:t>
            </a:r>
          </a:p>
          <a:p>
            <a:pPr lvl="1">
              <a:buFont typeface="Wingdings" panose="05000000000000000000" pitchFamily="2" charset="2"/>
              <a:buChar char="§"/>
            </a:pPr>
            <a:r>
              <a:rPr lang="en-US" sz="2800" i="1" dirty="0"/>
              <a:t>A number of businesses reduced operations or closed</a:t>
            </a:r>
          </a:p>
          <a:p>
            <a:pPr lvl="1">
              <a:buFont typeface="Wingdings" panose="05000000000000000000" pitchFamily="2" charset="2"/>
              <a:buChar char="§"/>
            </a:pPr>
            <a:r>
              <a:rPr lang="en-US" sz="2800" i="1" dirty="0"/>
              <a:t>Women incomes and savings greatly reduced </a:t>
            </a:r>
          </a:p>
          <a:p>
            <a:pPr lvl="1">
              <a:buFont typeface="Wingdings" panose="05000000000000000000" pitchFamily="2" charset="2"/>
              <a:buChar char="§"/>
            </a:pPr>
            <a:r>
              <a:rPr lang="en-US" sz="2800" i="1" dirty="0"/>
              <a:t>Meetings were restricted</a:t>
            </a:r>
          </a:p>
          <a:p>
            <a:pPr lvl="1">
              <a:buFont typeface="Wingdings" panose="05000000000000000000" pitchFamily="2" charset="2"/>
              <a:buChar char="§"/>
            </a:pPr>
            <a:endParaRPr lang="en-US" sz="2800" i="1" dirty="0"/>
          </a:p>
          <a:p>
            <a:pPr>
              <a:buFont typeface="Wingdings" panose="05000000000000000000" pitchFamily="2" charset="2"/>
              <a:buChar char="§"/>
            </a:pPr>
            <a:r>
              <a:rPr lang="en-US" sz="2800" b="1" i="1" dirty="0"/>
              <a:t>“…during the first wave of COVID-19, members withdrew all their money. This reduced on savings because members of the SACCOs didn't know what to expect.” (KII, </a:t>
            </a:r>
            <a:r>
              <a:rPr lang="en-US" sz="2800" b="1" i="1" dirty="0" err="1"/>
              <a:t>Ibanda</a:t>
            </a:r>
            <a:r>
              <a:rPr lang="en-US" sz="2800" b="1" i="1" dirty="0"/>
              <a:t> District)</a:t>
            </a:r>
          </a:p>
          <a:p>
            <a:endParaRPr lang="en-US" sz="2800" dirty="0">
              <a:solidFill>
                <a:srgbClr val="C00000"/>
              </a:solidFill>
            </a:endParaRPr>
          </a:p>
        </p:txBody>
      </p:sp>
    </p:spTree>
    <p:extLst>
      <p:ext uri="{BB962C8B-B14F-4D97-AF65-F5344CB8AC3E}">
        <p14:creationId xmlns:p14="http://schemas.microsoft.com/office/powerpoint/2010/main" val="28116174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defTabSz="685800" rtl="0" eaLnBrk="1" fontAlgn="auto" latinLnBrk="0" hangingPunct="1">
              <a:lnSpc>
                <a:spcPct val="90000"/>
              </a:lnSpc>
              <a:spcBef>
                <a:spcPts val="1600"/>
              </a:spcBef>
              <a:spcAft>
                <a:spcPts val="600"/>
              </a:spcAft>
              <a:tabLst/>
              <a:defRPr/>
            </a:pPr>
            <a:br>
              <a:rPr kumimoji="0" lang="en-US" sz="2800" b="0" i="0" u="none" strike="noStrike" kern="1200" cap="none" spc="0" normalizeH="0" baseline="0" noProof="0" dirty="0">
                <a:ln>
                  <a:noFill/>
                </a:ln>
                <a:solidFill>
                  <a:srgbClr val="C00000"/>
                </a:solidFill>
                <a:effectLst/>
                <a:uLnTx/>
                <a:uFillTx/>
                <a:latin typeface="PT Sans" panose="020B0503020203020204" pitchFamily="34" charset="77"/>
                <a:ea typeface="+mn-ea"/>
                <a:cs typeface="+mn-cs"/>
              </a:rPr>
            </a:br>
            <a:r>
              <a:rPr kumimoji="0" lang="en-US" sz="2800" i="0" u="none" strike="noStrike" kern="1200" cap="none" spc="0" normalizeH="0" baseline="0" noProof="0" dirty="0">
                <a:ln>
                  <a:noFill/>
                </a:ln>
                <a:solidFill>
                  <a:schemeClr val="bg1"/>
                </a:solidFill>
                <a:effectLst/>
                <a:uLnTx/>
                <a:uFillTx/>
                <a:latin typeface="PT Sans" panose="020B0503020203020204" pitchFamily="34" charset="77"/>
                <a:ea typeface="+mn-ea"/>
                <a:cs typeface="+mn-cs"/>
              </a:rPr>
              <a:t>Recommendations for Policy</a:t>
            </a:r>
            <a:br>
              <a:rPr kumimoji="0" lang="en-US" sz="2800" i="0" u="none" strike="noStrike" kern="1200" cap="none" spc="0" normalizeH="0" baseline="0" noProof="0" dirty="0">
                <a:ln>
                  <a:noFill/>
                </a:ln>
                <a:solidFill>
                  <a:schemeClr val="bg1"/>
                </a:solidFill>
                <a:effectLst/>
                <a:uLnTx/>
                <a:uFillTx/>
                <a:latin typeface="PT Sans" panose="020B0503020203020204" pitchFamily="34" charset="77"/>
                <a:ea typeface="+mn-ea"/>
                <a:cs typeface="+mn-cs"/>
              </a:rPr>
            </a:br>
            <a:endParaRPr lang="en-US" sz="3200" dirty="0">
              <a:solidFill>
                <a:schemeClr val="bg1"/>
              </a:solidFill>
            </a:endParaRPr>
          </a:p>
        </p:txBody>
      </p:sp>
      <p:sp>
        <p:nvSpPr>
          <p:cNvPr id="3" name="Content Placeholder 2"/>
          <p:cNvSpPr>
            <a:spLocks noGrp="1"/>
          </p:cNvSpPr>
          <p:nvPr>
            <p:ph idx="1"/>
          </p:nvPr>
        </p:nvSpPr>
        <p:spPr>
          <a:xfrm>
            <a:off x="182880" y="1018904"/>
            <a:ext cx="11745845" cy="5666059"/>
          </a:xfrm>
        </p:spPr>
        <p:txBody>
          <a:bodyPr/>
          <a:lstStyle/>
          <a:p>
            <a:pPr>
              <a:buFont typeface="Wingdings" panose="05000000000000000000" pitchFamily="2" charset="2"/>
              <a:buChar char="§"/>
            </a:pPr>
            <a:r>
              <a:rPr lang="en-US" sz="2800" dirty="0"/>
              <a:t>Growth in savings and loan portfolios demonstrate the increased capacity and relevance of SACCOs and CSCGs to provide affordable credit to women and improve their welfare. Gov’t and </a:t>
            </a:r>
            <a:r>
              <a:rPr lang="en-US" sz="2800" dirty="0" err="1"/>
              <a:t>Dev’t</a:t>
            </a:r>
            <a:r>
              <a:rPr lang="en-US" sz="2800" dirty="0"/>
              <a:t> Partners should leverage them in their programming as a vehicle for women empowerment through financial inclusion</a:t>
            </a:r>
          </a:p>
          <a:p>
            <a:pPr>
              <a:buFont typeface="Wingdings" panose="05000000000000000000" pitchFamily="2" charset="2"/>
              <a:buChar char="§"/>
            </a:pPr>
            <a:endParaRPr lang="en-US" sz="2800" dirty="0"/>
          </a:p>
          <a:p>
            <a:pPr>
              <a:buFont typeface="Wingdings" panose="05000000000000000000" pitchFamily="2" charset="2"/>
              <a:buChar char="§"/>
            </a:pPr>
            <a:r>
              <a:rPr lang="en-US" sz="2800" dirty="0"/>
              <a:t>The most vulnerable women especially those with lower levels of education are still unable to join SACCOs  and fully participate and benefit from development </a:t>
            </a:r>
            <a:r>
              <a:rPr lang="en-US" sz="2800" dirty="0" err="1"/>
              <a:t>programmes</a:t>
            </a:r>
            <a:r>
              <a:rPr lang="en-US" sz="2800" dirty="0"/>
              <a:t>. Deliberate effort from gov’t and </a:t>
            </a:r>
            <a:r>
              <a:rPr lang="en-US" sz="2800" dirty="0" err="1"/>
              <a:t>dev’t</a:t>
            </a:r>
            <a:r>
              <a:rPr lang="en-US" sz="2800" dirty="0"/>
              <a:t> partners is needed during </a:t>
            </a:r>
            <a:r>
              <a:rPr lang="en-US" sz="2800" dirty="0" err="1"/>
              <a:t>programme</a:t>
            </a:r>
            <a:r>
              <a:rPr lang="en-US" sz="2800" dirty="0"/>
              <a:t> design to directly focus on this nature of women</a:t>
            </a:r>
          </a:p>
        </p:txBody>
      </p:sp>
    </p:spTree>
    <p:extLst>
      <p:ext uri="{BB962C8B-B14F-4D97-AF65-F5344CB8AC3E}">
        <p14:creationId xmlns:p14="http://schemas.microsoft.com/office/powerpoint/2010/main" val="339149157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B150-E789-4934-A956-07F219FC7D42}"/>
              </a:ext>
            </a:extLst>
          </p:cNvPr>
          <p:cNvSpPr>
            <a:spLocks noGrp="1"/>
          </p:cNvSpPr>
          <p:nvPr>
            <p:ph type="title"/>
          </p:nvPr>
        </p:nvSpPr>
        <p:spPr/>
        <p:txBody>
          <a:bodyPr/>
          <a:lstStyle/>
          <a:p>
            <a:r>
              <a:rPr lang="en-US" sz="2800" dirty="0"/>
              <a:t>Recommendations </a:t>
            </a:r>
          </a:p>
        </p:txBody>
      </p:sp>
      <p:sp>
        <p:nvSpPr>
          <p:cNvPr id="3" name="Content Placeholder 2">
            <a:extLst>
              <a:ext uri="{FF2B5EF4-FFF2-40B4-BE49-F238E27FC236}">
                <a16:creationId xmlns:a16="http://schemas.microsoft.com/office/drawing/2014/main" id="{23B25D96-BA5F-4CD9-ADF5-A737B779A49F}"/>
              </a:ext>
            </a:extLst>
          </p:cNvPr>
          <p:cNvSpPr>
            <a:spLocks noGrp="1"/>
          </p:cNvSpPr>
          <p:nvPr>
            <p:ph idx="1"/>
          </p:nvPr>
        </p:nvSpPr>
        <p:spPr/>
        <p:txBody>
          <a:bodyPr/>
          <a:lstStyle/>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Programmes on women economic empowerment continue to attract women who have attained a relatively high education attainment, leaving out those with lower education levels.  Its critical for intentional reach out to more women with functional literacy by Government and development partners </a:t>
            </a:r>
          </a:p>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
                <a:srgbClr val="E36F1E"/>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SACCOs and Saving groups do not provide all the credit needs of women and other financial institutions continue to be an important source of credit for business expansion. Govt should invest in an apex bank for CSGs for sustainability accessible financing </a:t>
            </a:r>
          </a:p>
          <a:p>
            <a:endParaRPr lang="en-US" dirty="0"/>
          </a:p>
        </p:txBody>
      </p:sp>
    </p:spTree>
    <p:extLst>
      <p:ext uri="{BB962C8B-B14F-4D97-AF65-F5344CB8AC3E}">
        <p14:creationId xmlns:p14="http://schemas.microsoft.com/office/powerpoint/2010/main" val="314872435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8270588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941658"/>
            <a:ext cx="9666845" cy="1384994"/>
          </a:xfrm>
        </p:spPr>
        <p:txBody>
          <a:bodyPr/>
          <a:lstStyle/>
          <a:p>
            <a:pPr algn="l">
              <a:lnSpc>
                <a:spcPct val="80000"/>
              </a:lnSpc>
            </a:pPr>
            <a:r>
              <a:rPr lang="en-US" sz="6600" b="0" dirty="0">
                <a:latin typeface="Tw Cen MT Condensed" panose="020B0606020104020203" pitchFamily="34" charset="0"/>
              </a:rPr>
              <a:t>Conference Recap and Closing </a:t>
            </a:r>
            <a:br>
              <a:rPr lang="en-US" sz="6600" b="0" dirty="0">
                <a:latin typeface="Tw Cen MT Condensed" panose="020B0606020104020203" pitchFamily="34" charset="0"/>
              </a:rPr>
            </a:br>
            <a:r>
              <a:rPr lang="en-US" sz="6000" b="0" dirty="0">
                <a:latin typeface="Tw Cen MT Condensed" panose="020B0606020104020203" pitchFamily="34" charset="0"/>
              </a:rPr>
              <a:t>Dr. </a:t>
            </a:r>
            <a:r>
              <a:rPr lang="en-US" sz="6000" b="0" dirty="0" err="1">
                <a:latin typeface="Tw Cen MT Condensed" panose="020B0606020104020203" pitchFamily="34" charset="0"/>
              </a:rPr>
              <a:t>Mpiima</a:t>
            </a:r>
            <a:r>
              <a:rPr lang="en-US" sz="6000" b="0" dirty="0">
                <a:latin typeface="Tw Cen MT Condensed" panose="020B0606020104020203" pitchFamily="34" charset="0"/>
              </a:rPr>
              <a:t> - Makerere University and EALC Governance Team Member </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4140270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98447"/>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Join the EALC!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714502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9648" y="28902"/>
            <a:ext cx="12245341" cy="718170"/>
          </a:xfrm>
          <a:prstGeom prst="rect">
            <a:avLst/>
          </a:prstGeom>
        </p:spPr>
        <p:txBody>
          <a:bodyPr spcFirstLastPara="1" wrap="square" lIns="121900" tIns="121900" rIns="121900" bIns="121900" anchor="ctr" anchorCtr="0">
            <a:spAutoFit/>
          </a:bodyPr>
          <a:lstStyle/>
          <a:p>
            <a:pPr algn="l"/>
            <a:r>
              <a:rPr lang="en-GB" sz="3067" b="1" dirty="0">
                <a:latin typeface="+mj-lt"/>
              </a:rPr>
              <a:t>Literature Review: Understanding Gender-Based Violence (GBV)</a:t>
            </a:r>
            <a:endParaRPr sz="3067" dirty="0">
              <a:latin typeface="+mj-lt"/>
            </a:endParaRPr>
          </a:p>
        </p:txBody>
      </p:sp>
      <p:sp>
        <p:nvSpPr>
          <p:cNvPr id="211" name="Google Shape;211;p33"/>
          <p:cNvSpPr txBox="1">
            <a:spLocks noGrp="1"/>
          </p:cNvSpPr>
          <p:nvPr>
            <p:ph type="body" idx="1"/>
          </p:nvPr>
        </p:nvSpPr>
        <p:spPr>
          <a:xfrm>
            <a:off x="0" y="633390"/>
            <a:ext cx="12172176" cy="5910039"/>
          </a:xfrm>
          <a:prstGeom prst="rect">
            <a:avLst/>
          </a:prstGeom>
        </p:spPr>
        <p:txBody>
          <a:bodyPr spcFirstLastPara="1" wrap="square" lIns="121900" tIns="121900" rIns="121900" bIns="121900" anchor="t" anchorCtr="0">
            <a:spAutoFit/>
          </a:bodyPr>
          <a:lstStyle/>
          <a:p>
            <a:pPr algn="just">
              <a:buFont typeface="Wingdings" panose="05000000000000000000" pitchFamily="2" charset="2"/>
              <a:buChar char="q"/>
            </a:pPr>
            <a:r>
              <a:rPr lang="en-GB" sz="2667" b="1" dirty="0">
                <a:solidFill>
                  <a:schemeClr val="tx1"/>
                </a:solidFill>
                <a:latin typeface="+mn-lt"/>
              </a:rPr>
              <a:t>Definition: </a:t>
            </a:r>
            <a:r>
              <a:rPr lang="en-GB" sz="2667" dirty="0">
                <a:solidFill>
                  <a:schemeClr val="tx1"/>
                </a:solidFill>
                <a:latin typeface="+mn-lt"/>
              </a:rPr>
              <a:t>The United Nations defines GBV as any action that could result in physical, sexual, or mental harm to individuals, mainly impacting women and girls.</a:t>
            </a:r>
          </a:p>
          <a:p>
            <a:pPr algn="just">
              <a:buFont typeface="Wingdings" panose="05000000000000000000" pitchFamily="2" charset="2"/>
              <a:buChar char="q"/>
            </a:pPr>
            <a:r>
              <a:rPr lang="en-GB" sz="2667" b="1" dirty="0">
                <a:solidFill>
                  <a:schemeClr val="tx1"/>
                </a:solidFill>
                <a:latin typeface="+mn-lt"/>
              </a:rPr>
              <a:t>Causes: </a:t>
            </a:r>
            <a:r>
              <a:rPr lang="en-GB" sz="2667" dirty="0">
                <a:solidFill>
                  <a:schemeClr val="tx1"/>
                </a:solidFill>
                <a:latin typeface="+mn-lt"/>
              </a:rPr>
              <a:t>Power inequalities, deep-rooted societal norms, and gender-based stereotypes are the main drivers of GBV.</a:t>
            </a:r>
          </a:p>
          <a:p>
            <a:pPr algn="just">
              <a:buFont typeface="Wingdings" panose="05000000000000000000" pitchFamily="2" charset="2"/>
              <a:buChar char="q"/>
            </a:pPr>
            <a:r>
              <a:rPr lang="en-GB" sz="2667" b="1" dirty="0">
                <a:solidFill>
                  <a:schemeClr val="tx1"/>
                </a:solidFill>
                <a:latin typeface="+mn-lt"/>
              </a:rPr>
              <a:t>Role of societal norms and stereotypes: </a:t>
            </a:r>
            <a:r>
              <a:rPr lang="en-GB" sz="2667" dirty="0">
                <a:solidFill>
                  <a:schemeClr val="tx1"/>
                </a:solidFill>
                <a:latin typeface="+mn-lt"/>
              </a:rPr>
              <a:t>These create gender-based behaviour expectations and roles, influencing the power dynamics in society, and can lead to GBV when they are oppressive or violent.</a:t>
            </a:r>
          </a:p>
          <a:p>
            <a:pPr algn="just">
              <a:buFont typeface="Wingdings" panose="05000000000000000000" pitchFamily="2" charset="2"/>
              <a:buChar char="q"/>
            </a:pPr>
            <a:r>
              <a:rPr lang="en-GB" sz="2667" b="1" dirty="0">
                <a:solidFill>
                  <a:schemeClr val="tx1"/>
                </a:solidFill>
                <a:latin typeface="+mn-lt"/>
              </a:rPr>
              <a:t>Socio-ecological model: </a:t>
            </a:r>
            <a:r>
              <a:rPr lang="en-GB" sz="2667" dirty="0">
                <a:solidFill>
                  <a:schemeClr val="tx1"/>
                </a:solidFill>
                <a:latin typeface="+mn-lt"/>
              </a:rPr>
              <a:t>Violence is the outcome of an integral of elements at individual, relational, community, and societal level. Each level affects the others, increasing the likelihood of GBV victimization or perpetration</a:t>
            </a:r>
            <a:endParaRPr sz="2667" dirty="0">
              <a:solidFill>
                <a:schemeClr val="tx1"/>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9649" y="-105233"/>
            <a:ext cx="12112703" cy="738623"/>
          </a:xfrm>
          <a:prstGeom prst="rect">
            <a:avLst/>
          </a:prstGeom>
        </p:spPr>
        <p:txBody>
          <a:bodyPr spcFirstLastPara="1" wrap="square" lIns="121900" tIns="121900" rIns="121900" bIns="121900" anchor="ctr" anchorCtr="0">
            <a:spAutoFit/>
          </a:bodyPr>
          <a:lstStyle/>
          <a:p>
            <a:pPr algn="l"/>
            <a:r>
              <a:rPr lang="en-GB" sz="3200" b="1" dirty="0">
                <a:latin typeface="+mj-lt"/>
              </a:rPr>
              <a:t>Literature Review: The Digital Dimension of GBV</a:t>
            </a:r>
            <a:endParaRPr sz="3200" dirty="0">
              <a:latin typeface="+mj-lt"/>
            </a:endParaRPr>
          </a:p>
        </p:txBody>
      </p:sp>
      <p:sp>
        <p:nvSpPr>
          <p:cNvPr id="211" name="Google Shape;211;p33"/>
          <p:cNvSpPr txBox="1">
            <a:spLocks noGrp="1"/>
          </p:cNvSpPr>
          <p:nvPr>
            <p:ph type="body" idx="1"/>
          </p:nvPr>
        </p:nvSpPr>
        <p:spPr>
          <a:xfrm>
            <a:off x="-32677" y="406082"/>
            <a:ext cx="12185028" cy="6617156"/>
          </a:xfrm>
          <a:prstGeom prst="rect">
            <a:avLst/>
          </a:prstGeom>
        </p:spPr>
        <p:txBody>
          <a:bodyPr spcFirstLastPara="1" wrap="square" lIns="121900" tIns="121900" rIns="121900" bIns="121900" anchor="t" anchorCtr="0">
            <a:spAutoFit/>
          </a:bodyPr>
          <a:lstStyle/>
          <a:p>
            <a:pPr marL="237061" indent="-237061" algn="just">
              <a:buFont typeface="Wingdings" panose="05000000000000000000" pitchFamily="2" charset="2"/>
              <a:buChar char="q"/>
            </a:pPr>
            <a:r>
              <a:rPr lang="en-GB" sz="2400" b="1" dirty="0">
                <a:solidFill>
                  <a:schemeClr val="tx1"/>
                </a:solidFill>
                <a:latin typeface="+mn-lt"/>
              </a:rPr>
              <a:t>Digital transformation: </a:t>
            </a:r>
            <a:r>
              <a:rPr lang="en-GB" sz="2400" dirty="0">
                <a:solidFill>
                  <a:schemeClr val="tx1"/>
                </a:solidFill>
                <a:latin typeface="+mn-lt"/>
              </a:rPr>
              <a:t>The emergence of digital technology and the internet has broadened the scope of GBV. Technology-facilitated GBV is now a major issue, with societal norms and stereotypes contributing to online violence.</a:t>
            </a:r>
          </a:p>
          <a:p>
            <a:pPr marL="237061" indent="-237061" algn="just">
              <a:buFont typeface="Wingdings" panose="05000000000000000000" pitchFamily="2" charset="2"/>
              <a:buChar char="q"/>
            </a:pPr>
            <a:r>
              <a:rPr lang="en-GB" sz="2400" b="1" dirty="0">
                <a:solidFill>
                  <a:schemeClr val="tx1"/>
                </a:solidFill>
                <a:latin typeface="+mn-lt"/>
              </a:rPr>
              <a:t>Forms of technology-facilitated GBV: </a:t>
            </a:r>
            <a:r>
              <a:rPr lang="en-GB" sz="2400" dirty="0">
                <a:solidFill>
                  <a:schemeClr val="tx1"/>
                </a:solidFill>
                <a:latin typeface="+mn-lt"/>
              </a:rPr>
              <a:t>Cyberstalking, online harassment, and the unauthorized distribution of intimate images are common forms, with the internet's anonymity, accessibility, and wide reach escalating GBV.</a:t>
            </a:r>
          </a:p>
          <a:p>
            <a:pPr marL="237061" indent="-237061" algn="just">
              <a:buFont typeface="Wingdings" panose="05000000000000000000" pitchFamily="2" charset="2"/>
              <a:buChar char="q"/>
            </a:pPr>
            <a:r>
              <a:rPr lang="en-GB" sz="2400" b="1" dirty="0">
                <a:solidFill>
                  <a:schemeClr val="tx1"/>
                </a:solidFill>
                <a:latin typeface="+mn-lt"/>
              </a:rPr>
              <a:t>Technology as a support mechanism: </a:t>
            </a:r>
            <a:r>
              <a:rPr lang="en-GB" sz="2400" dirty="0">
                <a:solidFill>
                  <a:schemeClr val="tx1"/>
                </a:solidFill>
                <a:latin typeface="+mn-lt"/>
              </a:rPr>
              <a:t>Despite being a source of harm, technology also provides assistance for GBV survivors through online communities and social media platforms, helping with mutual aid, information exchange, and advocacy.</a:t>
            </a:r>
          </a:p>
          <a:p>
            <a:pPr marL="237061" indent="-237061" algn="just">
              <a:buFont typeface="Wingdings" panose="05000000000000000000" pitchFamily="2" charset="2"/>
              <a:buChar char="q"/>
            </a:pPr>
            <a:r>
              <a:rPr lang="en-GB" sz="2400" b="1" dirty="0">
                <a:solidFill>
                  <a:schemeClr val="tx1"/>
                </a:solidFill>
                <a:latin typeface="+mn-lt"/>
              </a:rPr>
              <a:t>Secondary victimization: </a:t>
            </a:r>
            <a:r>
              <a:rPr lang="en-GB" sz="2400" dirty="0">
                <a:solidFill>
                  <a:schemeClr val="tx1"/>
                </a:solidFill>
                <a:latin typeface="+mn-lt"/>
              </a:rPr>
              <a:t>Survivors may endure criticism, victim-blaming, or further harassment online, adding an additional layer of complexity to the relationship between GBV and technology.</a:t>
            </a:r>
          </a:p>
          <a:p>
            <a:pPr marL="237061" indent="-237061" algn="just">
              <a:buFont typeface="Wingdings" panose="05000000000000000000" pitchFamily="2" charset="2"/>
              <a:buChar char="q"/>
            </a:pPr>
            <a:r>
              <a:rPr lang="en-GB" sz="2400" b="1" dirty="0">
                <a:solidFill>
                  <a:schemeClr val="tx1"/>
                </a:solidFill>
                <a:latin typeface="+mn-lt"/>
              </a:rPr>
              <a:t>Research implication: </a:t>
            </a:r>
            <a:r>
              <a:rPr lang="en-GB" sz="2400" dirty="0">
                <a:solidFill>
                  <a:schemeClr val="tx1"/>
                </a:solidFill>
                <a:latin typeface="+mn-lt"/>
              </a:rPr>
              <a:t>The intricate connection between societal norms, gender stereotypes, GBV, and technology highlights the need for in-depth research to gain a better understanding of these dynamics.</a:t>
            </a:r>
            <a:endParaRPr lang="en-GB" sz="3200" dirty="0">
              <a:solidFill>
                <a:schemeClr val="tx1"/>
              </a:solidFill>
              <a:latin typeface="+mn-lt"/>
            </a:endParaRPr>
          </a:p>
        </p:txBody>
      </p:sp>
    </p:spTree>
    <p:extLst>
      <p:ext uri="{BB962C8B-B14F-4D97-AF65-F5344CB8AC3E}">
        <p14:creationId xmlns:p14="http://schemas.microsoft.com/office/powerpoint/2010/main" val="2722163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ECE13-6C8A-4704-92E3-BC32A90B6DD9}"/>
              </a:ext>
            </a:extLst>
          </p:cNvPr>
          <p:cNvSpPr>
            <a:spLocks noGrp="1"/>
          </p:cNvSpPr>
          <p:nvPr>
            <p:ph type="title"/>
          </p:nvPr>
        </p:nvSpPr>
        <p:spPr>
          <a:xfrm>
            <a:off x="-1" y="-40114"/>
            <a:ext cx="12141841" cy="677078"/>
          </a:xfrm>
        </p:spPr>
        <p:txBody>
          <a:bodyPr/>
          <a:lstStyle/>
          <a:p>
            <a:r>
              <a:rPr lang="en-GB" b="1" dirty="0">
                <a:latin typeface="+mj-lt"/>
              </a:rPr>
              <a:t>Conceptual Framework</a:t>
            </a:r>
            <a:endParaRPr lang="en-UG" b="1" dirty="0">
              <a:latin typeface="+mj-lt"/>
            </a:endParaRPr>
          </a:p>
        </p:txBody>
      </p:sp>
      <p:sp>
        <p:nvSpPr>
          <p:cNvPr id="5" name="Subtitle 4">
            <a:extLst>
              <a:ext uri="{FF2B5EF4-FFF2-40B4-BE49-F238E27FC236}">
                <a16:creationId xmlns:a16="http://schemas.microsoft.com/office/drawing/2014/main" id="{834B9550-32AB-4FB1-B4F6-2A9330F95019}"/>
              </a:ext>
            </a:extLst>
          </p:cNvPr>
          <p:cNvSpPr>
            <a:spLocks noGrp="1"/>
          </p:cNvSpPr>
          <p:nvPr>
            <p:ph type="subTitle" idx="3"/>
          </p:nvPr>
        </p:nvSpPr>
        <p:spPr>
          <a:xfrm>
            <a:off x="3452693" y="614782"/>
            <a:ext cx="8689151" cy="6155237"/>
          </a:xfrm>
        </p:spPr>
        <p:txBody>
          <a:bodyPr/>
          <a:lstStyle/>
          <a:p>
            <a:pPr marL="380990" indent="-380990" algn="just" fontAlgn="base">
              <a:buFont typeface="Wingdings" panose="05000000000000000000" pitchFamily="2" charset="2"/>
              <a:buChar char="q"/>
            </a:pPr>
            <a:r>
              <a:rPr lang="en-GB" sz="2667" b="1" dirty="0">
                <a:solidFill>
                  <a:schemeClr val="tx1"/>
                </a:solidFill>
                <a:latin typeface="+mn-lt"/>
              </a:rPr>
              <a:t>Societal Level</a:t>
            </a:r>
            <a:r>
              <a:rPr lang="en-GB" sz="2667" dirty="0">
                <a:solidFill>
                  <a:schemeClr val="tx1"/>
                </a:solidFill>
                <a:latin typeface="+mn-lt"/>
              </a:rPr>
              <a:t>: How societal norms and gender stereotypes foster an environment that perpetuates TAGBV.</a:t>
            </a:r>
          </a:p>
          <a:p>
            <a:pPr marL="380990" indent="-380990" algn="just" fontAlgn="base">
              <a:buFont typeface="Wingdings" panose="05000000000000000000" pitchFamily="2" charset="2"/>
              <a:buChar char="q"/>
            </a:pPr>
            <a:r>
              <a:rPr lang="en-GB" sz="2667" b="1" dirty="0">
                <a:solidFill>
                  <a:schemeClr val="tx1"/>
                </a:solidFill>
                <a:latin typeface="+mn-lt"/>
              </a:rPr>
              <a:t>Community Level</a:t>
            </a:r>
            <a:r>
              <a:rPr lang="en-GB" sz="2667" dirty="0">
                <a:solidFill>
                  <a:schemeClr val="tx1"/>
                </a:solidFill>
                <a:latin typeface="+mn-lt"/>
              </a:rPr>
              <a:t>: How online communities and platforms, as virtual communities, either encourage or mitigate TAGBV.</a:t>
            </a:r>
          </a:p>
          <a:p>
            <a:pPr marL="380990" indent="-380990" algn="just" fontAlgn="base">
              <a:buFont typeface="Wingdings" panose="05000000000000000000" pitchFamily="2" charset="2"/>
              <a:buChar char="q"/>
            </a:pPr>
            <a:r>
              <a:rPr lang="en-GB" sz="2667" b="1" dirty="0">
                <a:solidFill>
                  <a:schemeClr val="tx1"/>
                </a:solidFill>
                <a:latin typeface="+mn-lt"/>
              </a:rPr>
              <a:t>Relational Level</a:t>
            </a:r>
            <a:r>
              <a:rPr lang="en-GB" sz="2667" dirty="0">
                <a:solidFill>
                  <a:schemeClr val="tx1"/>
                </a:solidFill>
                <a:latin typeface="+mn-lt"/>
              </a:rPr>
              <a:t>: The role of relationships (personal, professional, etc.) in the digital space and how these relationships can either foster or inhibit TAGBV.</a:t>
            </a:r>
          </a:p>
          <a:p>
            <a:pPr marL="380990" indent="-380990" algn="just">
              <a:buFont typeface="Wingdings" panose="05000000000000000000" pitchFamily="2" charset="2"/>
              <a:buChar char="q"/>
            </a:pPr>
            <a:r>
              <a:rPr lang="en-GB" sz="2667" b="1" dirty="0">
                <a:solidFill>
                  <a:schemeClr val="tx1"/>
                </a:solidFill>
                <a:latin typeface="+mn-lt"/>
              </a:rPr>
              <a:t>Individual Level</a:t>
            </a:r>
            <a:r>
              <a:rPr lang="en-GB" sz="2667" dirty="0">
                <a:solidFill>
                  <a:schemeClr val="tx1"/>
                </a:solidFill>
                <a:latin typeface="+mn-lt"/>
              </a:rPr>
              <a:t>: How individual behaviours, facilitated by the anonymity, accessibility, and broad reach of technology, contribute to the perpetration of TAGBV.</a:t>
            </a:r>
            <a:endParaRPr lang="en-UG" sz="2667" dirty="0">
              <a:solidFill>
                <a:schemeClr val="tx1"/>
              </a:solidFill>
              <a:latin typeface="+mn-lt"/>
            </a:endParaRPr>
          </a:p>
        </p:txBody>
      </p:sp>
      <p:pic>
        <p:nvPicPr>
          <p:cNvPr id="7" name="Picture 6">
            <a:extLst>
              <a:ext uri="{FF2B5EF4-FFF2-40B4-BE49-F238E27FC236}">
                <a16:creationId xmlns:a16="http://schemas.microsoft.com/office/drawing/2014/main" id="{E456D218-A302-4FF1-B889-24CDFC908B91}"/>
              </a:ext>
            </a:extLst>
          </p:cNvPr>
          <p:cNvPicPr>
            <a:picLocks noChangeAspect="1"/>
          </p:cNvPicPr>
          <p:nvPr/>
        </p:nvPicPr>
        <p:blipFill>
          <a:blip r:embed="rId2"/>
          <a:stretch>
            <a:fillRect/>
          </a:stretch>
        </p:blipFill>
        <p:spPr>
          <a:xfrm>
            <a:off x="50159" y="614781"/>
            <a:ext cx="3402533" cy="6243219"/>
          </a:xfrm>
          <a:prstGeom prst="rect">
            <a:avLst/>
          </a:prstGeom>
        </p:spPr>
      </p:pic>
    </p:spTree>
    <p:extLst>
      <p:ext uri="{BB962C8B-B14F-4D97-AF65-F5344CB8AC3E}">
        <p14:creationId xmlns:p14="http://schemas.microsoft.com/office/powerpoint/2010/main" val="197881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9649" y="18674"/>
            <a:ext cx="12112703" cy="738623"/>
          </a:xfrm>
          <a:prstGeom prst="rect">
            <a:avLst/>
          </a:prstGeom>
        </p:spPr>
        <p:txBody>
          <a:bodyPr spcFirstLastPara="1" wrap="square" lIns="121900" tIns="121900" rIns="121900" bIns="121900" anchor="ctr" anchorCtr="0">
            <a:spAutoFit/>
          </a:bodyPr>
          <a:lstStyle/>
          <a:p>
            <a:pPr algn="l"/>
            <a:r>
              <a:rPr lang="en-GB" sz="3200" b="1" dirty="0">
                <a:latin typeface="+mj-lt"/>
              </a:rPr>
              <a:t>Methodology Overview</a:t>
            </a:r>
            <a:endParaRPr sz="3200" dirty="0">
              <a:latin typeface="+mj-lt"/>
            </a:endParaRPr>
          </a:p>
        </p:txBody>
      </p:sp>
      <p:sp>
        <p:nvSpPr>
          <p:cNvPr id="211" name="Google Shape;211;p33"/>
          <p:cNvSpPr txBox="1">
            <a:spLocks noGrp="1"/>
          </p:cNvSpPr>
          <p:nvPr>
            <p:ph type="body" idx="1"/>
          </p:nvPr>
        </p:nvSpPr>
        <p:spPr>
          <a:xfrm>
            <a:off x="1" y="633390"/>
            <a:ext cx="12112703" cy="6264175"/>
          </a:xfrm>
          <a:prstGeom prst="rect">
            <a:avLst/>
          </a:prstGeom>
        </p:spPr>
        <p:txBody>
          <a:bodyPr spcFirstLastPara="1" wrap="square" lIns="121900" tIns="121900" rIns="121900" bIns="121900" anchor="t" anchorCtr="0">
            <a:spAutoFit/>
          </a:bodyPr>
          <a:lstStyle/>
          <a:p>
            <a:pPr algn="just">
              <a:buFont typeface="Wingdings" panose="05000000000000000000" pitchFamily="2" charset="2"/>
              <a:buChar char="q"/>
            </a:pPr>
            <a:r>
              <a:rPr lang="en-GB" sz="2267" b="1" dirty="0">
                <a:solidFill>
                  <a:schemeClr val="tx1"/>
                </a:solidFill>
                <a:latin typeface="+mn-lt"/>
              </a:rPr>
              <a:t>Approach</a:t>
            </a:r>
            <a:r>
              <a:rPr lang="en-GB" sz="2267" dirty="0">
                <a:solidFill>
                  <a:schemeClr val="tx1"/>
                </a:solidFill>
                <a:latin typeface="+mn-lt"/>
              </a:rPr>
              <a:t>:  This study utilized a desk research methodology, taking advantage of existing literature and materials to comprehend the role of technology in gender-based violence, without the necessity for primary data collection.</a:t>
            </a:r>
          </a:p>
          <a:p>
            <a:pPr algn="just">
              <a:buFont typeface="Wingdings" panose="05000000000000000000" pitchFamily="2" charset="2"/>
              <a:buChar char="q"/>
            </a:pPr>
            <a:r>
              <a:rPr lang="en-GB" sz="2267" b="1" dirty="0">
                <a:solidFill>
                  <a:schemeClr val="tx1"/>
                </a:solidFill>
                <a:latin typeface="+mn-lt"/>
              </a:rPr>
              <a:t>Resources</a:t>
            </a:r>
            <a:r>
              <a:rPr lang="en-GB" sz="2267" dirty="0">
                <a:solidFill>
                  <a:schemeClr val="tx1"/>
                </a:solidFill>
                <a:latin typeface="+mn-lt"/>
              </a:rPr>
              <a:t>: A variety of materials were reviewed, including scholarly articles, research and technical reports, and policy documents, all sourced from various online databases and digital libraries.</a:t>
            </a:r>
          </a:p>
          <a:p>
            <a:pPr algn="just">
              <a:buFont typeface="Wingdings" panose="05000000000000000000" pitchFamily="2" charset="2"/>
              <a:buChar char="q"/>
            </a:pPr>
            <a:r>
              <a:rPr lang="en-GB" sz="2267" b="1" dirty="0">
                <a:solidFill>
                  <a:schemeClr val="tx1"/>
                </a:solidFill>
                <a:latin typeface="+mn-lt"/>
              </a:rPr>
              <a:t>Data Collection</a:t>
            </a:r>
            <a:r>
              <a:rPr lang="en-GB" sz="2267" dirty="0">
                <a:solidFill>
                  <a:schemeClr val="tx1"/>
                </a:solidFill>
                <a:latin typeface="+mn-lt"/>
              </a:rPr>
              <a:t>: A systematic search was conducted using relevant keywords. Each material identified was evaluated based on its relevance to research objectives, credibility, and the quality of the original study's methodology.</a:t>
            </a:r>
          </a:p>
          <a:p>
            <a:pPr algn="just">
              <a:buFont typeface="Wingdings" panose="05000000000000000000" pitchFamily="2" charset="2"/>
              <a:buChar char="q"/>
            </a:pPr>
            <a:r>
              <a:rPr lang="en-GB" sz="2267" b="1" dirty="0">
                <a:solidFill>
                  <a:schemeClr val="tx1"/>
                </a:solidFill>
                <a:latin typeface="+mn-lt"/>
              </a:rPr>
              <a:t>Data Analysis</a:t>
            </a:r>
            <a:r>
              <a:rPr lang="en-GB" sz="2267" dirty="0">
                <a:solidFill>
                  <a:schemeClr val="tx1"/>
                </a:solidFill>
                <a:latin typeface="+mn-lt"/>
              </a:rPr>
              <a:t>: A thematic analysis approach was used. Key points were extracted from each material and organized into themes reflecting different aspects of technology-facilitated gender-based violence.</a:t>
            </a:r>
          </a:p>
          <a:p>
            <a:pPr algn="just">
              <a:buFont typeface="Wingdings" panose="05000000000000000000" pitchFamily="2" charset="2"/>
              <a:buChar char="q"/>
            </a:pPr>
            <a:r>
              <a:rPr lang="en-GB" sz="2267" b="1" dirty="0">
                <a:solidFill>
                  <a:schemeClr val="tx1"/>
                </a:solidFill>
                <a:latin typeface="+mn-lt"/>
              </a:rPr>
              <a:t>Goal</a:t>
            </a:r>
            <a:r>
              <a:rPr lang="en-GB" sz="2267" dirty="0">
                <a:solidFill>
                  <a:schemeClr val="tx1"/>
                </a:solidFill>
                <a:latin typeface="+mn-lt"/>
              </a:rPr>
              <a:t>: The study aims to provide a comprehensive, evidence-based understanding of the intersection of technology and gender-based violence, basing its findings in scholarly and policy literature.</a:t>
            </a:r>
          </a:p>
        </p:txBody>
      </p:sp>
    </p:spTree>
    <p:extLst>
      <p:ext uri="{BB962C8B-B14F-4D97-AF65-F5344CB8AC3E}">
        <p14:creationId xmlns:p14="http://schemas.microsoft.com/office/powerpoint/2010/main" val="4181789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7" name="Google Shape;227;p35"/>
          <p:cNvSpPr txBox="1">
            <a:spLocks noGrp="1"/>
          </p:cNvSpPr>
          <p:nvPr>
            <p:ph type="title"/>
          </p:nvPr>
        </p:nvSpPr>
        <p:spPr>
          <a:xfrm>
            <a:off x="0" y="103323"/>
            <a:ext cx="12099011" cy="743919"/>
          </a:xfrm>
          <a:prstGeom prst="rect">
            <a:avLst/>
          </a:prstGeom>
        </p:spPr>
        <p:txBody>
          <a:bodyPr spcFirstLastPara="1" wrap="square" lIns="121900" tIns="121900" rIns="121900" bIns="121900" anchor="ctr" anchorCtr="0">
            <a:noAutofit/>
          </a:bodyPr>
          <a:lstStyle/>
          <a:p>
            <a:pPr algn="l"/>
            <a:r>
              <a:rPr lang="en-GB" sz="4267" b="1" dirty="0">
                <a:solidFill>
                  <a:schemeClr val="tx1"/>
                </a:solidFill>
                <a:latin typeface="+mj-lt"/>
              </a:rPr>
              <a:t>Key Findings</a:t>
            </a:r>
            <a:endParaRPr sz="4267" b="1" dirty="0">
              <a:solidFill>
                <a:schemeClr val="tx1"/>
              </a:solidFill>
              <a:latin typeface="+mj-lt"/>
            </a:endParaRPr>
          </a:p>
        </p:txBody>
      </p:sp>
      <p:sp>
        <p:nvSpPr>
          <p:cNvPr id="7" name="Oval 6">
            <a:extLst>
              <a:ext uri="{FF2B5EF4-FFF2-40B4-BE49-F238E27FC236}">
                <a16:creationId xmlns:a16="http://schemas.microsoft.com/office/drawing/2014/main" id="{BE990DED-7486-42EA-94AF-FCD8C861FE92}"/>
              </a:ext>
            </a:extLst>
          </p:cNvPr>
          <p:cNvSpPr/>
          <p:nvPr/>
        </p:nvSpPr>
        <p:spPr>
          <a:xfrm>
            <a:off x="1105545" y="4518167"/>
            <a:ext cx="3316636" cy="13819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9170">
              <a:buClr>
                <a:srgbClr val="000000"/>
              </a:buClr>
            </a:pPr>
            <a:r>
              <a:rPr lang="en-GB" sz="2400" b="1" kern="0" dirty="0">
                <a:solidFill>
                  <a:srgbClr val="000000"/>
                </a:solidFill>
                <a:latin typeface="Arial"/>
                <a:sym typeface="Arial"/>
              </a:rPr>
              <a:t>Role of Online Communities</a:t>
            </a:r>
            <a:endParaRPr lang="en-UG" sz="1867" kern="0" dirty="0">
              <a:solidFill>
                <a:srgbClr val="FFFFFF"/>
              </a:solidFill>
              <a:latin typeface="Arial"/>
              <a:sym typeface="Arial"/>
            </a:endParaRPr>
          </a:p>
        </p:txBody>
      </p:sp>
      <p:sp>
        <p:nvSpPr>
          <p:cNvPr id="8" name="Oval 7">
            <a:extLst>
              <a:ext uri="{FF2B5EF4-FFF2-40B4-BE49-F238E27FC236}">
                <a16:creationId xmlns:a16="http://schemas.microsoft.com/office/drawing/2014/main" id="{78918AA8-8E0C-4515-B686-1ADF8E19846C}"/>
              </a:ext>
            </a:extLst>
          </p:cNvPr>
          <p:cNvSpPr/>
          <p:nvPr/>
        </p:nvSpPr>
        <p:spPr>
          <a:xfrm>
            <a:off x="950562" y="2256059"/>
            <a:ext cx="4143215" cy="11882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2400" b="1" kern="0" dirty="0">
                <a:solidFill>
                  <a:srgbClr val="000000"/>
                </a:solidFill>
                <a:latin typeface="Arial"/>
                <a:sym typeface="Arial"/>
              </a:rPr>
              <a:t>Mirroring Societal Structures</a:t>
            </a:r>
          </a:p>
          <a:p>
            <a:pPr algn="ctr" defTabSz="1219170">
              <a:buClr>
                <a:srgbClr val="000000"/>
              </a:buClr>
            </a:pPr>
            <a:endParaRPr lang="en-UG" sz="1867" kern="0" dirty="0">
              <a:solidFill>
                <a:srgbClr val="FFFFFF"/>
              </a:solidFill>
              <a:latin typeface="Arial"/>
              <a:sym typeface="Arial"/>
            </a:endParaRPr>
          </a:p>
        </p:txBody>
      </p:sp>
      <p:sp>
        <p:nvSpPr>
          <p:cNvPr id="9" name="Oval 8">
            <a:extLst>
              <a:ext uri="{FF2B5EF4-FFF2-40B4-BE49-F238E27FC236}">
                <a16:creationId xmlns:a16="http://schemas.microsoft.com/office/drawing/2014/main" id="{18E43B2A-B388-4C35-A91C-F5EA344B07AC}"/>
              </a:ext>
            </a:extLst>
          </p:cNvPr>
          <p:cNvSpPr/>
          <p:nvPr/>
        </p:nvSpPr>
        <p:spPr>
          <a:xfrm>
            <a:off x="6953572" y="1779078"/>
            <a:ext cx="3760923" cy="13819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2400" b="1" kern="0" dirty="0">
                <a:solidFill>
                  <a:srgbClr val="000000"/>
                </a:solidFill>
                <a:latin typeface="Arial"/>
                <a:sym typeface="Arial"/>
              </a:rPr>
              <a:t>Role of Internet</a:t>
            </a:r>
            <a:endParaRPr lang="en-UG" sz="1867" kern="0" dirty="0">
              <a:solidFill>
                <a:srgbClr val="FFFFFF"/>
              </a:solidFill>
              <a:latin typeface="Arial"/>
              <a:sym typeface="Arial"/>
            </a:endParaRPr>
          </a:p>
        </p:txBody>
      </p:sp>
      <p:sp>
        <p:nvSpPr>
          <p:cNvPr id="10" name="Oval 9">
            <a:extLst>
              <a:ext uri="{FF2B5EF4-FFF2-40B4-BE49-F238E27FC236}">
                <a16:creationId xmlns:a16="http://schemas.microsoft.com/office/drawing/2014/main" id="{7D9681C1-D904-431A-A996-C08E9D647745}"/>
              </a:ext>
            </a:extLst>
          </p:cNvPr>
          <p:cNvSpPr/>
          <p:nvPr/>
        </p:nvSpPr>
        <p:spPr>
          <a:xfrm>
            <a:off x="7170551" y="4783810"/>
            <a:ext cx="4928460" cy="8506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GB" sz="2400" b="1" kern="0" dirty="0">
                <a:solidFill>
                  <a:srgbClr val="000000"/>
                </a:solidFill>
                <a:latin typeface="Arial"/>
                <a:sym typeface="Arial"/>
              </a:rPr>
              <a:t>Forms of Technology-Assisted GBV</a:t>
            </a:r>
            <a:endParaRPr lang="en-UG" sz="2400" kern="0" dirty="0">
              <a:solidFill>
                <a:srgbClr val="FFFFFF"/>
              </a:solidFill>
              <a:latin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subTitle" idx="1"/>
          </p:nvPr>
        </p:nvSpPr>
        <p:spPr>
          <a:xfrm>
            <a:off x="8164367" y="2710575"/>
            <a:ext cx="2395147" cy="905696"/>
          </a:xfrm>
          <a:prstGeom prst="rect">
            <a:avLst/>
          </a:prstGeom>
        </p:spPr>
        <p:txBody>
          <a:bodyPr spcFirstLastPara="1" wrap="square" lIns="121900" tIns="121900" rIns="121900" bIns="121900" anchor="t" anchorCtr="0">
            <a:noAutofit/>
          </a:bodyPr>
          <a:lstStyle/>
          <a:p>
            <a:pPr marL="0" indent="0" algn="ctr">
              <a:spcAft>
                <a:spcPts val="1600"/>
              </a:spcAft>
            </a:pPr>
            <a:r>
              <a:rPr lang="en-GB" sz="2400" b="1" dirty="0">
                <a:solidFill>
                  <a:schemeClr val="tx1"/>
                </a:solidFill>
                <a:latin typeface="+mn-lt"/>
              </a:rPr>
              <a:t>Double-Edged Sword</a:t>
            </a:r>
            <a:endParaRPr sz="2133" dirty="0">
              <a:latin typeface="+mn-lt"/>
            </a:endParaRPr>
          </a:p>
        </p:txBody>
      </p:sp>
      <p:sp>
        <p:nvSpPr>
          <p:cNvPr id="258" name="Google Shape;258;p40"/>
          <p:cNvSpPr txBox="1">
            <a:spLocks noGrp="1"/>
          </p:cNvSpPr>
          <p:nvPr>
            <p:ph type="title"/>
          </p:nvPr>
        </p:nvSpPr>
        <p:spPr>
          <a:xfrm>
            <a:off x="127704" y="112013"/>
            <a:ext cx="8819984" cy="564800"/>
          </a:xfrm>
          <a:prstGeom prst="rect">
            <a:avLst/>
          </a:prstGeom>
        </p:spPr>
        <p:txBody>
          <a:bodyPr spcFirstLastPara="1" wrap="square" lIns="121900" tIns="121900" rIns="121900" bIns="121900" anchor="ctr" anchorCtr="0">
            <a:noAutofit/>
          </a:bodyPr>
          <a:lstStyle/>
          <a:p>
            <a:pPr lvl="0" algn="l"/>
            <a:r>
              <a:rPr lang="en-GB" sz="3733" b="1" dirty="0">
                <a:latin typeface="+mj-lt"/>
              </a:rPr>
              <a:t>Implications and Discussion</a:t>
            </a:r>
            <a:endParaRPr sz="3733" dirty="0">
              <a:latin typeface="+mj-lt"/>
            </a:endParaRPr>
          </a:p>
        </p:txBody>
      </p:sp>
      <p:sp>
        <p:nvSpPr>
          <p:cNvPr id="259" name="Google Shape;259;p40"/>
          <p:cNvSpPr txBox="1">
            <a:spLocks noGrp="1"/>
          </p:cNvSpPr>
          <p:nvPr>
            <p:ph type="subTitle" idx="2"/>
          </p:nvPr>
        </p:nvSpPr>
        <p:spPr>
          <a:xfrm>
            <a:off x="1232833" y="1977667"/>
            <a:ext cx="2931200" cy="1096800"/>
          </a:xfrm>
          <a:prstGeom prst="rect">
            <a:avLst/>
          </a:prstGeom>
        </p:spPr>
        <p:txBody>
          <a:bodyPr spcFirstLastPara="1" wrap="square" lIns="121900" tIns="121900" rIns="121900" bIns="121900" anchor="t" anchorCtr="0">
            <a:noAutofit/>
          </a:bodyPr>
          <a:lstStyle/>
          <a:p>
            <a:pPr marL="0" indent="0">
              <a:spcAft>
                <a:spcPts val="1600"/>
              </a:spcAft>
            </a:pPr>
            <a:r>
              <a:rPr lang="en-GB" sz="2400" b="1" dirty="0">
                <a:solidFill>
                  <a:schemeClr val="tx1"/>
                </a:solidFill>
                <a:latin typeface="+mn-lt"/>
              </a:rPr>
              <a:t>Inherent Nature of Technology</a:t>
            </a:r>
            <a:endParaRPr sz="2133" dirty="0">
              <a:latin typeface="+mn-lt"/>
            </a:endParaRPr>
          </a:p>
        </p:txBody>
      </p:sp>
      <p:sp>
        <p:nvSpPr>
          <p:cNvPr id="260" name="Google Shape;260;p40"/>
          <p:cNvSpPr txBox="1">
            <a:spLocks noGrp="1"/>
          </p:cNvSpPr>
          <p:nvPr>
            <p:ph type="subTitle" idx="3"/>
          </p:nvPr>
        </p:nvSpPr>
        <p:spPr>
          <a:xfrm>
            <a:off x="4825138" y="5470000"/>
            <a:ext cx="3017825" cy="780985"/>
          </a:xfrm>
          <a:prstGeom prst="rect">
            <a:avLst/>
          </a:prstGeom>
        </p:spPr>
        <p:txBody>
          <a:bodyPr spcFirstLastPara="1" wrap="square" lIns="121900" tIns="121900" rIns="121900" bIns="121900" anchor="t" anchorCtr="0">
            <a:noAutofit/>
          </a:bodyPr>
          <a:lstStyle/>
          <a:p>
            <a:pPr marL="0" indent="0">
              <a:spcAft>
                <a:spcPts val="1600"/>
              </a:spcAft>
            </a:pPr>
            <a:r>
              <a:rPr lang="en-GB" sz="2400" b="1" dirty="0">
                <a:solidFill>
                  <a:schemeClr val="tx1"/>
                </a:solidFill>
                <a:latin typeface="+mn-lt"/>
              </a:rPr>
              <a:t>Towards Solutions</a:t>
            </a:r>
            <a:endParaRPr sz="2133" dirty="0">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1475165" y="92223"/>
            <a:ext cx="10716835" cy="827344"/>
          </a:xfrm>
          <a:prstGeom prst="rect">
            <a:avLst/>
          </a:prstGeom>
        </p:spPr>
        <p:txBody>
          <a:bodyPr spcFirstLastPara="1" wrap="square" lIns="121900" tIns="121900" rIns="121900" bIns="121900" anchor="ctr" anchorCtr="0">
            <a:noAutofit/>
          </a:bodyPr>
          <a:lstStyle/>
          <a:p>
            <a:pPr lvl="0" algn="l"/>
            <a:r>
              <a:rPr lang="en-GB" sz="3733" b="1" dirty="0"/>
              <a:t>Recommendations for Addressing TAGBV</a:t>
            </a:r>
            <a:endParaRPr sz="3733" b="1" dirty="0">
              <a:latin typeface="+mj-lt"/>
            </a:endParaRPr>
          </a:p>
        </p:txBody>
      </p:sp>
      <p:sp>
        <p:nvSpPr>
          <p:cNvPr id="275" name="Google Shape;275;p42"/>
          <p:cNvSpPr txBox="1">
            <a:spLocks noGrp="1"/>
          </p:cNvSpPr>
          <p:nvPr>
            <p:ph type="subTitle" idx="1"/>
          </p:nvPr>
        </p:nvSpPr>
        <p:spPr>
          <a:xfrm>
            <a:off x="1475168" y="1693000"/>
            <a:ext cx="4620833" cy="2047257"/>
          </a:xfrm>
          <a:prstGeom prst="rect">
            <a:avLst/>
          </a:prstGeom>
        </p:spPr>
        <p:txBody>
          <a:bodyPr spcFirstLastPara="1" wrap="square" lIns="121900" tIns="121900" rIns="121900" bIns="121900" anchor="t" anchorCtr="0">
            <a:noAutofit/>
          </a:bodyPr>
          <a:lstStyle/>
          <a:p>
            <a:pPr marL="0" indent="0">
              <a:spcAft>
                <a:spcPts val="1600"/>
              </a:spcAft>
            </a:pPr>
            <a:r>
              <a:rPr lang="en" sz="2667" dirty="0">
                <a:solidFill>
                  <a:schemeClr val="tx1"/>
                </a:solidFill>
                <a:latin typeface="+mn-lt"/>
              </a:rPr>
              <a:t>Robust policy responses are necessary, including legislation and mandates for digital platforms.</a:t>
            </a:r>
            <a:endParaRPr sz="2667" dirty="0">
              <a:solidFill>
                <a:schemeClr val="tx1"/>
              </a:solidFill>
              <a:latin typeface="+mn-lt"/>
            </a:endParaRPr>
          </a:p>
        </p:txBody>
      </p:sp>
      <p:sp>
        <p:nvSpPr>
          <p:cNvPr id="276" name="Google Shape;276;p42"/>
          <p:cNvSpPr txBox="1">
            <a:spLocks noGrp="1"/>
          </p:cNvSpPr>
          <p:nvPr>
            <p:ph type="subTitle" idx="2"/>
          </p:nvPr>
        </p:nvSpPr>
        <p:spPr>
          <a:xfrm>
            <a:off x="7316665" y="1666000"/>
            <a:ext cx="4431048" cy="2074256"/>
          </a:xfrm>
          <a:prstGeom prst="rect">
            <a:avLst/>
          </a:prstGeom>
        </p:spPr>
        <p:txBody>
          <a:bodyPr spcFirstLastPara="1" wrap="square" lIns="121900" tIns="121900" rIns="121900" bIns="121900" anchor="t" anchorCtr="0">
            <a:noAutofit/>
          </a:bodyPr>
          <a:lstStyle/>
          <a:p>
            <a:pPr marL="0" indent="0">
              <a:spcAft>
                <a:spcPts val="1600"/>
              </a:spcAft>
            </a:pPr>
            <a:r>
              <a:rPr lang="en" sz="2667" dirty="0">
                <a:solidFill>
                  <a:schemeClr val="tx1"/>
                </a:solidFill>
                <a:latin typeface="+mn-lt"/>
              </a:rPr>
              <a:t>Comprehensive strategies to protect victims and prevent further abuse are needed.</a:t>
            </a:r>
            <a:endParaRPr sz="2667" dirty="0">
              <a:solidFill>
                <a:schemeClr val="tx1"/>
              </a:solidFill>
              <a:latin typeface="+mn-lt"/>
            </a:endParaRPr>
          </a:p>
        </p:txBody>
      </p:sp>
      <p:sp>
        <p:nvSpPr>
          <p:cNvPr id="277" name="Google Shape;277;p42"/>
          <p:cNvSpPr txBox="1">
            <a:spLocks noGrp="1"/>
          </p:cNvSpPr>
          <p:nvPr>
            <p:ph type="subTitle" idx="3"/>
          </p:nvPr>
        </p:nvSpPr>
        <p:spPr>
          <a:xfrm>
            <a:off x="1475166" y="3967567"/>
            <a:ext cx="5333757" cy="2354800"/>
          </a:xfrm>
          <a:prstGeom prst="rect">
            <a:avLst/>
          </a:prstGeom>
          <a:ln w="12700"/>
        </p:spPr>
        <p:txBody>
          <a:bodyPr spcFirstLastPara="1" wrap="square" lIns="121900" tIns="121900" rIns="121900" bIns="121900" anchor="t" anchorCtr="0">
            <a:noAutofit/>
          </a:bodyPr>
          <a:lstStyle/>
          <a:p>
            <a:pPr marL="0" indent="0">
              <a:spcAft>
                <a:spcPts val="1600"/>
              </a:spcAft>
            </a:pPr>
            <a:r>
              <a:rPr lang="en" sz="2667" dirty="0">
                <a:solidFill>
                  <a:schemeClr val="tx1"/>
                </a:solidFill>
                <a:latin typeface="+mn-lt"/>
              </a:rPr>
              <a:t>Awareness and education initiatives should be aimed at raising public awareness and promoting online etiquette and respect.</a:t>
            </a:r>
            <a:endParaRPr sz="2667" dirty="0">
              <a:solidFill>
                <a:schemeClr val="tx1"/>
              </a:solidFill>
              <a:latin typeface="+mn-lt"/>
            </a:endParaRPr>
          </a:p>
        </p:txBody>
      </p:sp>
      <p:sp>
        <p:nvSpPr>
          <p:cNvPr id="278" name="Google Shape;278;p42"/>
          <p:cNvSpPr txBox="1">
            <a:spLocks noGrp="1"/>
          </p:cNvSpPr>
          <p:nvPr>
            <p:ph type="subTitle" idx="4"/>
          </p:nvPr>
        </p:nvSpPr>
        <p:spPr>
          <a:xfrm>
            <a:off x="7316666" y="3967567"/>
            <a:ext cx="4720351" cy="2354800"/>
          </a:xfrm>
          <a:prstGeom prst="rect">
            <a:avLst/>
          </a:prstGeom>
        </p:spPr>
        <p:txBody>
          <a:bodyPr spcFirstLastPara="1" wrap="square" lIns="121900" tIns="121900" rIns="121900" bIns="121900" anchor="t" anchorCtr="0">
            <a:noAutofit/>
          </a:bodyPr>
          <a:lstStyle/>
          <a:p>
            <a:pPr marL="0" indent="0">
              <a:spcAft>
                <a:spcPts val="1600"/>
              </a:spcAft>
            </a:pPr>
            <a:r>
              <a:rPr lang="en" sz="2667" dirty="0">
                <a:solidFill>
                  <a:schemeClr val="tx1"/>
                </a:solidFill>
                <a:latin typeface="+mn-lt"/>
              </a:rPr>
              <a:t>Multi-sector collaboration is crucial to formulate and implement effective solutions.</a:t>
            </a:r>
            <a:endParaRPr sz="2667" dirty="0">
              <a:solidFill>
                <a:schemeClr val="tx1"/>
              </a:solidFill>
              <a:latin typeface="+mn-lt"/>
            </a:endParaRPr>
          </a:p>
        </p:txBody>
      </p:sp>
      <p:pic>
        <p:nvPicPr>
          <p:cNvPr id="4" name="Picture 3">
            <a:extLst>
              <a:ext uri="{FF2B5EF4-FFF2-40B4-BE49-F238E27FC236}">
                <a16:creationId xmlns:a16="http://schemas.microsoft.com/office/drawing/2014/main" id="{135BCB6B-F1E3-4D52-8292-35607F6648F2}"/>
              </a:ext>
            </a:extLst>
          </p:cNvPr>
          <p:cNvPicPr>
            <a:picLocks noChangeAspect="1"/>
          </p:cNvPicPr>
          <p:nvPr/>
        </p:nvPicPr>
        <p:blipFill>
          <a:blip r:embed="rId3"/>
          <a:stretch>
            <a:fillRect/>
          </a:stretch>
        </p:blipFill>
        <p:spPr>
          <a:xfrm>
            <a:off x="-1" y="92223"/>
            <a:ext cx="1601492" cy="5897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248800"/>
            <a:ext cx="9666845" cy="2716447"/>
          </a:xfrm>
        </p:spPr>
        <p:txBody>
          <a:bodyPr/>
          <a:lstStyle/>
          <a:p>
            <a:pPr algn="l">
              <a:lnSpc>
                <a:spcPct val="80000"/>
              </a:lnSpc>
            </a:pPr>
            <a:r>
              <a:rPr lang="en-US" sz="4400" b="0" i="0" u="none" strike="noStrike" dirty="0">
                <a:effectLst/>
                <a:latin typeface="Tw Cen MT Condensed" panose="020B0606020104020203" pitchFamily="34" charset="0"/>
              </a:rPr>
              <a:t>Opening Remarks</a:t>
            </a:r>
            <a:br>
              <a:rPr lang="en-US" sz="2000" b="0" dirty="0">
                <a:latin typeface="Tw Cen MT Condensed" panose="020B0606020104020203" pitchFamily="34" charset="0"/>
              </a:rPr>
            </a:br>
            <a:r>
              <a:rPr lang="en-US" sz="6600" b="0" i="0" u="none" strike="noStrike" dirty="0">
                <a:effectLst/>
                <a:latin typeface="Tw Cen MT Condensed" panose="020B0606020104020203" pitchFamily="34" charset="0"/>
              </a:rPr>
              <a:t>Dr. Rebecka Lundgren</a:t>
            </a:r>
            <a:br>
              <a:rPr lang="en-US" sz="2000" b="0" dirty="0">
                <a:latin typeface="Tw Cen MT Condensed" panose="020B0606020104020203" pitchFamily="34" charset="0"/>
              </a:rPr>
            </a:br>
            <a:r>
              <a:rPr lang="en-US" sz="3600" b="0" i="0" u="none" strike="noStrike" dirty="0">
                <a:effectLst/>
                <a:latin typeface="Tw Cen MT Condensed" panose="020B0606020104020203" pitchFamily="34" charset="0"/>
              </a:rPr>
              <a:t>University of California San Diego Center on Gender Equity and Health</a:t>
            </a:r>
            <a:br>
              <a:rPr lang="en-US" sz="2000" b="0" dirty="0">
                <a:latin typeface="Tw Cen MT Condensed" panose="020B0606020104020203" pitchFamily="34" charset="0"/>
              </a:rPr>
            </a:br>
            <a:endParaRPr lang="en-US" sz="20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2774227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9649" y="18674"/>
            <a:ext cx="12112703" cy="738623"/>
          </a:xfrm>
          <a:prstGeom prst="rect">
            <a:avLst/>
          </a:prstGeom>
        </p:spPr>
        <p:txBody>
          <a:bodyPr spcFirstLastPara="1" wrap="square" lIns="121900" tIns="121900" rIns="121900" bIns="121900" anchor="ctr" anchorCtr="0">
            <a:spAutoFit/>
          </a:bodyPr>
          <a:lstStyle/>
          <a:p>
            <a:pPr algn="l"/>
            <a:r>
              <a:rPr lang="en-GB" sz="3200" b="1" dirty="0">
                <a:latin typeface="+mj-lt"/>
              </a:rPr>
              <a:t>Further Recommendations and Conclusion</a:t>
            </a:r>
            <a:endParaRPr sz="3200" dirty="0">
              <a:latin typeface="+mj-lt"/>
            </a:endParaRPr>
          </a:p>
        </p:txBody>
      </p:sp>
      <p:sp>
        <p:nvSpPr>
          <p:cNvPr id="211" name="Google Shape;211;p33"/>
          <p:cNvSpPr txBox="1">
            <a:spLocks noGrp="1"/>
          </p:cNvSpPr>
          <p:nvPr>
            <p:ph type="body" idx="1"/>
          </p:nvPr>
        </p:nvSpPr>
        <p:spPr>
          <a:xfrm>
            <a:off x="79298" y="716261"/>
            <a:ext cx="11916391" cy="5910039"/>
          </a:xfrm>
          <a:prstGeom prst="rect">
            <a:avLst/>
          </a:prstGeom>
        </p:spPr>
        <p:txBody>
          <a:bodyPr spcFirstLastPara="1" wrap="square" lIns="121900" tIns="121900" rIns="121900" bIns="121900" anchor="t" anchorCtr="0">
            <a:spAutoFit/>
          </a:bodyPr>
          <a:lstStyle/>
          <a:p>
            <a:pPr algn="l">
              <a:buFont typeface="Wingdings" panose="05000000000000000000" pitchFamily="2" charset="2"/>
              <a:buChar char="q"/>
            </a:pPr>
            <a:r>
              <a:rPr lang="en-GB" sz="2667" b="1" dirty="0">
                <a:solidFill>
                  <a:schemeClr val="tx1"/>
                </a:solidFill>
                <a:latin typeface="+mn-lt"/>
              </a:rPr>
              <a:t>Policy Intervention</a:t>
            </a:r>
            <a:r>
              <a:rPr lang="en-GB" sz="2667" dirty="0">
                <a:solidFill>
                  <a:schemeClr val="tx1"/>
                </a:solidFill>
                <a:latin typeface="+mn-lt"/>
              </a:rPr>
              <a:t>: Develop legislation recognizing and penalizing technology-assisted GBV. Mandate digital platforms to take action against such violence and keep laws updated to protect individuals from emerging online harms.</a:t>
            </a:r>
          </a:p>
          <a:p>
            <a:pPr algn="l">
              <a:buFont typeface="Wingdings" panose="05000000000000000000" pitchFamily="2" charset="2"/>
              <a:buChar char="q"/>
            </a:pPr>
            <a:r>
              <a:rPr lang="en-GB" sz="2667" b="1" dirty="0">
                <a:solidFill>
                  <a:schemeClr val="tx1"/>
                </a:solidFill>
                <a:latin typeface="+mn-lt"/>
              </a:rPr>
              <a:t>Foster Collaboration</a:t>
            </a:r>
            <a:r>
              <a:rPr lang="en-GB" sz="2667" dirty="0">
                <a:solidFill>
                  <a:schemeClr val="tx1"/>
                </a:solidFill>
                <a:latin typeface="+mn-lt"/>
              </a:rPr>
              <a:t>: Advocate for multi-sector collaboration between technology companies, policymakers, and civil society organizations to formulate and implement effective solutions.</a:t>
            </a:r>
          </a:p>
          <a:p>
            <a:pPr marL="194728" indent="0" algn="l">
              <a:buNone/>
            </a:pPr>
            <a:endParaRPr lang="en-GB" sz="2667" dirty="0">
              <a:solidFill>
                <a:schemeClr val="tx1"/>
              </a:solidFill>
              <a:latin typeface="+mn-lt"/>
            </a:endParaRPr>
          </a:p>
          <a:p>
            <a:pPr algn="l">
              <a:buFont typeface="Wingdings" panose="05000000000000000000" pitchFamily="2" charset="2"/>
              <a:buChar char="q"/>
            </a:pPr>
            <a:r>
              <a:rPr lang="en-GB" sz="2667" b="1" dirty="0">
                <a:solidFill>
                  <a:schemeClr val="tx1"/>
                </a:solidFill>
                <a:latin typeface="+mn-lt"/>
              </a:rPr>
              <a:t>Conclusion</a:t>
            </a:r>
            <a:r>
              <a:rPr lang="en-GB" sz="2667" dirty="0">
                <a:solidFill>
                  <a:schemeClr val="tx1"/>
                </a:solidFill>
                <a:latin typeface="+mn-lt"/>
              </a:rPr>
              <a:t>: Addressing technology-assisted GBV requires understanding the problem and a committed, concerted effort to fight it. This paper provides a foundation for such efforts, and hope the recommendations guide future action in this vital area.</a:t>
            </a:r>
          </a:p>
        </p:txBody>
      </p:sp>
    </p:spTree>
    <p:extLst>
      <p:ext uri="{BB962C8B-B14F-4D97-AF65-F5344CB8AC3E}">
        <p14:creationId xmlns:p14="http://schemas.microsoft.com/office/powerpoint/2010/main" val="95867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707200" y="2944400"/>
            <a:ext cx="10777600" cy="969200"/>
          </a:xfrm>
          <a:prstGeom prst="rect">
            <a:avLst/>
          </a:prstGeom>
        </p:spPr>
        <p:txBody>
          <a:bodyPr spcFirstLastPara="1" wrap="square" lIns="121900" tIns="121900" rIns="121900" bIns="121900" anchor="ctr" anchorCtr="0">
            <a:noAutofit/>
          </a:bodyPr>
          <a:lstStyle/>
          <a:p>
            <a:r>
              <a:rPr lang="en" b="1" dirty="0">
                <a:latin typeface="+mn-lt"/>
              </a:rPr>
              <a:t>Thank you for your time 😊</a:t>
            </a:r>
            <a:endParaRPr b="1"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4C365E8-6900-4E4E-A333-E198EBD9C8B8}"/>
              </a:ext>
            </a:extLst>
          </p:cNvPr>
          <p:cNvSpPr>
            <a:spLocks noGrp="1"/>
          </p:cNvSpPr>
          <p:nvPr>
            <p:ph type="subTitle" idx="1"/>
          </p:nvPr>
        </p:nvSpPr>
        <p:spPr>
          <a:xfrm>
            <a:off x="1" y="481533"/>
            <a:ext cx="12192001" cy="6376467"/>
          </a:xfrm>
        </p:spPr>
        <p:txBody>
          <a:bodyPr/>
          <a:lstStyle/>
          <a:p>
            <a:pPr marL="357708" indent="-357708" algn="just">
              <a:spcAft>
                <a:spcPts val="267"/>
              </a:spcAft>
            </a:pPr>
            <a:r>
              <a:rPr lang="en-UG" sz="1333" dirty="0">
                <a:solidFill>
                  <a:schemeClr val="tx1"/>
                </a:solidFill>
                <a:latin typeface="+mn-lt"/>
              </a:rPr>
              <a:t>Barak, A. (2005). Sexual harassment on the Internet. Social Science Computer Review, 23(1), 77-92.</a:t>
            </a:r>
          </a:p>
          <a:p>
            <a:pPr marL="357708" indent="-357708" algn="just">
              <a:spcAft>
                <a:spcPts val="267"/>
              </a:spcAft>
            </a:pPr>
            <a:r>
              <a:rPr lang="en-UG" sz="1333" dirty="0" err="1">
                <a:solidFill>
                  <a:schemeClr val="tx1"/>
                </a:solidFill>
                <a:latin typeface="+mn-lt"/>
              </a:rPr>
              <a:t>Bessenoff</a:t>
            </a:r>
            <a:r>
              <a:rPr lang="en-UG" sz="1333" dirty="0">
                <a:solidFill>
                  <a:schemeClr val="tx1"/>
                </a:solidFill>
                <a:latin typeface="+mn-lt"/>
              </a:rPr>
              <a:t>, G. R. (2006). Can the media affect us? Social comparison, self-discrepancy, and the thin ideal. Psychology of Women Quarterly, 30(3), 239–251. </a:t>
            </a:r>
            <a:r>
              <a:rPr lang="en-UG" sz="1333" u="sng" dirty="0">
                <a:solidFill>
                  <a:schemeClr val="tx1"/>
                </a:solidFill>
                <a:latin typeface="+mn-lt"/>
                <a:hlinkClick r:id="rId3">
                  <a:extLst>
                    <a:ext uri="{A12FA001-AC4F-418D-AE19-62706E023703}">
                      <ahyp:hlinkClr xmlns:ahyp="http://schemas.microsoft.com/office/drawing/2018/hyperlinkcolor" val="tx"/>
                    </a:ext>
                  </a:extLst>
                </a:hlinkClick>
              </a:rPr>
              <a:t>https://doi.org/10.1111/j.1471-6402.2006.00292.x</a:t>
            </a:r>
            <a:endParaRPr lang="en-UG" sz="1333" dirty="0">
              <a:solidFill>
                <a:schemeClr val="tx1"/>
              </a:solidFill>
              <a:latin typeface="+mn-lt"/>
            </a:endParaRPr>
          </a:p>
          <a:p>
            <a:pPr marL="357708" indent="-357708" algn="just">
              <a:spcAft>
                <a:spcPts val="267"/>
              </a:spcAft>
            </a:pPr>
            <a:r>
              <a:rPr lang="en-UG" sz="1333" dirty="0">
                <a:solidFill>
                  <a:schemeClr val="tx1"/>
                </a:solidFill>
                <a:latin typeface="+mn-lt"/>
              </a:rPr>
              <a:t>Chung, J. E., &amp; Cho, J. (2017). Objectification and violence against women in advertising: A content analysis of advertisements from the United States, Mexico, and South Korea. Journal of Sex Research, 54(3), 327–337. </a:t>
            </a:r>
            <a:r>
              <a:rPr lang="en-UG" sz="1333" u="sng" dirty="0">
                <a:solidFill>
                  <a:schemeClr val="tx1"/>
                </a:solidFill>
                <a:latin typeface="+mn-lt"/>
                <a:hlinkClick r:id="rId4">
                  <a:extLst>
                    <a:ext uri="{A12FA001-AC4F-418D-AE19-62706E023703}">
                      <ahyp:hlinkClr xmlns:ahyp="http://schemas.microsoft.com/office/drawing/2018/hyperlinkcolor" val="tx"/>
                    </a:ext>
                  </a:extLst>
                </a:hlinkClick>
              </a:rPr>
              <a:t>https://doi.org/10.1080/00224499.2016.1142492</a:t>
            </a:r>
            <a:endParaRPr lang="en-UG" sz="1333" dirty="0">
              <a:solidFill>
                <a:schemeClr val="tx1"/>
              </a:solidFill>
              <a:latin typeface="+mn-lt"/>
            </a:endParaRPr>
          </a:p>
          <a:p>
            <a:pPr marL="357708" indent="-357708" algn="just">
              <a:spcAft>
                <a:spcPts val="267"/>
              </a:spcAft>
            </a:pPr>
            <a:r>
              <a:rPr lang="en-UG" sz="1333" dirty="0">
                <a:solidFill>
                  <a:schemeClr val="tx1"/>
                </a:solidFill>
                <a:latin typeface="+mn-lt"/>
              </a:rPr>
              <a:t>Citron, D. K., &amp; Franks, M. A. (2014). Criminalizing Revenge Porn. Wake Forest Law Review, 49, 345-391.</a:t>
            </a:r>
          </a:p>
          <a:p>
            <a:pPr marL="357708" indent="-357708" algn="just">
              <a:spcAft>
                <a:spcPts val="267"/>
              </a:spcAft>
            </a:pPr>
            <a:r>
              <a:rPr lang="en-UG" sz="1333" dirty="0">
                <a:solidFill>
                  <a:schemeClr val="tx1"/>
                </a:solidFill>
                <a:latin typeface="+mn-lt"/>
              </a:rPr>
              <a:t>Duggan, M. (2017). Online Harassment 2017. Pew Research Center. </a:t>
            </a:r>
            <a:r>
              <a:rPr lang="en-UG" sz="1333" u="sng" dirty="0">
                <a:solidFill>
                  <a:schemeClr val="tx1"/>
                </a:solidFill>
                <a:latin typeface="+mn-lt"/>
                <a:hlinkClick r:id="rId5">
                  <a:extLst>
                    <a:ext uri="{A12FA001-AC4F-418D-AE19-62706E023703}">
                      <ahyp:hlinkClr xmlns:ahyp="http://schemas.microsoft.com/office/drawing/2018/hyperlinkcolor" val="tx"/>
                    </a:ext>
                  </a:extLst>
                </a:hlinkClick>
              </a:rPr>
              <a:t>https://www.pewresearch.org/internet/2017/07/11/online-harassment-2017/</a:t>
            </a:r>
            <a:endParaRPr lang="en-UG" sz="1333" dirty="0">
              <a:solidFill>
                <a:schemeClr val="tx1"/>
              </a:solidFill>
              <a:latin typeface="+mn-lt"/>
            </a:endParaRPr>
          </a:p>
          <a:p>
            <a:pPr marL="357708" indent="-357708" algn="just">
              <a:spcAft>
                <a:spcPts val="267"/>
              </a:spcAft>
            </a:pPr>
            <a:r>
              <a:rPr lang="en-UG" sz="1333" dirty="0">
                <a:solidFill>
                  <a:schemeClr val="tx1"/>
                </a:solidFill>
                <a:latin typeface="+mn-lt"/>
              </a:rPr>
              <a:t>Edwards, E. (2016). Cyberstalking and harassment. National Center for Victims of Crime. </a:t>
            </a:r>
            <a:r>
              <a:rPr lang="en-UG" sz="1333" u="sng" dirty="0">
                <a:solidFill>
                  <a:schemeClr val="tx1"/>
                </a:solidFill>
                <a:latin typeface="+mn-lt"/>
                <a:hlinkClick r:id="rId6">
                  <a:extLst>
                    <a:ext uri="{A12FA001-AC4F-418D-AE19-62706E023703}">
                      <ahyp:hlinkClr xmlns:ahyp="http://schemas.microsoft.com/office/drawing/2018/hyperlinkcolor" val="tx"/>
                    </a:ext>
                  </a:extLst>
                </a:hlinkClick>
              </a:rPr>
              <a:t>https://victimsofcrime.org/docs/default-source/src/cyberstalking-factsheet-2016_eng.pdf</a:t>
            </a:r>
            <a:endParaRPr lang="en-UG" sz="1333" dirty="0">
              <a:solidFill>
                <a:schemeClr val="tx1"/>
              </a:solidFill>
              <a:latin typeface="+mn-lt"/>
            </a:endParaRPr>
          </a:p>
          <a:p>
            <a:pPr marL="357708" indent="-357708" algn="just">
              <a:spcAft>
                <a:spcPts val="267"/>
              </a:spcAft>
            </a:pPr>
            <a:r>
              <a:rPr lang="en-UG" sz="1333" dirty="0" err="1">
                <a:solidFill>
                  <a:schemeClr val="tx1"/>
                </a:solidFill>
                <a:latin typeface="+mn-lt"/>
              </a:rPr>
              <a:t>Heise</a:t>
            </a:r>
            <a:r>
              <a:rPr lang="en-UG" sz="1333" dirty="0">
                <a:solidFill>
                  <a:schemeClr val="tx1"/>
                </a:solidFill>
                <a:latin typeface="+mn-lt"/>
              </a:rPr>
              <a:t>, L. (1998). Violence against women: an integrated, ecological framework. Violence Against Women, 4(3), 262-290.</a:t>
            </a:r>
          </a:p>
          <a:p>
            <a:pPr marL="357708" indent="-357708" algn="just">
              <a:spcAft>
                <a:spcPts val="267"/>
              </a:spcAft>
            </a:pPr>
            <a:r>
              <a:rPr lang="en-UG" sz="1333" dirty="0">
                <a:solidFill>
                  <a:schemeClr val="tx1"/>
                </a:solidFill>
                <a:latin typeface="+mn-lt"/>
              </a:rPr>
              <a:t>Henry, N., &amp; Powell, A. (2018). Technology-facilitated sexual violence: a literature review of empirical research. Trauma, Violence, &amp; Abuse, 21(2), 261-283.</a:t>
            </a:r>
          </a:p>
          <a:p>
            <a:pPr marL="357708" indent="-357708" algn="just">
              <a:spcAft>
                <a:spcPts val="267"/>
              </a:spcAft>
            </a:pPr>
            <a:r>
              <a:rPr lang="en-UG" sz="1333" dirty="0">
                <a:solidFill>
                  <a:schemeClr val="tx1"/>
                </a:solidFill>
                <a:latin typeface="+mn-lt"/>
              </a:rPr>
              <a:t>Henry, N., Powell, A., &amp; Flynn, A. (2018). Technology-facilitated sexual violence: A literature review of empirical research. Trauma, Violence, &amp; Abuse, 19(2), 195-208.</a:t>
            </a:r>
          </a:p>
          <a:p>
            <a:pPr marL="357708" indent="-357708" algn="just">
              <a:spcAft>
                <a:spcPts val="267"/>
              </a:spcAft>
            </a:pPr>
            <a:r>
              <a:rPr lang="en-UG" sz="1333" dirty="0">
                <a:solidFill>
                  <a:schemeClr val="tx1"/>
                </a:solidFill>
                <a:latin typeface="+mn-lt"/>
              </a:rPr>
              <a:t>Herring, S. C., Job-</a:t>
            </a:r>
            <a:r>
              <a:rPr lang="en-UG" sz="1333" dirty="0" err="1">
                <a:solidFill>
                  <a:schemeClr val="tx1"/>
                </a:solidFill>
                <a:latin typeface="+mn-lt"/>
              </a:rPr>
              <a:t>Sluder</a:t>
            </a:r>
            <a:r>
              <a:rPr lang="en-UG" sz="1333" dirty="0">
                <a:solidFill>
                  <a:schemeClr val="tx1"/>
                </a:solidFill>
                <a:latin typeface="+mn-lt"/>
              </a:rPr>
              <a:t>, K., </a:t>
            </a:r>
            <a:r>
              <a:rPr lang="en-UG" sz="1333" dirty="0" err="1">
                <a:solidFill>
                  <a:schemeClr val="tx1"/>
                </a:solidFill>
                <a:latin typeface="+mn-lt"/>
              </a:rPr>
              <a:t>Scheckler</a:t>
            </a:r>
            <a:r>
              <a:rPr lang="en-UG" sz="1333" dirty="0">
                <a:solidFill>
                  <a:schemeClr val="tx1"/>
                </a:solidFill>
                <a:latin typeface="+mn-lt"/>
              </a:rPr>
              <a:t>, R., &amp; </a:t>
            </a:r>
            <a:r>
              <a:rPr lang="en-UG" sz="1333" dirty="0" err="1">
                <a:solidFill>
                  <a:schemeClr val="tx1"/>
                </a:solidFill>
                <a:latin typeface="+mn-lt"/>
              </a:rPr>
              <a:t>Barab</a:t>
            </a:r>
            <a:r>
              <a:rPr lang="en-UG" sz="1333" dirty="0">
                <a:solidFill>
                  <a:schemeClr val="tx1"/>
                </a:solidFill>
                <a:latin typeface="+mn-lt"/>
              </a:rPr>
              <a:t>, S. (2015). Searching for safety online: Managing “trolling” in a feminist forum. The Information Society, 31(2), 171–184. </a:t>
            </a:r>
            <a:r>
              <a:rPr lang="en-UG" sz="1333" u="sng" dirty="0">
                <a:solidFill>
                  <a:schemeClr val="tx1"/>
                </a:solidFill>
                <a:latin typeface="+mn-lt"/>
                <a:hlinkClick r:id="rId7">
                  <a:extLst>
                    <a:ext uri="{A12FA001-AC4F-418D-AE19-62706E023703}">
                      <ahyp:hlinkClr xmlns:ahyp="http://schemas.microsoft.com/office/drawing/2018/hyperlinkcolor" val="tx"/>
                    </a:ext>
                  </a:extLst>
                </a:hlinkClick>
              </a:rPr>
              <a:t>https://doi.org/10.1080/01972243.2015.1005463</a:t>
            </a:r>
            <a:endParaRPr lang="en-UG" sz="1333" dirty="0">
              <a:solidFill>
                <a:schemeClr val="tx1"/>
              </a:solidFill>
              <a:latin typeface="+mn-lt"/>
            </a:endParaRPr>
          </a:p>
          <a:p>
            <a:pPr marL="357708" indent="-357708" algn="just">
              <a:spcAft>
                <a:spcPts val="267"/>
              </a:spcAft>
            </a:pPr>
            <a:r>
              <a:rPr lang="en-UG" sz="1333" dirty="0">
                <a:solidFill>
                  <a:schemeClr val="tx1"/>
                </a:solidFill>
                <a:latin typeface="+mn-lt"/>
              </a:rPr>
              <a:t>Lenhart, A., Ybarra, M., &amp; Price-Feeney, M. (2016). Online harassment, digital abuse, and cyberstalking in America. Data &amp; Society Research Institute. </a:t>
            </a:r>
            <a:r>
              <a:rPr lang="en-UG" sz="1333" u="sng" dirty="0">
                <a:solidFill>
                  <a:schemeClr val="tx1"/>
                </a:solidFill>
                <a:latin typeface="+mn-lt"/>
                <a:hlinkClick r:id="rId8">
                  <a:extLst>
                    <a:ext uri="{A12FA001-AC4F-418D-AE19-62706E023703}">
                      <ahyp:hlinkClr xmlns:ahyp="http://schemas.microsoft.com/office/drawing/2018/hyperlinkcolor" val="tx"/>
                    </a:ext>
                  </a:extLst>
                </a:hlinkClick>
              </a:rPr>
              <a:t>https://datasociety.net/wp-content/uploads/2016/05/DS_CyberMisogyny_Final-1.pdf</a:t>
            </a:r>
            <a:endParaRPr lang="en-UG" sz="1333" dirty="0">
              <a:solidFill>
                <a:schemeClr val="tx1"/>
              </a:solidFill>
              <a:latin typeface="+mn-lt"/>
            </a:endParaRPr>
          </a:p>
          <a:p>
            <a:pPr marL="357708" indent="-357708" algn="just">
              <a:spcAft>
                <a:spcPts val="267"/>
              </a:spcAft>
            </a:pPr>
            <a:r>
              <a:rPr lang="en-UG" sz="1333" dirty="0">
                <a:solidFill>
                  <a:schemeClr val="tx1"/>
                </a:solidFill>
                <a:latin typeface="+mn-lt"/>
              </a:rPr>
              <a:t>Lopez, E., Deane, K. L., &amp; Sivakumar, S. (2018). Technology abuse as a form of interpersonal violence: A systematic review of the literature. Violence and Victims, 33(1), 3-28.</a:t>
            </a:r>
          </a:p>
          <a:p>
            <a:pPr marL="357708" indent="-357708" algn="just">
              <a:spcAft>
                <a:spcPts val="267"/>
              </a:spcAft>
            </a:pPr>
            <a:r>
              <a:rPr lang="en-UG" sz="1333" dirty="0">
                <a:solidFill>
                  <a:schemeClr val="tx1"/>
                </a:solidFill>
                <a:latin typeface="+mn-lt"/>
              </a:rPr>
              <a:t>Mantilla, K. (2013). Gender trolling: Misogyny Adapts to New Media. Feminist Studies, 39(2), 563-570.</a:t>
            </a:r>
          </a:p>
          <a:p>
            <a:pPr marL="357708" indent="-357708" algn="just">
              <a:spcAft>
                <a:spcPts val="267"/>
              </a:spcAft>
            </a:pPr>
            <a:r>
              <a:rPr lang="en-UG" sz="1333" dirty="0">
                <a:solidFill>
                  <a:schemeClr val="tx1"/>
                </a:solidFill>
                <a:latin typeface="+mn-lt"/>
              </a:rPr>
              <a:t>McKinnon, S., &amp; Holder, A. (2016). Survivor-defined success: A new paradigm for </a:t>
            </a:r>
            <a:r>
              <a:rPr lang="en-UG" sz="1333" dirty="0" err="1">
                <a:solidFill>
                  <a:schemeClr val="tx1"/>
                </a:solidFill>
                <a:latin typeface="+mn-lt"/>
              </a:rPr>
              <a:t>posttrauma</a:t>
            </a:r>
            <a:r>
              <a:rPr lang="en-UG" sz="1333" dirty="0">
                <a:solidFill>
                  <a:schemeClr val="tx1"/>
                </a:solidFill>
                <a:latin typeface="+mn-lt"/>
              </a:rPr>
              <a:t> research. Journal of Aggression, Maltreatment &amp; Trauma, 25(6), 600-618.</a:t>
            </a:r>
          </a:p>
          <a:p>
            <a:pPr marL="357708" indent="-357708" algn="just">
              <a:spcAft>
                <a:spcPts val="267"/>
              </a:spcAft>
            </a:pPr>
            <a:r>
              <a:rPr lang="en-UG" sz="1333" dirty="0" err="1">
                <a:solidFill>
                  <a:schemeClr val="tx1"/>
                </a:solidFill>
                <a:latin typeface="+mn-lt"/>
              </a:rPr>
              <a:t>Rennison</a:t>
            </a:r>
            <a:r>
              <a:rPr lang="en-UG" sz="1333" dirty="0">
                <a:solidFill>
                  <a:schemeClr val="tx1"/>
                </a:solidFill>
                <a:latin typeface="+mn-lt"/>
              </a:rPr>
              <a:t>, C. M., &amp; </a:t>
            </a:r>
            <a:r>
              <a:rPr lang="en-UG" sz="1333" dirty="0" err="1">
                <a:solidFill>
                  <a:schemeClr val="tx1"/>
                </a:solidFill>
                <a:latin typeface="+mn-lt"/>
              </a:rPr>
              <a:t>Planty</a:t>
            </a:r>
            <a:r>
              <a:rPr lang="en-UG" sz="1333" dirty="0">
                <a:solidFill>
                  <a:schemeClr val="tx1"/>
                </a:solidFill>
                <a:latin typeface="+mn-lt"/>
              </a:rPr>
              <a:t>, M. (2010). Nonlethal intimate partner violence: Examining race, gender, and income patterns. Violence and Victims, 25(5), 607-621.</a:t>
            </a:r>
          </a:p>
          <a:p>
            <a:pPr marL="357708" indent="-357708" algn="just">
              <a:spcAft>
                <a:spcPts val="267"/>
              </a:spcAft>
            </a:pPr>
            <a:r>
              <a:rPr lang="en-UG" sz="1333" dirty="0">
                <a:solidFill>
                  <a:schemeClr val="tx1"/>
                </a:solidFill>
                <a:latin typeface="+mn-lt"/>
              </a:rPr>
              <a:t>United Nations. (1993). Declaration on the Elimination of Violence against Women. General Assembly resolution 48/104 of 20 December 1993.</a:t>
            </a:r>
          </a:p>
        </p:txBody>
      </p:sp>
      <p:sp>
        <p:nvSpPr>
          <p:cNvPr id="4" name="Title 3">
            <a:extLst>
              <a:ext uri="{FF2B5EF4-FFF2-40B4-BE49-F238E27FC236}">
                <a16:creationId xmlns:a16="http://schemas.microsoft.com/office/drawing/2014/main" id="{50C57813-1484-427A-B6CD-CA07C0B2C737}"/>
              </a:ext>
            </a:extLst>
          </p:cNvPr>
          <p:cNvSpPr>
            <a:spLocks noGrp="1"/>
          </p:cNvSpPr>
          <p:nvPr>
            <p:ph type="title"/>
          </p:nvPr>
        </p:nvSpPr>
        <p:spPr>
          <a:xfrm>
            <a:off x="0" y="-43536"/>
            <a:ext cx="10338000" cy="677078"/>
          </a:xfrm>
        </p:spPr>
        <p:txBody>
          <a:bodyPr/>
          <a:lstStyle/>
          <a:p>
            <a:r>
              <a:rPr lang="en-GB" b="1" dirty="0">
                <a:solidFill>
                  <a:schemeClr val="tx1"/>
                </a:solidFill>
                <a:latin typeface="+mj-lt"/>
              </a:rPr>
              <a:t>References</a:t>
            </a:r>
            <a:endParaRPr lang="en-UG" b="1" dirty="0">
              <a:solidFill>
                <a:schemeClr val="tx1"/>
              </a:solidFill>
              <a:latin typeface="+mj-lt"/>
            </a:endParaRPr>
          </a:p>
        </p:txBody>
      </p:sp>
    </p:spTree>
    <p:extLst>
      <p:ext uri="{BB962C8B-B14F-4D97-AF65-F5344CB8AC3E}">
        <p14:creationId xmlns:p14="http://schemas.microsoft.com/office/powerpoint/2010/main" val="2714204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889901"/>
            <a:ext cx="9666845" cy="1384994"/>
          </a:xfrm>
        </p:spPr>
        <p:txBody>
          <a:bodyPr/>
          <a:lstStyle/>
          <a:p>
            <a:pPr algn="l">
              <a:lnSpc>
                <a:spcPct val="80000"/>
              </a:lnSpc>
            </a:pPr>
            <a:r>
              <a:rPr lang="en-US" sz="6600" b="0" dirty="0">
                <a:latin typeface="Tw Cen MT Condensed" panose="020B0606020104020203" pitchFamily="34" charset="0"/>
              </a:rPr>
              <a:t>Mr. Joseph </a:t>
            </a:r>
            <a:r>
              <a:rPr lang="en-US" sz="6600" b="0" dirty="0" err="1">
                <a:latin typeface="Tw Cen MT Condensed" panose="020B0606020104020203" pitchFamily="34" charset="0"/>
              </a:rPr>
              <a:t>Nyende</a:t>
            </a:r>
            <a:r>
              <a:rPr lang="en-US" sz="6600" b="0" dirty="0">
                <a:latin typeface="Tw Cen MT Condensed" panose="020B0606020104020203" pitchFamily="34" charset="0"/>
              </a:rPr>
              <a:t> and Mr. </a:t>
            </a:r>
            <a:r>
              <a:rPr lang="en-US" sz="6600" b="0" dirty="0" err="1">
                <a:latin typeface="Tw Cen MT Condensed" panose="020B0606020104020203" pitchFamily="34" charset="0"/>
              </a:rPr>
              <a:t>Monja</a:t>
            </a:r>
            <a:r>
              <a:rPr lang="en-US" sz="6600" b="0" dirty="0">
                <a:latin typeface="Tw Cen MT Condensed" panose="020B0606020104020203" pitchFamily="34" charset="0"/>
              </a:rPr>
              <a:t> </a:t>
            </a:r>
            <a:r>
              <a:rPr lang="en-US" sz="6600" b="0" dirty="0" err="1">
                <a:latin typeface="Tw Cen MT Condensed" panose="020B0606020104020203" pitchFamily="34" charset="0"/>
              </a:rPr>
              <a:t>Minisi</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1089812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6778" y="2754162"/>
            <a:ext cx="6035167" cy="3690378"/>
          </a:xfrm>
          <a:custGeom>
            <a:avLst/>
            <a:gdLst/>
            <a:ahLst/>
            <a:cxnLst/>
            <a:rect l="l" t="t" r="r" b="b"/>
            <a:pathLst>
              <a:path w="6040755" h="3693795">
                <a:moveTo>
                  <a:pt x="6040500" y="0"/>
                </a:moveTo>
                <a:lnTo>
                  <a:pt x="0" y="0"/>
                </a:lnTo>
                <a:lnTo>
                  <a:pt x="0" y="3693667"/>
                </a:lnTo>
                <a:lnTo>
                  <a:pt x="6040500" y="3693667"/>
                </a:lnTo>
                <a:lnTo>
                  <a:pt x="6040500" y="0"/>
                </a:lnTo>
                <a:close/>
              </a:path>
            </a:pathLst>
          </a:custGeom>
          <a:solidFill>
            <a:srgbClr val="B0D6EB"/>
          </a:solidFill>
        </p:spPr>
        <p:txBody>
          <a:bodyPr wrap="square" lIns="0" tIns="0" rIns="0" bIns="0" rtlCol="0"/>
          <a:lstStyle/>
          <a:p>
            <a:pPr defTabSz="913577"/>
            <a:endParaRPr sz="1798">
              <a:solidFill>
                <a:prstClr val="black"/>
              </a:solidFill>
              <a:latin typeface="Calibri"/>
            </a:endParaRPr>
          </a:p>
        </p:txBody>
      </p:sp>
      <p:sp>
        <p:nvSpPr>
          <p:cNvPr id="3" name="object 3"/>
          <p:cNvSpPr txBox="1">
            <a:spLocks noGrp="1"/>
          </p:cNvSpPr>
          <p:nvPr>
            <p:ph type="title"/>
          </p:nvPr>
        </p:nvSpPr>
        <p:spPr>
          <a:xfrm>
            <a:off x="2915690" y="2721731"/>
            <a:ext cx="5771886" cy="814586"/>
          </a:xfrm>
          <a:prstGeom prst="rect">
            <a:avLst/>
          </a:prstGeom>
        </p:spPr>
        <p:txBody>
          <a:bodyPr vert="horz" wrap="square" lIns="0" tIns="71054" rIns="0" bIns="0" rtlCol="0">
            <a:spAutoFit/>
          </a:bodyPr>
          <a:lstStyle/>
          <a:p>
            <a:pPr marL="12689" marR="5075" indent="-634" algn="ctr">
              <a:lnSpc>
                <a:spcPct val="81900"/>
              </a:lnSpc>
              <a:spcBef>
                <a:spcPts val="559"/>
              </a:spcBef>
            </a:pPr>
            <a:r>
              <a:rPr i="0" spc="15" dirty="0"/>
              <a:t>Learnings</a:t>
            </a:r>
            <a:r>
              <a:rPr i="0" spc="45" dirty="0"/>
              <a:t> </a:t>
            </a:r>
            <a:r>
              <a:rPr i="0" spc="10" dirty="0"/>
              <a:t>from</a:t>
            </a:r>
            <a:r>
              <a:rPr i="0" spc="30" dirty="0"/>
              <a:t> </a:t>
            </a:r>
            <a:r>
              <a:rPr i="0" spc="-5" dirty="0"/>
              <a:t>FOME’s</a:t>
            </a:r>
            <a:r>
              <a:rPr i="0" spc="40" dirty="0"/>
              <a:t> </a:t>
            </a:r>
            <a:r>
              <a:rPr i="0" spc="15" dirty="0"/>
              <a:t>Online</a:t>
            </a:r>
            <a:r>
              <a:rPr i="0" spc="10" dirty="0"/>
              <a:t> </a:t>
            </a:r>
            <a:r>
              <a:rPr i="0" spc="5" dirty="0"/>
              <a:t>Project</a:t>
            </a:r>
            <a:r>
              <a:rPr i="0" spc="70" dirty="0"/>
              <a:t> </a:t>
            </a:r>
            <a:r>
              <a:rPr i="0" spc="5" dirty="0"/>
              <a:t>titled </a:t>
            </a:r>
            <a:r>
              <a:rPr i="0" spc="10" dirty="0"/>
              <a:t> </a:t>
            </a:r>
            <a:r>
              <a:rPr i="0" dirty="0">
                <a:latin typeface="Calibri"/>
                <a:cs typeface="Calibri"/>
              </a:rPr>
              <a:t>“Prevention </a:t>
            </a:r>
            <a:r>
              <a:rPr i="0" spc="15" dirty="0"/>
              <a:t>of </a:t>
            </a:r>
            <a:r>
              <a:rPr i="0" spc="10" dirty="0"/>
              <a:t>Gender-Based</a:t>
            </a:r>
            <a:r>
              <a:rPr i="0" spc="15" dirty="0"/>
              <a:t> </a:t>
            </a:r>
            <a:r>
              <a:rPr i="0" spc="10" dirty="0"/>
              <a:t>Violence </a:t>
            </a:r>
            <a:r>
              <a:rPr i="0" spc="5" dirty="0"/>
              <a:t>against </a:t>
            </a:r>
            <a:r>
              <a:rPr i="0" spc="10" dirty="0"/>
              <a:t>Women </a:t>
            </a:r>
            <a:r>
              <a:rPr i="0" spc="-430" dirty="0"/>
              <a:t> </a:t>
            </a:r>
            <a:r>
              <a:rPr i="0" spc="20" dirty="0"/>
              <a:t>and</a:t>
            </a:r>
            <a:r>
              <a:rPr i="0" spc="10" dirty="0"/>
              <a:t> </a:t>
            </a:r>
            <a:r>
              <a:rPr i="0" spc="15" dirty="0"/>
              <a:t>Girls</a:t>
            </a:r>
            <a:r>
              <a:rPr i="0" spc="5" dirty="0"/>
              <a:t> </a:t>
            </a:r>
            <a:r>
              <a:rPr i="0" spc="10" dirty="0"/>
              <a:t>using</a:t>
            </a:r>
            <a:r>
              <a:rPr i="0" spc="30" dirty="0"/>
              <a:t> </a:t>
            </a:r>
            <a:r>
              <a:rPr i="0" spc="10" dirty="0"/>
              <a:t>Social</a:t>
            </a:r>
            <a:r>
              <a:rPr i="0" spc="60" dirty="0"/>
              <a:t> </a:t>
            </a:r>
            <a:r>
              <a:rPr i="0" spc="15" dirty="0"/>
              <a:t>Media</a:t>
            </a:r>
            <a:r>
              <a:rPr i="0" spc="60" dirty="0"/>
              <a:t> </a:t>
            </a:r>
            <a:r>
              <a:rPr i="0" spc="15" dirty="0"/>
              <a:t>during</a:t>
            </a:r>
            <a:r>
              <a:rPr i="0" spc="30" dirty="0"/>
              <a:t> </a:t>
            </a:r>
            <a:r>
              <a:rPr i="0" spc="10" dirty="0"/>
              <a:t>COVID-19”</a:t>
            </a:r>
          </a:p>
        </p:txBody>
      </p:sp>
      <p:sp>
        <p:nvSpPr>
          <p:cNvPr id="4" name="object 4"/>
          <p:cNvSpPr txBox="1"/>
          <p:nvPr/>
        </p:nvSpPr>
        <p:spPr>
          <a:xfrm>
            <a:off x="3429056" y="3996127"/>
            <a:ext cx="4742234" cy="2221078"/>
          </a:xfrm>
          <a:prstGeom prst="rect">
            <a:avLst/>
          </a:prstGeom>
        </p:spPr>
        <p:txBody>
          <a:bodyPr vert="horz" wrap="square" lIns="0" tIns="14590" rIns="0" bIns="0" rtlCol="0">
            <a:spAutoFit/>
          </a:bodyPr>
          <a:lstStyle/>
          <a:p>
            <a:pPr algn="ctr" defTabSz="913577">
              <a:lnSpc>
                <a:spcPts val="2058"/>
              </a:lnSpc>
              <a:spcBef>
                <a:spcPts val="114"/>
              </a:spcBef>
            </a:pPr>
            <a:r>
              <a:rPr sz="1898" b="1" spc="5" dirty="0">
                <a:solidFill>
                  <a:prstClr val="black"/>
                </a:solidFill>
                <a:latin typeface="Calibri"/>
                <a:cs typeface="Calibri"/>
              </a:rPr>
              <a:t>A</a:t>
            </a:r>
            <a:r>
              <a:rPr sz="1898" b="1" spc="-40" dirty="0">
                <a:solidFill>
                  <a:prstClr val="black"/>
                </a:solidFill>
                <a:latin typeface="Calibri"/>
                <a:cs typeface="Calibri"/>
              </a:rPr>
              <a:t> </a:t>
            </a:r>
            <a:r>
              <a:rPr sz="1898" b="1" dirty="0">
                <a:solidFill>
                  <a:prstClr val="black"/>
                </a:solidFill>
                <a:latin typeface="Calibri"/>
                <a:cs typeface="Calibri"/>
              </a:rPr>
              <a:t>Presentation</a:t>
            </a:r>
            <a:r>
              <a:rPr sz="1898" b="1" spc="-80" dirty="0">
                <a:solidFill>
                  <a:prstClr val="black"/>
                </a:solidFill>
                <a:latin typeface="Calibri"/>
                <a:cs typeface="Calibri"/>
              </a:rPr>
              <a:t> </a:t>
            </a:r>
            <a:r>
              <a:rPr sz="1898" b="1" spc="10" dirty="0">
                <a:solidFill>
                  <a:prstClr val="black"/>
                </a:solidFill>
                <a:latin typeface="Calibri"/>
                <a:cs typeface="Calibri"/>
              </a:rPr>
              <a:t>at</a:t>
            </a:r>
            <a:r>
              <a:rPr sz="1898" b="1" spc="-40" dirty="0">
                <a:solidFill>
                  <a:prstClr val="black"/>
                </a:solidFill>
                <a:latin typeface="Calibri"/>
                <a:cs typeface="Calibri"/>
              </a:rPr>
              <a:t> </a:t>
            </a:r>
            <a:r>
              <a:rPr sz="1898" b="1" spc="5" dirty="0">
                <a:solidFill>
                  <a:prstClr val="black"/>
                </a:solidFill>
                <a:latin typeface="Calibri"/>
                <a:cs typeface="Calibri"/>
              </a:rPr>
              <a:t>the</a:t>
            </a:r>
            <a:r>
              <a:rPr sz="1898" b="1" spc="-45" dirty="0">
                <a:solidFill>
                  <a:prstClr val="black"/>
                </a:solidFill>
                <a:latin typeface="Calibri"/>
                <a:cs typeface="Calibri"/>
              </a:rPr>
              <a:t> </a:t>
            </a:r>
            <a:r>
              <a:rPr sz="1898" b="1" dirty="0">
                <a:solidFill>
                  <a:prstClr val="black"/>
                </a:solidFill>
                <a:latin typeface="Calibri"/>
                <a:cs typeface="Calibri"/>
              </a:rPr>
              <a:t>Gender</a:t>
            </a:r>
            <a:r>
              <a:rPr sz="1898" b="1" spc="15" dirty="0">
                <a:solidFill>
                  <a:prstClr val="black"/>
                </a:solidFill>
                <a:latin typeface="Calibri"/>
                <a:cs typeface="Calibri"/>
              </a:rPr>
              <a:t> </a:t>
            </a:r>
            <a:r>
              <a:rPr sz="1898" b="1" spc="10" dirty="0">
                <a:solidFill>
                  <a:prstClr val="black"/>
                </a:solidFill>
                <a:latin typeface="Calibri"/>
                <a:cs typeface="Calibri"/>
              </a:rPr>
              <a:t>and</a:t>
            </a:r>
            <a:r>
              <a:rPr sz="1898" b="1" spc="-45" dirty="0">
                <a:solidFill>
                  <a:prstClr val="black"/>
                </a:solidFill>
                <a:latin typeface="Calibri"/>
                <a:cs typeface="Calibri"/>
              </a:rPr>
              <a:t> </a:t>
            </a:r>
            <a:r>
              <a:rPr sz="1898" b="1" spc="5" dirty="0">
                <a:solidFill>
                  <a:prstClr val="black"/>
                </a:solidFill>
                <a:latin typeface="Calibri"/>
                <a:cs typeface="Calibri"/>
              </a:rPr>
              <a:t>Social</a:t>
            </a:r>
            <a:r>
              <a:rPr sz="1898" b="1" spc="-85" dirty="0">
                <a:solidFill>
                  <a:prstClr val="black"/>
                </a:solidFill>
                <a:latin typeface="Calibri"/>
                <a:cs typeface="Calibri"/>
              </a:rPr>
              <a:t> </a:t>
            </a:r>
            <a:r>
              <a:rPr sz="1898" b="1" spc="5" dirty="0">
                <a:solidFill>
                  <a:prstClr val="black"/>
                </a:solidFill>
                <a:latin typeface="Calibri"/>
                <a:cs typeface="Calibri"/>
              </a:rPr>
              <a:t>Norms</a:t>
            </a:r>
            <a:endParaRPr sz="1898">
              <a:solidFill>
                <a:prstClr val="black"/>
              </a:solidFill>
              <a:latin typeface="Calibri"/>
              <a:cs typeface="Calibri"/>
            </a:endParaRPr>
          </a:p>
          <a:p>
            <a:pPr marL="10151" algn="ctr" defTabSz="913577">
              <a:lnSpc>
                <a:spcPts val="2058"/>
              </a:lnSpc>
            </a:pPr>
            <a:r>
              <a:rPr sz="1898" b="1" spc="-5" dirty="0">
                <a:solidFill>
                  <a:prstClr val="black"/>
                </a:solidFill>
                <a:latin typeface="Calibri"/>
                <a:cs typeface="Calibri"/>
              </a:rPr>
              <a:t>Conference</a:t>
            </a:r>
            <a:endParaRPr sz="1898">
              <a:solidFill>
                <a:prstClr val="black"/>
              </a:solidFill>
              <a:latin typeface="Calibri"/>
              <a:cs typeface="Calibri"/>
            </a:endParaRPr>
          </a:p>
          <a:p>
            <a:pPr defTabSz="913577">
              <a:spcBef>
                <a:spcPts val="35"/>
              </a:spcBef>
            </a:pPr>
            <a:endParaRPr sz="2148">
              <a:solidFill>
                <a:prstClr val="black"/>
              </a:solidFill>
              <a:latin typeface="Calibri"/>
              <a:cs typeface="Calibri"/>
            </a:endParaRPr>
          </a:p>
          <a:p>
            <a:pPr marL="1340547" marR="1329128" indent="634" algn="ctr" defTabSz="913577">
              <a:lnSpc>
                <a:spcPct val="128699"/>
              </a:lnSpc>
            </a:pPr>
            <a:r>
              <a:rPr sz="1698" b="1" spc="-5" dirty="0">
                <a:solidFill>
                  <a:prstClr val="black"/>
                </a:solidFill>
                <a:latin typeface="Calibri"/>
                <a:cs typeface="Calibri"/>
              </a:rPr>
              <a:t>Joseph Nyende </a:t>
            </a:r>
            <a:r>
              <a:rPr sz="1698" b="1" dirty="0">
                <a:solidFill>
                  <a:prstClr val="black"/>
                </a:solidFill>
                <a:latin typeface="Calibri"/>
                <a:cs typeface="Calibri"/>
              </a:rPr>
              <a:t> </a:t>
            </a:r>
            <a:r>
              <a:rPr sz="1698" b="1" u="heavy" spc="-10" dirty="0">
                <a:solidFill>
                  <a:srgbClr val="0462C1"/>
                </a:solidFill>
                <a:uFill>
                  <a:solidFill>
                    <a:srgbClr val="0462C1"/>
                  </a:solidFill>
                </a:uFill>
                <a:latin typeface="Calibri"/>
                <a:cs typeface="Calibri"/>
                <a:hlinkClick r:id="rId2"/>
              </a:rPr>
              <a:t>jnyende@fomeug.org </a:t>
            </a:r>
            <a:r>
              <a:rPr sz="1698" b="1" spc="-5" dirty="0">
                <a:solidFill>
                  <a:srgbClr val="0462C1"/>
                </a:solidFill>
                <a:latin typeface="Calibri"/>
                <a:cs typeface="Calibri"/>
              </a:rPr>
              <a:t> </a:t>
            </a:r>
            <a:r>
              <a:rPr sz="1698" b="1" u="heavy" spc="-15" dirty="0">
                <a:solidFill>
                  <a:srgbClr val="0462C1"/>
                </a:solidFill>
                <a:uFill>
                  <a:solidFill>
                    <a:srgbClr val="0462C1"/>
                  </a:solidFill>
                </a:uFill>
                <a:latin typeface="Calibri"/>
                <a:cs typeface="Calibri"/>
                <a:hlinkClick r:id="rId3"/>
              </a:rPr>
              <a:t>www.fomeug.org </a:t>
            </a:r>
            <a:r>
              <a:rPr sz="1698" b="1" spc="-10" dirty="0">
                <a:solidFill>
                  <a:srgbClr val="0462C1"/>
                </a:solidFill>
                <a:latin typeface="Calibri"/>
                <a:cs typeface="Calibri"/>
              </a:rPr>
              <a:t> </a:t>
            </a:r>
            <a:r>
              <a:rPr sz="1698" b="1" spc="-30" dirty="0">
                <a:solidFill>
                  <a:prstClr val="black"/>
                </a:solidFill>
                <a:latin typeface="Calibri"/>
                <a:cs typeface="Calibri"/>
              </a:rPr>
              <a:t>T</a:t>
            </a:r>
            <a:r>
              <a:rPr sz="1698" b="1" spc="5" dirty="0">
                <a:solidFill>
                  <a:prstClr val="black"/>
                </a:solidFill>
                <a:latin typeface="Calibri"/>
                <a:cs typeface="Calibri"/>
              </a:rPr>
              <a:t>wi</a:t>
            </a:r>
            <a:r>
              <a:rPr sz="1698" b="1" spc="-25" dirty="0">
                <a:solidFill>
                  <a:prstClr val="black"/>
                </a:solidFill>
                <a:latin typeface="Calibri"/>
                <a:cs typeface="Calibri"/>
              </a:rPr>
              <a:t>tt</a:t>
            </a:r>
            <a:r>
              <a:rPr sz="1698" b="1" spc="-10" dirty="0">
                <a:solidFill>
                  <a:prstClr val="black"/>
                </a:solidFill>
                <a:latin typeface="Calibri"/>
                <a:cs typeface="Calibri"/>
              </a:rPr>
              <a:t>e</a:t>
            </a:r>
            <a:r>
              <a:rPr sz="1698" b="1" dirty="0">
                <a:solidFill>
                  <a:prstClr val="black"/>
                </a:solidFill>
                <a:latin typeface="Calibri"/>
                <a:cs typeface="Calibri"/>
              </a:rPr>
              <a:t>r</a:t>
            </a:r>
            <a:r>
              <a:rPr sz="1698" b="1" spc="-70" dirty="0">
                <a:solidFill>
                  <a:prstClr val="black"/>
                </a:solidFill>
                <a:latin typeface="Calibri"/>
                <a:cs typeface="Calibri"/>
              </a:rPr>
              <a:t> </a:t>
            </a:r>
            <a:r>
              <a:rPr sz="1698" b="1" dirty="0">
                <a:solidFill>
                  <a:prstClr val="black"/>
                </a:solidFill>
                <a:latin typeface="Calibri"/>
                <a:cs typeface="Calibri"/>
              </a:rPr>
              <a:t>@</a:t>
            </a:r>
            <a:r>
              <a:rPr sz="1698" b="1" spc="-40" dirty="0">
                <a:solidFill>
                  <a:prstClr val="black"/>
                </a:solidFill>
                <a:latin typeface="Calibri"/>
                <a:cs typeface="Calibri"/>
              </a:rPr>
              <a:t>F</a:t>
            </a:r>
            <a:r>
              <a:rPr sz="1698" b="1" spc="5" dirty="0">
                <a:solidFill>
                  <a:prstClr val="black"/>
                </a:solidFill>
                <a:latin typeface="Calibri"/>
                <a:cs typeface="Calibri"/>
              </a:rPr>
              <a:t>o</a:t>
            </a:r>
            <a:r>
              <a:rPr sz="1698" b="1" spc="-5" dirty="0">
                <a:solidFill>
                  <a:prstClr val="black"/>
                </a:solidFill>
                <a:latin typeface="Calibri"/>
                <a:cs typeface="Calibri"/>
              </a:rPr>
              <a:t>m</a:t>
            </a:r>
            <a:r>
              <a:rPr sz="1698" b="1" spc="-10" dirty="0">
                <a:solidFill>
                  <a:prstClr val="black"/>
                </a:solidFill>
                <a:latin typeface="Calibri"/>
                <a:cs typeface="Calibri"/>
              </a:rPr>
              <a:t>e</a:t>
            </a:r>
            <a:r>
              <a:rPr sz="1698" b="1" spc="-15" dirty="0">
                <a:solidFill>
                  <a:prstClr val="black"/>
                </a:solidFill>
                <a:latin typeface="Calibri"/>
                <a:cs typeface="Calibri"/>
              </a:rPr>
              <a:t>U</a:t>
            </a:r>
            <a:r>
              <a:rPr sz="1698" b="1" spc="-30" dirty="0">
                <a:solidFill>
                  <a:prstClr val="black"/>
                </a:solidFill>
                <a:latin typeface="Calibri"/>
                <a:cs typeface="Calibri"/>
              </a:rPr>
              <a:t>g</a:t>
            </a:r>
            <a:r>
              <a:rPr sz="1698" b="1" spc="5" dirty="0">
                <a:solidFill>
                  <a:prstClr val="black"/>
                </a:solidFill>
                <a:latin typeface="Calibri"/>
                <a:cs typeface="Calibri"/>
              </a:rPr>
              <a:t>and</a:t>
            </a:r>
            <a:r>
              <a:rPr sz="1698" b="1" dirty="0">
                <a:solidFill>
                  <a:prstClr val="black"/>
                </a:solidFill>
                <a:latin typeface="Calibri"/>
                <a:cs typeface="Calibri"/>
              </a:rPr>
              <a:t>a</a:t>
            </a:r>
            <a:endParaRPr sz="1698">
              <a:solidFill>
                <a:prstClr val="black"/>
              </a:solidFill>
              <a:latin typeface="Calibri"/>
              <a:cs typeface="Calibri"/>
            </a:endParaRPr>
          </a:p>
        </p:txBody>
      </p:sp>
      <p:pic>
        <p:nvPicPr>
          <p:cNvPr id="5" name="object 5"/>
          <p:cNvPicPr/>
          <p:nvPr/>
        </p:nvPicPr>
        <p:blipFill>
          <a:blip r:embed="rId4" cstate="print"/>
          <a:stretch>
            <a:fillRect/>
          </a:stretch>
        </p:blipFill>
        <p:spPr>
          <a:xfrm>
            <a:off x="3997157" y="958088"/>
            <a:ext cx="3373887" cy="10460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630049" y="1550058"/>
            <a:ext cx="4792987" cy="4421856"/>
            <a:chOff x="6630543" y="1551493"/>
            <a:chExt cx="4797425" cy="4425950"/>
          </a:xfrm>
        </p:grpSpPr>
        <p:pic>
          <p:nvPicPr>
            <p:cNvPr id="3" name="object 3"/>
            <p:cNvPicPr/>
            <p:nvPr/>
          </p:nvPicPr>
          <p:blipFill>
            <a:blip r:embed="rId2" cstate="print"/>
            <a:stretch>
              <a:fillRect/>
            </a:stretch>
          </p:blipFill>
          <p:spPr>
            <a:xfrm>
              <a:off x="7406251" y="1551493"/>
              <a:ext cx="3878649" cy="3518888"/>
            </a:xfrm>
            <a:prstGeom prst="rect">
              <a:avLst/>
            </a:prstGeom>
          </p:spPr>
        </p:pic>
        <p:pic>
          <p:nvPicPr>
            <p:cNvPr id="4" name="object 4"/>
            <p:cNvPicPr/>
            <p:nvPr/>
          </p:nvPicPr>
          <p:blipFill>
            <a:blip r:embed="rId3" cstate="print"/>
            <a:stretch>
              <a:fillRect/>
            </a:stretch>
          </p:blipFill>
          <p:spPr>
            <a:xfrm>
              <a:off x="6630543" y="1657642"/>
              <a:ext cx="4797171" cy="4319778"/>
            </a:xfrm>
            <a:prstGeom prst="rect">
              <a:avLst/>
            </a:prstGeom>
          </p:spPr>
        </p:pic>
      </p:grpSp>
      <p:sp>
        <p:nvSpPr>
          <p:cNvPr id="5" name="object 5"/>
          <p:cNvSpPr txBox="1">
            <a:spLocks noGrp="1"/>
          </p:cNvSpPr>
          <p:nvPr>
            <p:ph type="title"/>
          </p:nvPr>
        </p:nvSpPr>
        <p:spPr>
          <a:xfrm>
            <a:off x="1644580" y="1562165"/>
            <a:ext cx="4599491" cy="511971"/>
          </a:xfrm>
          <a:prstGeom prst="rect">
            <a:avLst/>
          </a:prstGeom>
        </p:spPr>
        <p:txBody>
          <a:bodyPr vert="horz" wrap="square" lIns="0" tIns="11419" rIns="0" bIns="0" rtlCol="0">
            <a:spAutoFit/>
          </a:bodyPr>
          <a:lstStyle/>
          <a:p>
            <a:pPr marL="12689">
              <a:spcBef>
                <a:spcPts val="90"/>
              </a:spcBef>
            </a:pPr>
            <a:r>
              <a:rPr sz="3197" i="0" spc="-15" dirty="0"/>
              <a:t>Outline</a:t>
            </a:r>
            <a:r>
              <a:rPr sz="3197" i="0" spc="30" dirty="0"/>
              <a:t> </a:t>
            </a:r>
            <a:r>
              <a:rPr sz="3197" i="0" spc="-15" dirty="0"/>
              <a:t>of</a:t>
            </a:r>
            <a:r>
              <a:rPr sz="3197" i="0" spc="25" dirty="0"/>
              <a:t> </a:t>
            </a:r>
            <a:r>
              <a:rPr sz="3197" i="0" spc="-10" dirty="0"/>
              <a:t>the</a:t>
            </a:r>
            <a:r>
              <a:rPr sz="3197" i="0" spc="-5" dirty="0"/>
              <a:t> </a:t>
            </a:r>
            <a:r>
              <a:rPr sz="3197" i="0" spc="-25" dirty="0"/>
              <a:t>Presentation</a:t>
            </a:r>
            <a:endParaRPr sz="3197"/>
          </a:p>
        </p:txBody>
      </p:sp>
      <p:sp>
        <p:nvSpPr>
          <p:cNvPr id="6" name="object 6"/>
          <p:cNvSpPr txBox="1"/>
          <p:nvPr/>
        </p:nvSpPr>
        <p:spPr>
          <a:xfrm>
            <a:off x="1379015" y="2633561"/>
            <a:ext cx="4786643" cy="2982444"/>
          </a:xfrm>
          <a:prstGeom prst="rect">
            <a:avLst/>
          </a:prstGeom>
        </p:spPr>
        <p:txBody>
          <a:bodyPr vert="horz" wrap="square" lIns="0" tIns="111022" rIns="0" bIns="0" rtlCol="0">
            <a:spAutoFit/>
          </a:bodyPr>
          <a:lstStyle/>
          <a:p>
            <a:pPr marL="286762" indent="-274708" defTabSz="913577">
              <a:spcBef>
                <a:spcPts val="874"/>
              </a:spcBef>
              <a:buClr>
                <a:srgbClr val="D16248"/>
              </a:buClr>
              <a:buSzPct val="84375"/>
              <a:buFont typeface="Segoe UI Symbol"/>
              <a:buChar char="⚫"/>
              <a:tabLst>
                <a:tab pos="287396" algn="l"/>
              </a:tabLst>
            </a:pPr>
            <a:r>
              <a:rPr sz="3197" spc="-10" dirty="0">
                <a:solidFill>
                  <a:prstClr val="black"/>
                </a:solidFill>
                <a:latin typeface="Calibri"/>
                <a:cs typeface="Calibri"/>
              </a:rPr>
              <a:t>About</a:t>
            </a:r>
            <a:r>
              <a:rPr sz="3197" spc="30" dirty="0">
                <a:solidFill>
                  <a:prstClr val="black"/>
                </a:solidFill>
                <a:latin typeface="Calibri"/>
                <a:cs typeface="Calibri"/>
              </a:rPr>
              <a:t> </a:t>
            </a:r>
            <a:r>
              <a:rPr sz="3197" spc="-15" dirty="0">
                <a:solidFill>
                  <a:prstClr val="black"/>
                </a:solidFill>
                <a:latin typeface="Calibri"/>
                <a:cs typeface="Calibri"/>
              </a:rPr>
              <a:t>FOME</a:t>
            </a:r>
            <a:endParaRPr sz="3197">
              <a:solidFill>
                <a:prstClr val="black"/>
              </a:solidFill>
              <a:latin typeface="Calibri"/>
              <a:cs typeface="Calibri"/>
            </a:endParaRPr>
          </a:p>
          <a:p>
            <a:pPr marL="286762" indent="-274708" defTabSz="913577">
              <a:spcBef>
                <a:spcPts val="769"/>
              </a:spcBef>
              <a:buClr>
                <a:srgbClr val="D16248"/>
              </a:buClr>
              <a:buSzPct val="84375"/>
              <a:buFont typeface="Segoe UI Symbol"/>
              <a:buChar char="⚫"/>
              <a:tabLst>
                <a:tab pos="287396" algn="l"/>
              </a:tabLst>
            </a:pPr>
            <a:r>
              <a:rPr sz="3197" spc="-15" dirty="0">
                <a:solidFill>
                  <a:prstClr val="black"/>
                </a:solidFill>
                <a:latin typeface="Calibri"/>
                <a:cs typeface="Calibri"/>
              </a:rPr>
              <a:t>Background</a:t>
            </a:r>
            <a:r>
              <a:rPr sz="3197" spc="90" dirty="0">
                <a:solidFill>
                  <a:prstClr val="black"/>
                </a:solidFill>
                <a:latin typeface="Calibri"/>
                <a:cs typeface="Calibri"/>
              </a:rPr>
              <a:t> </a:t>
            </a:r>
            <a:r>
              <a:rPr sz="3197" spc="-10" dirty="0">
                <a:solidFill>
                  <a:prstClr val="black"/>
                </a:solidFill>
                <a:latin typeface="Calibri"/>
                <a:cs typeface="Calibri"/>
              </a:rPr>
              <a:t>of</a:t>
            </a:r>
            <a:r>
              <a:rPr sz="3197" spc="-15" dirty="0">
                <a:solidFill>
                  <a:prstClr val="black"/>
                </a:solidFill>
                <a:latin typeface="Calibri"/>
                <a:cs typeface="Calibri"/>
              </a:rPr>
              <a:t> </a:t>
            </a:r>
            <a:r>
              <a:rPr sz="3197" spc="-10" dirty="0">
                <a:solidFill>
                  <a:prstClr val="black"/>
                </a:solidFill>
                <a:latin typeface="Calibri"/>
                <a:cs typeface="Calibri"/>
              </a:rPr>
              <a:t>the</a:t>
            </a:r>
            <a:r>
              <a:rPr sz="3197" spc="10" dirty="0">
                <a:solidFill>
                  <a:prstClr val="black"/>
                </a:solidFill>
                <a:latin typeface="Calibri"/>
                <a:cs typeface="Calibri"/>
              </a:rPr>
              <a:t> </a:t>
            </a:r>
            <a:r>
              <a:rPr sz="3197" spc="-25" dirty="0">
                <a:solidFill>
                  <a:prstClr val="black"/>
                </a:solidFill>
                <a:latin typeface="Calibri"/>
                <a:cs typeface="Calibri"/>
              </a:rPr>
              <a:t>Abstract</a:t>
            </a:r>
            <a:endParaRPr sz="3197">
              <a:solidFill>
                <a:prstClr val="black"/>
              </a:solidFill>
              <a:latin typeface="Calibri"/>
              <a:cs typeface="Calibri"/>
            </a:endParaRPr>
          </a:p>
          <a:p>
            <a:pPr marL="286762" indent="-274708" defTabSz="913577">
              <a:spcBef>
                <a:spcPts val="774"/>
              </a:spcBef>
              <a:buClr>
                <a:srgbClr val="D16248"/>
              </a:buClr>
              <a:buSzPct val="84375"/>
              <a:buFont typeface="Segoe UI Symbol"/>
              <a:buChar char="⚫"/>
              <a:tabLst>
                <a:tab pos="287396" algn="l"/>
              </a:tabLst>
            </a:pPr>
            <a:r>
              <a:rPr sz="3197" spc="-10" dirty="0">
                <a:solidFill>
                  <a:prstClr val="black"/>
                </a:solidFill>
                <a:latin typeface="Calibri"/>
                <a:cs typeface="Calibri"/>
              </a:rPr>
              <a:t>Description</a:t>
            </a:r>
            <a:endParaRPr sz="3197">
              <a:solidFill>
                <a:prstClr val="black"/>
              </a:solidFill>
              <a:latin typeface="Calibri"/>
              <a:cs typeface="Calibri"/>
            </a:endParaRPr>
          </a:p>
          <a:p>
            <a:pPr marL="286762" indent="-274708" defTabSz="913577">
              <a:spcBef>
                <a:spcPts val="774"/>
              </a:spcBef>
              <a:buClr>
                <a:srgbClr val="D16248"/>
              </a:buClr>
              <a:buSzPct val="84375"/>
              <a:buFont typeface="Segoe UI Symbol"/>
              <a:buChar char="⚫"/>
              <a:tabLst>
                <a:tab pos="287396" algn="l"/>
              </a:tabLst>
            </a:pPr>
            <a:r>
              <a:rPr sz="3197" spc="-35" dirty="0">
                <a:solidFill>
                  <a:prstClr val="black"/>
                </a:solidFill>
                <a:latin typeface="Calibri"/>
                <a:cs typeface="Calibri"/>
              </a:rPr>
              <a:t>Key</a:t>
            </a:r>
            <a:r>
              <a:rPr sz="3197" spc="-15" dirty="0">
                <a:solidFill>
                  <a:prstClr val="black"/>
                </a:solidFill>
                <a:latin typeface="Calibri"/>
                <a:cs typeface="Calibri"/>
              </a:rPr>
              <a:t> </a:t>
            </a:r>
            <a:r>
              <a:rPr sz="3197" spc="-10" dirty="0">
                <a:solidFill>
                  <a:prstClr val="black"/>
                </a:solidFill>
                <a:latin typeface="Calibri"/>
                <a:cs typeface="Calibri"/>
              </a:rPr>
              <a:t>Learnings</a:t>
            </a:r>
            <a:endParaRPr sz="3197">
              <a:solidFill>
                <a:prstClr val="black"/>
              </a:solidFill>
              <a:latin typeface="Calibri"/>
              <a:cs typeface="Calibri"/>
            </a:endParaRPr>
          </a:p>
          <a:p>
            <a:pPr marL="286762" indent="-274708" defTabSz="913577">
              <a:spcBef>
                <a:spcPts val="774"/>
              </a:spcBef>
              <a:buClr>
                <a:srgbClr val="D16248"/>
              </a:buClr>
              <a:buSzPct val="84375"/>
              <a:buFont typeface="Segoe UI Symbol"/>
              <a:buChar char="⚫"/>
              <a:tabLst>
                <a:tab pos="287396" algn="l"/>
              </a:tabLst>
            </a:pPr>
            <a:r>
              <a:rPr sz="3197" spc="-10" dirty="0">
                <a:solidFill>
                  <a:prstClr val="black"/>
                </a:solidFill>
                <a:latin typeface="Calibri"/>
                <a:cs typeface="Calibri"/>
              </a:rPr>
              <a:t>Conclusion</a:t>
            </a:r>
            <a:endParaRPr sz="3197">
              <a:solidFill>
                <a:prstClr val="black"/>
              </a:solidFill>
              <a:latin typeface="Calibri"/>
              <a:cs typeface="Calibri"/>
            </a:endParaRPr>
          </a:p>
        </p:txBody>
      </p:sp>
      <p:pic>
        <p:nvPicPr>
          <p:cNvPr id="7" name="object 7"/>
          <p:cNvPicPr/>
          <p:nvPr/>
        </p:nvPicPr>
        <p:blipFill>
          <a:blip r:embed="rId4" cstate="print"/>
          <a:stretch>
            <a:fillRect/>
          </a:stretch>
        </p:blipFill>
        <p:spPr>
          <a:xfrm>
            <a:off x="842683" y="513112"/>
            <a:ext cx="1192568" cy="84605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27081" y="1417531"/>
            <a:ext cx="4932304" cy="5323899"/>
          </a:xfrm>
          <a:prstGeom prst="rect">
            <a:avLst/>
          </a:prstGeom>
        </p:spPr>
      </p:pic>
      <p:sp>
        <p:nvSpPr>
          <p:cNvPr id="3" name="object 3"/>
          <p:cNvSpPr txBox="1"/>
          <p:nvPr/>
        </p:nvSpPr>
        <p:spPr>
          <a:xfrm>
            <a:off x="1379015" y="1324451"/>
            <a:ext cx="5383625" cy="5398217"/>
          </a:xfrm>
          <a:prstGeom prst="rect">
            <a:avLst/>
          </a:prstGeom>
        </p:spPr>
        <p:txBody>
          <a:bodyPr vert="horz" wrap="square" lIns="0" tIns="67248" rIns="0" bIns="0" rtlCol="0">
            <a:spAutoFit/>
          </a:bodyPr>
          <a:lstStyle/>
          <a:p>
            <a:pPr marL="12689" defTabSz="913577">
              <a:spcBef>
                <a:spcPts val="530"/>
              </a:spcBef>
            </a:pPr>
            <a:r>
              <a:rPr sz="1798" b="1" spc="-5" dirty="0">
                <a:solidFill>
                  <a:prstClr val="black"/>
                </a:solidFill>
                <a:latin typeface="Calibri"/>
                <a:cs typeface="Calibri"/>
              </a:rPr>
              <a:t>About</a:t>
            </a:r>
            <a:r>
              <a:rPr sz="1798" b="1" spc="-45" dirty="0">
                <a:solidFill>
                  <a:prstClr val="black"/>
                </a:solidFill>
                <a:latin typeface="Calibri"/>
                <a:cs typeface="Calibri"/>
              </a:rPr>
              <a:t> </a:t>
            </a:r>
            <a:r>
              <a:rPr sz="1798" b="1" spc="-5" dirty="0">
                <a:solidFill>
                  <a:prstClr val="black"/>
                </a:solidFill>
                <a:latin typeface="Calibri"/>
                <a:cs typeface="Calibri"/>
              </a:rPr>
              <a:t>FOME</a:t>
            </a:r>
            <a:endParaRPr sz="1798">
              <a:solidFill>
                <a:prstClr val="black"/>
              </a:solidFill>
              <a:latin typeface="Calibri"/>
              <a:cs typeface="Calibri"/>
            </a:endParaRPr>
          </a:p>
          <a:p>
            <a:pPr marL="286762" marR="66615" indent="-274708" defTabSz="913577">
              <a:lnSpc>
                <a:spcPct val="99800"/>
              </a:lnSpc>
              <a:spcBef>
                <a:spcPts val="434"/>
              </a:spcBef>
              <a:buClr>
                <a:srgbClr val="D16248"/>
              </a:buClr>
              <a:buSzPct val="83333"/>
              <a:buFont typeface="Segoe UI Symbol"/>
              <a:buChar char="⚫"/>
              <a:tabLst>
                <a:tab pos="286762" algn="l"/>
                <a:tab pos="287396" algn="l"/>
              </a:tabLst>
            </a:pPr>
            <a:r>
              <a:rPr sz="1798" spc="-5" dirty="0">
                <a:solidFill>
                  <a:prstClr val="black"/>
                </a:solidFill>
                <a:latin typeface="Calibri"/>
                <a:cs typeface="Calibri"/>
              </a:rPr>
              <a:t>Foundation </a:t>
            </a:r>
            <a:r>
              <a:rPr sz="1798" spc="-10" dirty="0">
                <a:solidFill>
                  <a:prstClr val="black"/>
                </a:solidFill>
                <a:latin typeface="Calibri"/>
                <a:cs typeface="Calibri"/>
              </a:rPr>
              <a:t>for </a:t>
            </a:r>
            <a:r>
              <a:rPr sz="1798" dirty="0">
                <a:solidFill>
                  <a:prstClr val="black"/>
                </a:solidFill>
                <a:latin typeface="Calibri"/>
                <a:cs typeface="Calibri"/>
              </a:rPr>
              <a:t>Male </a:t>
            </a:r>
            <a:r>
              <a:rPr sz="1798" spc="-5" dirty="0">
                <a:solidFill>
                  <a:prstClr val="black"/>
                </a:solidFill>
                <a:latin typeface="Calibri"/>
                <a:cs typeface="Calibri"/>
              </a:rPr>
              <a:t>Engagement Uganda (FOME) </a:t>
            </a:r>
            <a:r>
              <a:rPr sz="1798" spc="5" dirty="0">
                <a:solidFill>
                  <a:prstClr val="black"/>
                </a:solidFill>
                <a:latin typeface="Calibri"/>
                <a:cs typeface="Calibri"/>
              </a:rPr>
              <a:t>is </a:t>
            </a:r>
            <a:r>
              <a:rPr sz="1798" dirty="0">
                <a:solidFill>
                  <a:prstClr val="black"/>
                </a:solidFill>
                <a:latin typeface="Calibri"/>
                <a:cs typeface="Calibri"/>
              </a:rPr>
              <a:t>a </a:t>
            </a:r>
            <a:r>
              <a:rPr sz="1798" spc="-395" dirty="0">
                <a:solidFill>
                  <a:prstClr val="black"/>
                </a:solidFill>
                <a:latin typeface="Calibri"/>
                <a:cs typeface="Calibri"/>
              </a:rPr>
              <a:t> </a:t>
            </a:r>
            <a:r>
              <a:rPr sz="1798" spc="5" dirty="0">
                <a:solidFill>
                  <a:prstClr val="black"/>
                </a:solidFill>
                <a:latin typeface="Calibri"/>
                <a:cs typeface="Calibri"/>
              </a:rPr>
              <a:t>n</a:t>
            </a:r>
            <a:r>
              <a:rPr sz="1798" spc="-15" dirty="0">
                <a:solidFill>
                  <a:prstClr val="black"/>
                </a:solidFill>
                <a:latin typeface="Calibri"/>
                <a:cs typeface="Calibri"/>
              </a:rPr>
              <a:t>a</a:t>
            </a:r>
            <a:r>
              <a:rPr sz="1798" dirty="0">
                <a:solidFill>
                  <a:prstClr val="black"/>
                </a:solidFill>
                <a:latin typeface="Calibri"/>
                <a:cs typeface="Calibri"/>
              </a:rPr>
              <a:t>ti</a:t>
            </a:r>
            <a:r>
              <a:rPr sz="1798" spc="10" dirty="0">
                <a:solidFill>
                  <a:prstClr val="black"/>
                </a:solidFill>
                <a:latin typeface="Calibri"/>
                <a:cs typeface="Calibri"/>
              </a:rPr>
              <a:t>o</a:t>
            </a:r>
            <a:r>
              <a:rPr sz="1798" spc="5" dirty="0">
                <a:solidFill>
                  <a:prstClr val="black"/>
                </a:solidFill>
                <a:latin typeface="Calibri"/>
                <a:cs typeface="Calibri"/>
              </a:rPr>
              <a:t>n</a:t>
            </a:r>
            <a:r>
              <a:rPr sz="1798" spc="-15" dirty="0">
                <a:solidFill>
                  <a:prstClr val="black"/>
                </a:solidFill>
                <a:latin typeface="Calibri"/>
                <a:cs typeface="Calibri"/>
              </a:rPr>
              <a:t>a</a:t>
            </a:r>
            <a:r>
              <a:rPr sz="1798" dirty="0">
                <a:solidFill>
                  <a:prstClr val="black"/>
                </a:solidFill>
                <a:latin typeface="Calibri"/>
                <a:cs typeface="Calibri"/>
              </a:rPr>
              <a:t>l</a:t>
            </a:r>
            <a:r>
              <a:rPr sz="1798" spc="-40" dirty="0">
                <a:solidFill>
                  <a:prstClr val="black"/>
                </a:solidFill>
                <a:latin typeface="Calibri"/>
                <a:cs typeface="Calibri"/>
              </a:rPr>
              <a:t> </a:t>
            </a:r>
            <a:r>
              <a:rPr sz="1798" spc="5" dirty="0">
                <a:solidFill>
                  <a:prstClr val="black"/>
                </a:solidFill>
                <a:latin typeface="Calibri"/>
                <a:cs typeface="Calibri"/>
              </a:rPr>
              <a:t>p</a:t>
            </a:r>
            <a:r>
              <a:rPr sz="1798" spc="-30" dirty="0">
                <a:solidFill>
                  <a:prstClr val="black"/>
                </a:solidFill>
                <a:latin typeface="Calibri"/>
                <a:cs typeface="Calibri"/>
              </a:rPr>
              <a:t>r</a:t>
            </a:r>
            <a:r>
              <a:rPr sz="1798" spc="10" dirty="0">
                <a:solidFill>
                  <a:prstClr val="black"/>
                </a:solidFill>
                <a:latin typeface="Calibri"/>
                <a:cs typeface="Calibri"/>
              </a:rPr>
              <a:t>o-</a:t>
            </a:r>
            <a:r>
              <a:rPr sz="1798" spc="-25" dirty="0">
                <a:solidFill>
                  <a:prstClr val="black"/>
                </a:solidFill>
                <a:latin typeface="Calibri"/>
                <a:cs typeface="Calibri"/>
              </a:rPr>
              <a:t>f</a:t>
            </a:r>
            <a:r>
              <a:rPr sz="1798" spc="-10" dirty="0">
                <a:solidFill>
                  <a:prstClr val="black"/>
                </a:solidFill>
                <a:latin typeface="Calibri"/>
                <a:cs typeface="Calibri"/>
              </a:rPr>
              <a:t>e</a:t>
            </a:r>
            <a:r>
              <a:rPr sz="1798" spc="10" dirty="0">
                <a:solidFill>
                  <a:prstClr val="black"/>
                </a:solidFill>
                <a:latin typeface="Calibri"/>
                <a:cs typeface="Calibri"/>
              </a:rPr>
              <a:t>mi</a:t>
            </a:r>
            <a:r>
              <a:rPr sz="1798" spc="5" dirty="0">
                <a:solidFill>
                  <a:prstClr val="black"/>
                </a:solidFill>
                <a:latin typeface="Calibri"/>
                <a:cs typeface="Calibri"/>
              </a:rPr>
              <a:t>ni</a:t>
            </a:r>
            <a:r>
              <a:rPr sz="1798" spc="-35" dirty="0">
                <a:solidFill>
                  <a:prstClr val="black"/>
                </a:solidFill>
                <a:latin typeface="Calibri"/>
                <a:cs typeface="Calibri"/>
              </a:rPr>
              <a:t>s</a:t>
            </a:r>
            <a:r>
              <a:rPr sz="1798" dirty="0">
                <a:solidFill>
                  <a:prstClr val="black"/>
                </a:solidFill>
                <a:latin typeface="Calibri"/>
                <a:cs typeface="Calibri"/>
              </a:rPr>
              <a:t>t</a:t>
            </a:r>
            <a:r>
              <a:rPr sz="1798" spc="-95" dirty="0">
                <a:solidFill>
                  <a:prstClr val="black"/>
                </a:solidFill>
                <a:latin typeface="Calibri"/>
                <a:cs typeface="Calibri"/>
              </a:rPr>
              <a:t> </a:t>
            </a:r>
            <a:r>
              <a:rPr sz="1798" dirty="0">
                <a:solidFill>
                  <a:prstClr val="black"/>
                </a:solidFill>
                <a:latin typeface="Calibri"/>
                <a:cs typeface="Calibri"/>
              </a:rPr>
              <a:t>o</a:t>
            </a:r>
            <a:r>
              <a:rPr sz="1798" spc="-30" dirty="0">
                <a:solidFill>
                  <a:prstClr val="black"/>
                </a:solidFill>
                <a:latin typeface="Calibri"/>
                <a:cs typeface="Calibri"/>
              </a:rPr>
              <a:t>r</a:t>
            </a:r>
            <a:r>
              <a:rPr sz="1798" spc="-35" dirty="0">
                <a:solidFill>
                  <a:prstClr val="black"/>
                </a:solidFill>
                <a:latin typeface="Calibri"/>
                <a:cs typeface="Calibri"/>
              </a:rPr>
              <a:t>g</a:t>
            </a:r>
            <a:r>
              <a:rPr sz="1798" spc="-15" dirty="0">
                <a:solidFill>
                  <a:prstClr val="black"/>
                </a:solidFill>
                <a:latin typeface="Calibri"/>
                <a:cs typeface="Calibri"/>
              </a:rPr>
              <a:t>a</a:t>
            </a:r>
            <a:r>
              <a:rPr sz="1798" spc="5" dirty="0">
                <a:solidFill>
                  <a:prstClr val="black"/>
                </a:solidFill>
                <a:latin typeface="Calibri"/>
                <a:cs typeface="Calibri"/>
              </a:rPr>
              <a:t>ni</a:t>
            </a:r>
            <a:r>
              <a:rPr sz="1798" spc="-5" dirty="0">
                <a:solidFill>
                  <a:prstClr val="black"/>
                </a:solidFill>
                <a:latin typeface="Calibri"/>
                <a:cs typeface="Calibri"/>
              </a:rPr>
              <a:t>s</a:t>
            </a:r>
            <a:r>
              <a:rPr sz="1798" spc="-10" dirty="0">
                <a:solidFill>
                  <a:prstClr val="black"/>
                </a:solidFill>
                <a:latin typeface="Calibri"/>
                <a:cs typeface="Calibri"/>
              </a:rPr>
              <a:t>a</a:t>
            </a:r>
            <a:r>
              <a:rPr sz="1798" dirty="0">
                <a:solidFill>
                  <a:prstClr val="black"/>
                </a:solidFill>
                <a:latin typeface="Calibri"/>
                <a:cs typeface="Calibri"/>
              </a:rPr>
              <a:t>ti</a:t>
            </a:r>
            <a:r>
              <a:rPr sz="1798" spc="10" dirty="0">
                <a:solidFill>
                  <a:prstClr val="black"/>
                </a:solidFill>
                <a:latin typeface="Calibri"/>
                <a:cs typeface="Calibri"/>
              </a:rPr>
              <a:t>o</a:t>
            </a:r>
            <a:r>
              <a:rPr sz="1798" spc="5" dirty="0">
                <a:solidFill>
                  <a:prstClr val="black"/>
                </a:solidFill>
                <a:latin typeface="Calibri"/>
                <a:cs typeface="Calibri"/>
              </a:rPr>
              <a:t>n</a:t>
            </a:r>
            <a:r>
              <a:rPr sz="1798" spc="-35" dirty="0">
                <a:solidFill>
                  <a:prstClr val="black"/>
                </a:solidFill>
                <a:latin typeface="Calibri"/>
                <a:cs typeface="Calibri"/>
              </a:rPr>
              <a:t> </a:t>
            </a:r>
            <a:r>
              <a:rPr sz="1798" spc="-15" dirty="0">
                <a:solidFill>
                  <a:prstClr val="black"/>
                </a:solidFill>
                <a:latin typeface="Calibri"/>
                <a:cs typeface="Calibri"/>
              </a:rPr>
              <a:t>w</a:t>
            </a:r>
            <a:r>
              <a:rPr sz="1798" dirty="0">
                <a:solidFill>
                  <a:prstClr val="black"/>
                </a:solidFill>
                <a:latin typeface="Calibri"/>
                <a:cs typeface="Calibri"/>
              </a:rPr>
              <a:t>o</a:t>
            </a:r>
            <a:r>
              <a:rPr sz="1798" spc="5" dirty="0">
                <a:solidFill>
                  <a:prstClr val="black"/>
                </a:solidFill>
                <a:latin typeface="Calibri"/>
                <a:cs typeface="Calibri"/>
              </a:rPr>
              <a:t>r</a:t>
            </a:r>
            <a:r>
              <a:rPr sz="1798" spc="-5" dirty="0">
                <a:solidFill>
                  <a:prstClr val="black"/>
                </a:solidFill>
                <a:latin typeface="Calibri"/>
                <a:cs typeface="Calibri"/>
              </a:rPr>
              <a:t>k</a:t>
            </a:r>
            <a:r>
              <a:rPr sz="1798" spc="5" dirty="0">
                <a:solidFill>
                  <a:prstClr val="black"/>
                </a:solidFill>
                <a:latin typeface="Calibri"/>
                <a:cs typeface="Calibri"/>
              </a:rPr>
              <a:t>ing</a:t>
            </a:r>
            <a:r>
              <a:rPr sz="1798" spc="-55" dirty="0">
                <a:solidFill>
                  <a:prstClr val="black"/>
                </a:solidFill>
                <a:latin typeface="Calibri"/>
                <a:cs typeface="Calibri"/>
              </a:rPr>
              <a:t> </a:t>
            </a:r>
            <a:r>
              <a:rPr sz="1798" spc="-15" dirty="0">
                <a:solidFill>
                  <a:prstClr val="black"/>
                </a:solidFill>
                <a:latin typeface="Calibri"/>
                <a:cs typeface="Calibri"/>
              </a:rPr>
              <a:t>w</a:t>
            </a:r>
            <a:r>
              <a:rPr sz="1798" spc="5" dirty="0">
                <a:solidFill>
                  <a:prstClr val="black"/>
                </a:solidFill>
                <a:latin typeface="Calibri"/>
                <a:cs typeface="Calibri"/>
              </a:rPr>
              <a:t>i</a:t>
            </a:r>
            <a:r>
              <a:rPr sz="1798" dirty="0">
                <a:solidFill>
                  <a:prstClr val="black"/>
                </a:solidFill>
                <a:latin typeface="Calibri"/>
                <a:cs typeface="Calibri"/>
              </a:rPr>
              <a:t>th</a:t>
            </a:r>
            <a:r>
              <a:rPr sz="1798" spc="-15" dirty="0">
                <a:solidFill>
                  <a:prstClr val="black"/>
                </a:solidFill>
                <a:latin typeface="Calibri"/>
                <a:cs typeface="Calibri"/>
              </a:rPr>
              <a:t> </a:t>
            </a:r>
            <a:r>
              <a:rPr sz="1798" spc="10" dirty="0">
                <a:solidFill>
                  <a:prstClr val="black"/>
                </a:solidFill>
                <a:latin typeface="Calibri"/>
                <a:cs typeface="Calibri"/>
              </a:rPr>
              <a:t>m</a:t>
            </a:r>
            <a:r>
              <a:rPr sz="1798" spc="-10" dirty="0">
                <a:solidFill>
                  <a:prstClr val="black"/>
                </a:solidFill>
                <a:latin typeface="Calibri"/>
                <a:cs typeface="Calibri"/>
              </a:rPr>
              <a:t>e</a:t>
            </a:r>
            <a:r>
              <a:rPr sz="1798" dirty="0">
                <a:solidFill>
                  <a:prstClr val="black"/>
                </a:solidFill>
                <a:latin typeface="Calibri"/>
                <a:cs typeface="Calibri"/>
              </a:rPr>
              <a:t>n  </a:t>
            </a:r>
            <a:r>
              <a:rPr sz="1798" spc="-5" dirty="0">
                <a:solidFill>
                  <a:prstClr val="black"/>
                </a:solidFill>
                <a:latin typeface="Calibri"/>
                <a:cs typeface="Calibri"/>
              </a:rPr>
              <a:t>and</a:t>
            </a:r>
            <a:r>
              <a:rPr sz="1798" spc="20" dirty="0">
                <a:solidFill>
                  <a:prstClr val="black"/>
                </a:solidFill>
                <a:latin typeface="Calibri"/>
                <a:cs typeface="Calibri"/>
              </a:rPr>
              <a:t> </a:t>
            </a:r>
            <a:r>
              <a:rPr sz="1798" dirty="0">
                <a:solidFill>
                  <a:prstClr val="black"/>
                </a:solidFill>
                <a:latin typeface="Calibri"/>
                <a:cs typeface="Calibri"/>
              </a:rPr>
              <a:t>boys</a:t>
            </a:r>
            <a:r>
              <a:rPr sz="1798" spc="-40" dirty="0">
                <a:solidFill>
                  <a:prstClr val="black"/>
                </a:solidFill>
                <a:latin typeface="Calibri"/>
                <a:cs typeface="Calibri"/>
              </a:rPr>
              <a:t> </a:t>
            </a:r>
            <a:r>
              <a:rPr sz="1798" spc="-5" dirty="0">
                <a:solidFill>
                  <a:prstClr val="black"/>
                </a:solidFill>
                <a:latin typeface="Calibri"/>
                <a:cs typeface="Calibri"/>
              </a:rPr>
              <a:t>for</a:t>
            </a:r>
            <a:r>
              <a:rPr sz="1798" spc="-50" dirty="0">
                <a:solidFill>
                  <a:prstClr val="black"/>
                </a:solidFill>
                <a:latin typeface="Calibri"/>
                <a:cs typeface="Calibri"/>
              </a:rPr>
              <a:t> </a:t>
            </a:r>
            <a:r>
              <a:rPr sz="1798" dirty="0">
                <a:solidFill>
                  <a:prstClr val="black"/>
                </a:solidFill>
                <a:latin typeface="Calibri"/>
                <a:cs typeface="Calibri"/>
              </a:rPr>
              <a:t>gender</a:t>
            </a:r>
            <a:r>
              <a:rPr sz="1798" spc="-10" dirty="0">
                <a:solidFill>
                  <a:prstClr val="black"/>
                </a:solidFill>
                <a:latin typeface="Calibri"/>
                <a:cs typeface="Calibri"/>
              </a:rPr>
              <a:t> </a:t>
            </a:r>
            <a:r>
              <a:rPr sz="1798" dirty="0">
                <a:solidFill>
                  <a:prstClr val="black"/>
                </a:solidFill>
                <a:latin typeface="Calibri"/>
                <a:cs typeface="Calibri"/>
              </a:rPr>
              <a:t>equality</a:t>
            </a:r>
            <a:r>
              <a:rPr sz="1798" spc="-25" dirty="0">
                <a:solidFill>
                  <a:prstClr val="black"/>
                </a:solidFill>
                <a:latin typeface="Calibri"/>
                <a:cs typeface="Calibri"/>
              </a:rPr>
              <a:t> </a:t>
            </a:r>
            <a:r>
              <a:rPr sz="1798" spc="-5" dirty="0">
                <a:solidFill>
                  <a:prstClr val="black"/>
                </a:solidFill>
                <a:latin typeface="Calibri"/>
                <a:cs typeface="Calibri"/>
              </a:rPr>
              <a:t>for</a:t>
            </a:r>
            <a:r>
              <a:rPr sz="1798" spc="-10" dirty="0">
                <a:solidFill>
                  <a:prstClr val="black"/>
                </a:solidFill>
                <a:latin typeface="Calibri"/>
                <a:cs typeface="Calibri"/>
              </a:rPr>
              <a:t> </a:t>
            </a:r>
            <a:r>
              <a:rPr sz="1798" dirty="0">
                <a:solidFill>
                  <a:prstClr val="black"/>
                </a:solidFill>
                <a:latin typeface="Calibri"/>
                <a:cs typeface="Calibri"/>
              </a:rPr>
              <a:t>women</a:t>
            </a:r>
            <a:r>
              <a:rPr sz="1798" spc="-10" dirty="0">
                <a:solidFill>
                  <a:prstClr val="black"/>
                </a:solidFill>
                <a:latin typeface="Calibri"/>
                <a:cs typeface="Calibri"/>
              </a:rPr>
              <a:t> </a:t>
            </a:r>
            <a:r>
              <a:rPr sz="1798" spc="-5" dirty="0">
                <a:solidFill>
                  <a:prstClr val="black"/>
                </a:solidFill>
                <a:latin typeface="Calibri"/>
                <a:cs typeface="Calibri"/>
              </a:rPr>
              <a:t>and</a:t>
            </a:r>
            <a:r>
              <a:rPr sz="1798" spc="-10" dirty="0">
                <a:solidFill>
                  <a:prstClr val="black"/>
                </a:solidFill>
                <a:latin typeface="Calibri"/>
                <a:cs typeface="Calibri"/>
              </a:rPr>
              <a:t> </a:t>
            </a:r>
            <a:r>
              <a:rPr sz="1798" dirty="0">
                <a:solidFill>
                  <a:prstClr val="black"/>
                </a:solidFill>
                <a:latin typeface="Calibri"/>
                <a:cs typeface="Calibri"/>
              </a:rPr>
              <a:t>girls,</a:t>
            </a:r>
            <a:r>
              <a:rPr sz="1798" spc="-45" dirty="0">
                <a:solidFill>
                  <a:prstClr val="black"/>
                </a:solidFill>
                <a:latin typeface="Calibri"/>
                <a:cs typeface="Calibri"/>
              </a:rPr>
              <a:t> </a:t>
            </a:r>
            <a:r>
              <a:rPr sz="1798" spc="-5" dirty="0">
                <a:solidFill>
                  <a:prstClr val="black"/>
                </a:solidFill>
                <a:latin typeface="Calibri"/>
                <a:cs typeface="Calibri"/>
              </a:rPr>
              <a:t>and </a:t>
            </a:r>
            <a:r>
              <a:rPr sz="1798" spc="-390" dirty="0">
                <a:solidFill>
                  <a:prstClr val="black"/>
                </a:solidFill>
                <a:latin typeface="Calibri"/>
                <a:cs typeface="Calibri"/>
              </a:rPr>
              <a:t> </a:t>
            </a:r>
            <a:r>
              <a:rPr sz="1798" spc="-5" dirty="0">
                <a:solidFill>
                  <a:prstClr val="black"/>
                </a:solidFill>
                <a:latin typeface="Calibri"/>
                <a:cs typeface="Calibri"/>
              </a:rPr>
              <a:t>addresses </a:t>
            </a:r>
            <a:r>
              <a:rPr sz="1798" spc="5" dirty="0">
                <a:solidFill>
                  <a:prstClr val="black"/>
                </a:solidFill>
                <a:latin typeface="Calibri"/>
                <a:cs typeface="Calibri"/>
              </a:rPr>
              <a:t>the poor </a:t>
            </a:r>
            <a:r>
              <a:rPr sz="1798" dirty="0">
                <a:solidFill>
                  <a:prstClr val="black"/>
                </a:solidFill>
                <a:latin typeface="Calibri"/>
                <a:cs typeface="Calibri"/>
              </a:rPr>
              <a:t>health seeking </a:t>
            </a:r>
            <a:r>
              <a:rPr sz="1798" spc="-5" dirty="0">
                <a:solidFill>
                  <a:prstClr val="black"/>
                </a:solidFill>
                <a:latin typeface="Calibri"/>
                <a:cs typeface="Calibri"/>
              </a:rPr>
              <a:t>behaviours </a:t>
            </a:r>
            <a:r>
              <a:rPr sz="1798" dirty="0">
                <a:solidFill>
                  <a:prstClr val="black"/>
                </a:solidFill>
                <a:latin typeface="Calibri"/>
                <a:cs typeface="Calibri"/>
              </a:rPr>
              <a:t>of men </a:t>
            </a:r>
            <a:r>
              <a:rPr sz="1798" spc="5" dirty="0">
                <a:solidFill>
                  <a:prstClr val="black"/>
                </a:solidFill>
                <a:latin typeface="Calibri"/>
                <a:cs typeface="Calibri"/>
              </a:rPr>
              <a:t> </a:t>
            </a:r>
            <a:r>
              <a:rPr sz="1798" spc="-5" dirty="0">
                <a:solidFill>
                  <a:prstClr val="black"/>
                </a:solidFill>
                <a:latin typeface="Calibri"/>
                <a:cs typeface="Calibri"/>
              </a:rPr>
              <a:t>and</a:t>
            </a:r>
            <a:r>
              <a:rPr sz="1798" spc="15" dirty="0">
                <a:solidFill>
                  <a:prstClr val="black"/>
                </a:solidFill>
                <a:latin typeface="Calibri"/>
                <a:cs typeface="Calibri"/>
              </a:rPr>
              <a:t> </a:t>
            </a:r>
            <a:r>
              <a:rPr sz="1798" dirty="0">
                <a:solidFill>
                  <a:prstClr val="black"/>
                </a:solidFill>
                <a:latin typeface="Calibri"/>
                <a:cs typeface="Calibri"/>
              </a:rPr>
              <a:t>boys.</a:t>
            </a:r>
            <a:endParaRPr sz="1798">
              <a:solidFill>
                <a:prstClr val="black"/>
              </a:solidFill>
              <a:latin typeface="Calibri"/>
              <a:cs typeface="Calibri"/>
            </a:endParaRPr>
          </a:p>
          <a:p>
            <a:pPr defTabSz="913577">
              <a:spcBef>
                <a:spcPts val="35"/>
              </a:spcBef>
              <a:buClr>
                <a:srgbClr val="D16248"/>
              </a:buClr>
              <a:buFont typeface="Segoe UI Symbol"/>
              <a:buChar char="⚫"/>
            </a:pPr>
            <a:endParaRPr sz="2448">
              <a:solidFill>
                <a:prstClr val="black"/>
              </a:solidFill>
              <a:latin typeface="Calibri"/>
              <a:cs typeface="Calibri"/>
            </a:endParaRPr>
          </a:p>
          <a:p>
            <a:pPr marL="286762" marR="5075" indent="-274708" defTabSz="913577">
              <a:buClr>
                <a:srgbClr val="D16248"/>
              </a:buClr>
              <a:buSzPct val="83333"/>
              <a:buFont typeface="Segoe UI Symbol"/>
              <a:buChar char="⚫"/>
              <a:tabLst>
                <a:tab pos="286762" algn="l"/>
                <a:tab pos="287396" algn="l"/>
              </a:tabLst>
            </a:pPr>
            <a:r>
              <a:rPr sz="1798" dirty="0">
                <a:solidFill>
                  <a:prstClr val="black"/>
                </a:solidFill>
                <a:latin typeface="Calibri"/>
                <a:cs typeface="Calibri"/>
              </a:rPr>
              <a:t>FOME </a:t>
            </a:r>
            <a:r>
              <a:rPr sz="1798" spc="-5" dirty="0">
                <a:solidFill>
                  <a:prstClr val="black"/>
                </a:solidFill>
                <a:latin typeface="Calibri"/>
                <a:cs typeface="Calibri"/>
              </a:rPr>
              <a:t>works </a:t>
            </a:r>
            <a:r>
              <a:rPr sz="1798" dirty="0">
                <a:solidFill>
                  <a:prstClr val="black"/>
                </a:solidFill>
                <a:latin typeface="Calibri"/>
                <a:cs typeface="Calibri"/>
              </a:rPr>
              <a:t>with men </a:t>
            </a:r>
            <a:r>
              <a:rPr sz="1798" spc="-5" dirty="0">
                <a:solidFill>
                  <a:prstClr val="black"/>
                </a:solidFill>
                <a:latin typeface="Calibri"/>
                <a:cs typeface="Calibri"/>
              </a:rPr>
              <a:t>and </a:t>
            </a:r>
            <a:r>
              <a:rPr sz="1798" dirty="0">
                <a:solidFill>
                  <a:prstClr val="black"/>
                </a:solidFill>
                <a:latin typeface="Calibri"/>
                <a:cs typeface="Calibri"/>
              </a:rPr>
              <a:t>boys to </a:t>
            </a:r>
            <a:r>
              <a:rPr sz="1798" spc="-10" dirty="0">
                <a:solidFill>
                  <a:prstClr val="black"/>
                </a:solidFill>
                <a:latin typeface="Calibri"/>
                <a:cs typeface="Calibri"/>
              </a:rPr>
              <a:t>prevent </a:t>
            </a:r>
            <a:r>
              <a:rPr sz="1798" spc="5" dirty="0">
                <a:solidFill>
                  <a:prstClr val="black"/>
                </a:solidFill>
                <a:latin typeface="Calibri"/>
                <a:cs typeface="Calibri"/>
              </a:rPr>
              <a:t>gender- </a:t>
            </a:r>
            <a:r>
              <a:rPr sz="1798" spc="10" dirty="0">
                <a:solidFill>
                  <a:prstClr val="black"/>
                </a:solidFill>
                <a:latin typeface="Calibri"/>
                <a:cs typeface="Calibri"/>
              </a:rPr>
              <a:t> </a:t>
            </a:r>
            <a:r>
              <a:rPr sz="1798" spc="-5" dirty="0">
                <a:solidFill>
                  <a:prstClr val="black"/>
                </a:solidFill>
                <a:latin typeface="Calibri"/>
                <a:cs typeface="Calibri"/>
              </a:rPr>
              <a:t>based </a:t>
            </a:r>
            <a:r>
              <a:rPr sz="1798" dirty="0">
                <a:solidFill>
                  <a:prstClr val="black"/>
                </a:solidFill>
                <a:latin typeface="Calibri"/>
                <a:cs typeface="Calibri"/>
              </a:rPr>
              <a:t>violence, </a:t>
            </a:r>
            <a:r>
              <a:rPr sz="1798" spc="5" dirty="0">
                <a:solidFill>
                  <a:prstClr val="black"/>
                </a:solidFill>
                <a:latin typeface="Calibri"/>
                <a:cs typeface="Calibri"/>
              </a:rPr>
              <a:t>child </a:t>
            </a:r>
            <a:r>
              <a:rPr sz="1798" spc="-5" dirty="0">
                <a:solidFill>
                  <a:prstClr val="black"/>
                </a:solidFill>
                <a:latin typeface="Calibri"/>
                <a:cs typeface="Calibri"/>
              </a:rPr>
              <a:t>marriages, </a:t>
            </a:r>
            <a:r>
              <a:rPr sz="1798" spc="5" dirty="0">
                <a:solidFill>
                  <a:prstClr val="black"/>
                </a:solidFill>
                <a:latin typeface="Calibri"/>
                <a:cs typeface="Calibri"/>
              </a:rPr>
              <a:t>child </a:t>
            </a:r>
            <a:r>
              <a:rPr sz="1798" spc="-5" dirty="0">
                <a:solidFill>
                  <a:prstClr val="black"/>
                </a:solidFill>
                <a:latin typeface="Calibri"/>
                <a:cs typeface="Calibri"/>
              </a:rPr>
              <a:t>pregnancies, and </a:t>
            </a:r>
            <a:r>
              <a:rPr sz="1798" spc="-395" dirty="0">
                <a:solidFill>
                  <a:prstClr val="black"/>
                </a:solidFill>
                <a:latin typeface="Calibri"/>
                <a:cs typeface="Calibri"/>
              </a:rPr>
              <a:t> </a:t>
            </a:r>
            <a:r>
              <a:rPr sz="1798" spc="-5" dirty="0">
                <a:solidFill>
                  <a:prstClr val="black"/>
                </a:solidFill>
                <a:latin typeface="Calibri"/>
                <a:cs typeface="Calibri"/>
              </a:rPr>
              <a:t>addresses </a:t>
            </a:r>
            <a:r>
              <a:rPr sz="1798" dirty="0">
                <a:solidFill>
                  <a:prstClr val="black"/>
                </a:solidFill>
                <a:latin typeface="Calibri"/>
                <a:cs typeface="Calibri"/>
              </a:rPr>
              <a:t>social </a:t>
            </a:r>
            <a:r>
              <a:rPr sz="1798" spc="-5" dirty="0">
                <a:solidFill>
                  <a:prstClr val="black"/>
                </a:solidFill>
                <a:latin typeface="Calibri"/>
                <a:cs typeface="Calibri"/>
              </a:rPr>
              <a:t>and gender </a:t>
            </a:r>
            <a:r>
              <a:rPr sz="1798" spc="5" dirty="0">
                <a:solidFill>
                  <a:prstClr val="black"/>
                </a:solidFill>
                <a:latin typeface="Calibri"/>
                <a:cs typeface="Calibri"/>
              </a:rPr>
              <a:t>norms </a:t>
            </a:r>
            <a:r>
              <a:rPr sz="1798" spc="-5" dirty="0">
                <a:solidFill>
                  <a:prstClr val="black"/>
                </a:solidFill>
                <a:latin typeface="Calibri"/>
                <a:cs typeface="Calibri"/>
              </a:rPr>
              <a:t>and practices </a:t>
            </a:r>
            <a:r>
              <a:rPr sz="1798" dirty="0">
                <a:solidFill>
                  <a:prstClr val="black"/>
                </a:solidFill>
                <a:latin typeface="Calibri"/>
                <a:cs typeface="Calibri"/>
              </a:rPr>
              <a:t>that </a:t>
            </a:r>
            <a:r>
              <a:rPr sz="1798" spc="5" dirty="0">
                <a:solidFill>
                  <a:prstClr val="black"/>
                </a:solidFill>
                <a:latin typeface="Calibri"/>
                <a:cs typeface="Calibri"/>
              </a:rPr>
              <a:t> </a:t>
            </a:r>
            <a:r>
              <a:rPr sz="1798" spc="-5" dirty="0">
                <a:solidFill>
                  <a:prstClr val="black"/>
                </a:solidFill>
                <a:latin typeface="Calibri"/>
                <a:cs typeface="Calibri"/>
              </a:rPr>
              <a:t>affect</a:t>
            </a:r>
            <a:r>
              <a:rPr sz="1798" spc="-65" dirty="0">
                <a:solidFill>
                  <a:prstClr val="black"/>
                </a:solidFill>
                <a:latin typeface="Calibri"/>
                <a:cs typeface="Calibri"/>
              </a:rPr>
              <a:t> </a:t>
            </a:r>
            <a:r>
              <a:rPr sz="1798" spc="-5" dirty="0">
                <a:solidFill>
                  <a:prstClr val="black"/>
                </a:solidFill>
                <a:latin typeface="Calibri"/>
                <a:cs typeface="Calibri"/>
              </a:rPr>
              <a:t>women</a:t>
            </a:r>
            <a:r>
              <a:rPr sz="1798" spc="-15" dirty="0">
                <a:solidFill>
                  <a:prstClr val="black"/>
                </a:solidFill>
                <a:latin typeface="Calibri"/>
                <a:cs typeface="Calibri"/>
              </a:rPr>
              <a:t> </a:t>
            </a:r>
            <a:r>
              <a:rPr sz="1798" spc="-5" dirty="0">
                <a:solidFill>
                  <a:prstClr val="black"/>
                </a:solidFill>
                <a:latin typeface="Calibri"/>
                <a:cs typeface="Calibri"/>
              </a:rPr>
              <a:t>and</a:t>
            </a:r>
            <a:r>
              <a:rPr sz="1798" spc="-15" dirty="0">
                <a:solidFill>
                  <a:prstClr val="black"/>
                </a:solidFill>
                <a:latin typeface="Calibri"/>
                <a:cs typeface="Calibri"/>
              </a:rPr>
              <a:t> </a:t>
            </a:r>
            <a:r>
              <a:rPr sz="1798" dirty="0">
                <a:solidFill>
                  <a:prstClr val="black"/>
                </a:solidFill>
                <a:latin typeface="Calibri"/>
                <a:cs typeface="Calibri"/>
              </a:rPr>
              <a:t>girls.</a:t>
            </a:r>
            <a:endParaRPr sz="1798">
              <a:solidFill>
                <a:prstClr val="black"/>
              </a:solidFill>
              <a:latin typeface="Calibri"/>
              <a:cs typeface="Calibri"/>
            </a:endParaRPr>
          </a:p>
          <a:p>
            <a:pPr defTabSz="913577">
              <a:spcBef>
                <a:spcPts val="45"/>
              </a:spcBef>
              <a:buClr>
                <a:srgbClr val="D16248"/>
              </a:buClr>
              <a:buFont typeface="Segoe UI Symbol"/>
              <a:buChar char="⚫"/>
            </a:pPr>
            <a:endParaRPr sz="2448">
              <a:solidFill>
                <a:prstClr val="black"/>
              </a:solidFill>
              <a:latin typeface="Calibri"/>
              <a:cs typeface="Calibri"/>
            </a:endParaRPr>
          </a:p>
          <a:p>
            <a:pPr marL="286762" marR="51389" indent="-274708" defTabSz="913577">
              <a:buClr>
                <a:srgbClr val="D16248"/>
              </a:buClr>
              <a:buSzPct val="83333"/>
              <a:buFont typeface="Segoe UI Symbol"/>
              <a:buChar char="⚫"/>
              <a:tabLst>
                <a:tab pos="286762" algn="l"/>
                <a:tab pos="287396" algn="l"/>
              </a:tabLst>
            </a:pPr>
            <a:r>
              <a:rPr sz="1798" spc="5" dirty="0">
                <a:solidFill>
                  <a:prstClr val="black"/>
                </a:solidFill>
                <a:latin typeface="Calibri"/>
                <a:cs typeface="Calibri"/>
              </a:rPr>
              <a:t>Our</a:t>
            </a:r>
            <a:r>
              <a:rPr sz="1798" spc="-15" dirty="0">
                <a:solidFill>
                  <a:prstClr val="black"/>
                </a:solidFill>
                <a:latin typeface="Calibri"/>
                <a:cs typeface="Calibri"/>
              </a:rPr>
              <a:t> </a:t>
            </a:r>
            <a:r>
              <a:rPr sz="1798" dirty="0">
                <a:solidFill>
                  <a:prstClr val="black"/>
                </a:solidFill>
                <a:latin typeface="Calibri"/>
                <a:cs typeface="Calibri"/>
              </a:rPr>
              <a:t>goal</a:t>
            </a:r>
            <a:r>
              <a:rPr sz="1798" spc="-40" dirty="0">
                <a:solidFill>
                  <a:prstClr val="black"/>
                </a:solidFill>
                <a:latin typeface="Calibri"/>
                <a:cs typeface="Calibri"/>
              </a:rPr>
              <a:t> </a:t>
            </a:r>
            <a:r>
              <a:rPr sz="1798" spc="5" dirty="0">
                <a:solidFill>
                  <a:prstClr val="black"/>
                </a:solidFill>
                <a:latin typeface="Calibri"/>
                <a:cs typeface="Calibri"/>
              </a:rPr>
              <a:t>is</a:t>
            </a:r>
            <a:r>
              <a:rPr sz="1798" spc="-15" dirty="0">
                <a:solidFill>
                  <a:prstClr val="black"/>
                </a:solidFill>
                <a:latin typeface="Calibri"/>
                <a:cs typeface="Calibri"/>
              </a:rPr>
              <a:t> </a:t>
            </a:r>
            <a:r>
              <a:rPr sz="1798" dirty="0">
                <a:solidFill>
                  <a:prstClr val="black"/>
                </a:solidFill>
                <a:latin typeface="Calibri"/>
                <a:cs typeface="Calibri"/>
              </a:rPr>
              <a:t>to</a:t>
            </a:r>
            <a:r>
              <a:rPr sz="1798" spc="-15" dirty="0">
                <a:solidFill>
                  <a:prstClr val="black"/>
                </a:solidFill>
                <a:latin typeface="Calibri"/>
                <a:cs typeface="Calibri"/>
              </a:rPr>
              <a:t> </a:t>
            </a:r>
            <a:r>
              <a:rPr sz="1798" spc="-10" dirty="0">
                <a:solidFill>
                  <a:prstClr val="black"/>
                </a:solidFill>
                <a:latin typeface="Calibri"/>
                <a:cs typeface="Calibri"/>
              </a:rPr>
              <a:t>galvanise</a:t>
            </a:r>
            <a:r>
              <a:rPr sz="1798" dirty="0">
                <a:solidFill>
                  <a:prstClr val="black"/>
                </a:solidFill>
                <a:latin typeface="Calibri"/>
                <a:cs typeface="Calibri"/>
              </a:rPr>
              <a:t> efforts</a:t>
            </a:r>
            <a:r>
              <a:rPr sz="1798" spc="-85" dirty="0">
                <a:solidFill>
                  <a:prstClr val="black"/>
                </a:solidFill>
                <a:latin typeface="Calibri"/>
                <a:cs typeface="Calibri"/>
              </a:rPr>
              <a:t> </a:t>
            </a:r>
            <a:r>
              <a:rPr sz="1798" dirty="0">
                <a:solidFill>
                  <a:prstClr val="black"/>
                </a:solidFill>
                <a:latin typeface="Calibri"/>
                <a:cs typeface="Calibri"/>
              </a:rPr>
              <a:t>to</a:t>
            </a:r>
            <a:r>
              <a:rPr sz="1798" spc="-15" dirty="0">
                <a:solidFill>
                  <a:prstClr val="black"/>
                </a:solidFill>
                <a:latin typeface="Calibri"/>
                <a:cs typeface="Calibri"/>
              </a:rPr>
              <a:t> </a:t>
            </a:r>
            <a:r>
              <a:rPr sz="1798" spc="-20" dirty="0">
                <a:solidFill>
                  <a:prstClr val="black"/>
                </a:solidFill>
                <a:latin typeface="Calibri"/>
                <a:cs typeface="Calibri"/>
              </a:rPr>
              <a:t>foster</a:t>
            </a:r>
            <a:r>
              <a:rPr sz="1798" spc="-10" dirty="0">
                <a:solidFill>
                  <a:prstClr val="black"/>
                </a:solidFill>
                <a:latin typeface="Calibri"/>
                <a:cs typeface="Calibri"/>
              </a:rPr>
              <a:t> </a:t>
            </a:r>
            <a:r>
              <a:rPr sz="1798" dirty="0">
                <a:solidFill>
                  <a:prstClr val="black"/>
                </a:solidFill>
                <a:latin typeface="Calibri"/>
                <a:cs typeface="Calibri"/>
              </a:rPr>
              <a:t>positive</a:t>
            </a:r>
            <a:r>
              <a:rPr sz="1798" spc="-25" dirty="0">
                <a:solidFill>
                  <a:prstClr val="black"/>
                </a:solidFill>
                <a:latin typeface="Calibri"/>
                <a:cs typeface="Calibri"/>
              </a:rPr>
              <a:t> </a:t>
            </a:r>
            <a:r>
              <a:rPr sz="1798" dirty="0">
                <a:solidFill>
                  <a:prstClr val="black"/>
                </a:solidFill>
                <a:latin typeface="Calibri"/>
                <a:cs typeface="Calibri"/>
              </a:rPr>
              <a:t>caring </a:t>
            </a:r>
            <a:r>
              <a:rPr sz="1798" spc="-390" dirty="0">
                <a:solidFill>
                  <a:prstClr val="black"/>
                </a:solidFill>
                <a:latin typeface="Calibri"/>
                <a:cs typeface="Calibri"/>
              </a:rPr>
              <a:t> </a:t>
            </a:r>
            <a:r>
              <a:rPr sz="1798" dirty="0">
                <a:solidFill>
                  <a:prstClr val="black"/>
                </a:solidFill>
                <a:latin typeface="Calibri"/>
                <a:cs typeface="Calibri"/>
              </a:rPr>
              <a:t>masculinities </a:t>
            </a:r>
            <a:r>
              <a:rPr sz="1798" spc="-5" dirty="0">
                <a:solidFill>
                  <a:prstClr val="black"/>
                </a:solidFill>
                <a:latin typeface="Calibri"/>
                <a:cs typeface="Calibri"/>
              </a:rPr>
              <a:t>at </a:t>
            </a:r>
            <a:r>
              <a:rPr sz="1798" dirty="0">
                <a:solidFill>
                  <a:prstClr val="black"/>
                </a:solidFill>
                <a:latin typeface="Calibri"/>
                <a:cs typeface="Calibri"/>
              </a:rPr>
              <a:t>individual, household, </a:t>
            </a:r>
            <a:r>
              <a:rPr sz="1798" spc="-5" dirty="0">
                <a:solidFill>
                  <a:prstClr val="black"/>
                </a:solidFill>
                <a:latin typeface="Calibri"/>
                <a:cs typeface="Calibri"/>
              </a:rPr>
              <a:t>group and </a:t>
            </a:r>
            <a:r>
              <a:rPr sz="1798" dirty="0">
                <a:solidFill>
                  <a:prstClr val="black"/>
                </a:solidFill>
                <a:latin typeface="Calibri"/>
                <a:cs typeface="Calibri"/>
              </a:rPr>
              <a:t> </a:t>
            </a:r>
            <a:r>
              <a:rPr sz="1798" spc="5" dirty="0">
                <a:solidFill>
                  <a:prstClr val="black"/>
                </a:solidFill>
                <a:latin typeface="Calibri"/>
                <a:cs typeface="Calibri"/>
              </a:rPr>
              <a:t>community</a:t>
            </a:r>
            <a:r>
              <a:rPr sz="1798" spc="-105" dirty="0">
                <a:solidFill>
                  <a:prstClr val="black"/>
                </a:solidFill>
                <a:latin typeface="Calibri"/>
                <a:cs typeface="Calibri"/>
              </a:rPr>
              <a:t> </a:t>
            </a:r>
            <a:r>
              <a:rPr sz="1798" spc="-5" dirty="0">
                <a:solidFill>
                  <a:prstClr val="black"/>
                </a:solidFill>
                <a:latin typeface="Calibri"/>
                <a:cs typeface="Calibri"/>
              </a:rPr>
              <a:t>levels.</a:t>
            </a:r>
            <a:endParaRPr sz="1798">
              <a:solidFill>
                <a:prstClr val="black"/>
              </a:solidFill>
              <a:latin typeface="Calibri"/>
              <a:cs typeface="Calibri"/>
            </a:endParaRPr>
          </a:p>
          <a:p>
            <a:pPr defTabSz="913577">
              <a:spcBef>
                <a:spcPts val="40"/>
              </a:spcBef>
              <a:buClr>
                <a:srgbClr val="D16248"/>
              </a:buClr>
              <a:buFont typeface="Segoe UI Symbol"/>
              <a:buChar char="⚫"/>
            </a:pPr>
            <a:endParaRPr sz="2448">
              <a:solidFill>
                <a:prstClr val="black"/>
              </a:solidFill>
              <a:latin typeface="Calibri"/>
              <a:cs typeface="Calibri"/>
            </a:endParaRPr>
          </a:p>
          <a:p>
            <a:pPr marL="286762" indent="-274708" defTabSz="913577">
              <a:buClr>
                <a:srgbClr val="D16248"/>
              </a:buClr>
              <a:buSzPct val="83333"/>
              <a:buFont typeface="Segoe UI Symbol"/>
              <a:buChar char="⚫"/>
              <a:tabLst>
                <a:tab pos="286762" algn="l"/>
                <a:tab pos="287396" algn="l"/>
              </a:tabLst>
            </a:pPr>
            <a:r>
              <a:rPr sz="1798" spc="5" dirty="0">
                <a:solidFill>
                  <a:prstClr val="black"/>
                </a:solidFill>
                <a:latin typeface="Calibri"/>
                <a:cs typeface="Calibri"/>
              </a:rPr>
              <a:t>Our</a:t>
            </a:r>
            <a:r>
              <a:rPr sz="1798" spc="-15" dirty="0">
                <a:solidFill>
                  <a:prstClr val="black"/>
                </a:solidFill>
                <a:latin typeface="Calibri"/>
                <a:cs typeface="Calibri"/>
              </a:rPr>
              <a:t> </a:t>
            </a:r>
            <a:r>
              <a:rPr sz="1798" spc="-10" dirty="0">
                <a:solidFill>
                  <a:prstClr val="black"/>
                </a:solidFill>
                <a:latin typeface="Calibri"/>
                <a:cs typeface="Calibri"/>
              </a:rPr>
              <a:t>dream </a:t>
            </a:r>
            <a:r>
              <a:rPr sz="1798" spc="5" dirty="0">
                <a:solidFill>
                  <a:prstClr val="black"/>
                </a:solidFill>
                <a:latin typeface="Calibri"/>
                <a:cs typeface="Calibri"/>
              </a:rPr>
              <a:t>is</a:t>
            </a:r>
            <a:r>
              <a:rPr sz="1798" dirty="0">
                <a:solidFill>
                  <a:prstClr val="black"/>
                </a:solidFill>
                <a:latin typeface="Calibri"/>
                <a:cs typeface="Calibri"/>
              </a:rPr>
              <a:t> a violent</a:t>
            </a:r>
            <a:r>
              <a:rPr sz="1798" spc="-60" dirty="0">
                <a:solidFill>
                  <a:prstClr val="black"/>
                </a:solidFill>
                <a:latin typeface="Calibri"/>
                <a:cs typeface="Calibri"/>
              </a:rPr>
              <a:t> </a:t>
            </a:r>
            <a:r>
              <a:rPr sz="1798" spc="-10" dirty="0">
                <a:solidFill>
                  <a:prstClr val="black"/>
                </a:solidFill>
                <a:latin typeface="Calibri"/>
                <a:cs typeface="Calibri"/>
              </a:rPr>
              <a:t>free</a:t>
            </a:r>
            <a:r>
              <a:rPr sz="1798" dirty="0">
                <a:solidFill>
                  <a:prstClr val="black"/>
                </a:solidFill>
                <a:latin typeface="Calibri"/>
                <a:cs typeface="Calibri"/>
              </a:rPr>
              <a:t> </a:t>
            </a:r>
            <a:r>
              <a:rPr sz="1798" spc="-5" dirty="0">
                <a:solidFill>
                  <a:prstClr val="black"/>
                </a:solidFill>
                <a:latin typeface="Calibri"/>
                <a:cs typeface="Calibri"/>
              </a:rPr>
              <a:t>Uganda</a:t>
            </a:r>
            <a:r>
              <a:rPr sz="1798" spc="-35" dirty="0">
                <a:solidFill>
                  <a:prstClr val="black"/>
                </a:solidFill>
                <a:latin typeface="Calibri"/>
                <a:cs typeface="Calibri"/>
              </a:rPr>
              <a:t> </a:t>
            </a:r>
            <a:r>
              <a:rPr sz="1798" spc="-10" dirty="0">
                <a:solidFill>
                  <a:prstClr val="black"/>
                </a:solidFill>
                <a:latin typeface="Calibri"/>
                <a:cs typeface="Calibri"/>
              </a:rPr>
              <a:t>for </a:t>
            </a:r>
            <a:r>
              <a:rPr sz="1798" dirty="0">
                <a:solidFill>
                  <a:prstClr val="black"/>
                </a:solidFill>
                <a:latin typeface="Calibri"/>
                <a:cs typeface="Calibri"/>
              </a:rPr>
              <a:t>both</a:t>
            </a:r>
            <a:r>
              <a:rPr sz="1798" spc="-5" dirty="0">
                <a:solidFill>
                  <a:prstClr val="black"/>
                </a:solidFill>
                <a:latin typeface="Calibri"/>
                <a:cs typeface="Calibri"/>
              </a:rPr>
              <a:t> </a:t>
            </a:r>
            <a:r>
              <a:rPr sz="1798" dirty="0">
                <a:solidFill>
                  <a:prstClr val="black"/>
                </a:solidFill>
                <a:latin typeface="Calibri"/>
                <a:cs typeface="Calibri"/>
              </a:rPr>
              <a:t>men</a:t>
            </a:r>
            <a:r>
              <a:rPr sz="1798" spc="-15" dirty="0">
                <a:solidFill>
                  <a:prstClr val="black"/>
                </a:solidFill>
                <a:latin typeface="Calibri"/>
                <a:cs typeface="Calibri"/>
              </a:rPr>
              <a:t> </a:t>
            </a:r>
            <a:r>
              <a:rPr sz="1798" spc="-5" dirty="0">
                <a:solidFill>
                  <a:prstClr val="black"/>
                </a:solidFill>
                <a:latin typeface="Calibri"/>
                <a:cs typeface="Calibri"/>
              </a:rPr>
              <a:t>and</a:t>
            </a:r>
            <a:endParaRPr sz="1798">
              <a:solidFill>
                <a:prstClr val="black"/>
              </a:solidFill>
              <a:latin typeface="Calibri"/>
              <a:cs typeface="Calibri"/>
            </a:endParaRPr>
          </a:p>
          <a:p>
            <a:pPr marL="286762" defTabSz="913577">
              <a:spcBef>
                <a:spcPts val="5"/>
              </a:spcBef>
            </a:pPr>
            <a:r>
              <a:rPr sz="1798" dirty="0">
                <a:solidFill>
                  <a:prstClr val="black"/>
                </a:solidFill>
                <a:latin typeface="Calibri"/>
                <a:cs typeface="Calibri"/>
              </a:rPr>
              <a:t>women.</a:t>
            </a:r>
            <a:endParaRPr sz="1798">
              <a:solidFill>
                <a:prstClr val="black"/>
              </a:solidFill>
              <a:latin typeface="Calibri"/>
              <a:cs typeface="Calibri"/>
            </a:endParaRPr>
          </a:p>
        </p:txBody>
      </p:sp>
      <p:pic>
        <p:nvPicPr>
          <p:cNvPr id="4" name="object 4"/>
          <p:cNvPicPr/>
          <p:nvPr/>
        </p:nvPicPr>
        <p:blipFill>
          <a:blip r:embed="rId3" cstate="print"/>
          <a:stretch>
            <a:fillRect/>
          </a:stretch>
        </p:blipFill>
        <p:spPr>
          <a:xfrm>
            <a:off x="842683" y="513112"/>
            <a:ext cx="1192568" cy="84605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85573" y="639106"/>
            <a:ext cx="4950321" cy="6214830"/>
          </a:xfrm>
          <a:prstGeom prst="rect">
            <a:avLst/>
          </a:prstGeom>
        </p:spPr>
      </p:pic>
      <p:sp>
        <p:nvSpPr>
          <p:cNvPr id="3" name="object 3"/>
          <p:cNvSpPr txBox="1"/>
          <p:nvPr/>
        </p:nvSpPr>
        <p:spPr>
          <a:xfrm>
            <a:off x="1379015" y="1248010"/>
            <a:ext cx="5390604" cy="4867213"/>
          </a:xfrm>
          <a:prstGeom prst="rect">
            <a:avLst/>
          </a:prstGeom>
        </p:spPr>
        <p:txBody>
          <a:bodyPr vert="horz" wrap="square" lIns="0" tIns="112291" rIns="0" bIns="0" rtlCol="0">
            <a:spAutoFit/>
          </a:bodyPr>
          <a:lstStyle/>
          <a:p>
            <a:pPr marL="12689" defTabSz="913577">
              <a:spcBef>
                <a:spcPts val="884"/>
              </a:spcBef>
            </a:pPr>
            <a:r>
              <a:rPr sz="1798" b="1" spc="-15" dirty="0">
                <a:solidFill>
                  <a:prstClr val="black"/>
                </a:solidFill>
                <a:latin typeface="Calibri"/>
                <a:cs typeface="Calibri"/>
              </a:rPr>
              <a:t>Abstract</a:t>
            </a:r>
            <a:r>
              <a:rPr sz="1798" b="1" spc="-30" dirty="0">
                <a:solidFill>
                  <a:prstClr val="black"/>
                </a:solidFill>
                <a:latin typeface="Calibri"/>
                <a:cs typeface="Calibri"/>
              </a:rPr>
              <a:t> </a:t>
            </a:r>
            <a:r>
              <a:rPr sz="1798" b="1" spc="5" dirty="0">
                <a:solidFill>
                  <a:prstClr val="black"/>
                </a:solidFill>
                <a:latin typeface="Calibri"/>
                <a:cs typeface="Calibri"/>
              </a:rPr>
              <a:t>Title</a:t>
            </a:r>
            <a:endParaRPr sz="1798">
              <a:solidFill>
                <a:prstClr val="black"/>
              </a:solidFill>
              <a:latin typeface="Calibri"/>
              <a:cs typeface="Calibri"/>
            </a:endParaRPr>
          </a:p>
          <a:p>
            <a:pPr marL="12689" marR="45679" defTabSz="913577">
              <a:lnSpc>
                <a:spcPct val="90400"/>
              </a:lnSpc>
              <a:spcBef>
                <a:spcPts val="993"/>
              </a:spcBef>
            </a:pPr>
            <a:r>
              <a:rPr sz="1798" spc="-5" dirty="0">
                <a:solidFill>
                  <a:prstClr val="black"/>
                </a:solidFill>
                <a:latin typeface="Calibri"/>
                <a:cs typeface="Calibri"/>
              </a:rPr>
              <a:t>Learnings from </a:t>
            </a:r>
            <a:r>
              <a:rPr sz="1798" spc="-15" dirty="0">
                <a:solidFill>
                  <a:prstClr val="black"/>
                </a:solidFill>
                <a:latin typeface="Calibri"/>
                <a:cs typeface="Calibri"/>
              </a:rPr>
              <a:t>FOME’s </a:t>
            </a:r>
            <a:r>
              <a:rPr sz="1798" spc="5" dirty="0">
                <a:solidFill>
                  <a:prstClr val="black"/>
                </a:solidFill>
                <a:latin typeface="Calibri"/>
                <a:cs typeface="Calibri"/>
              </a:rPr>
              <a:t>Online </a:t>
            </a:r>
            <a:r>
              <a:rPr sz="1798" spc="-10" dirty="0">
                <a:solidFill>
                  <a:prstClr val="black"/>
                </a:solidFill>
                <a:latin typeface="Calibri"/>
                <a:cs typeface="Calibri"/>
              </a:rPr>
              <a:t>Project </a:t>
            </a:r>
            <a:r>
              <a:rPr sz="1798" dirty="0">
                <a:solidFill>
                  <a:prstClr val="black"/>
                </a:solidFill>
                <a:latin typeface="Calibri"/>
                <a:cs typeface="Calibri"/>
              </a:rPr>
              <a:t>titled </a:t>
            </a:r>
            <a:r>
              <a:rPr sz="1798" spc="-10" dirty="0">
                <a:solidFill>
                  <a:prstClr val="black"/>
                </a:solidFill>
                <a:latin typeface="Calibri"/>
                <a:cs typeface="Calibri"/>
              </a:rPr>
              <a:t>“Prevention </a:t>
            </a:r>
            <a:r>
              <a:rPr sz="1798" spc="-5" dirty="0">
                <a:solidFill>
                  <a:prstClr val="black"/>
                </a:solidFill>
                <a:latin typeface="Calibri"/>
                <a:cs typeface="Calibri"/>
              </a:rPr>
              <a:t> </a:t>
            </a:r>
            <a:r>
              <a:rPr sz="1798" dirty="0">
                <a:solidFill>
                  <a:prstClr val="black"/>
                </a:solidFill>
                <a:latin typeface="Calibri"/>
                <a:cs typeface="Calibri"/>
              </a:rPr>
              <a:t>of Gender-Based Violence </a:t>
            </a:r>
            <a:r>
              <a:rPr sz="1798" spc="-15" dirty="0">
                <a:solidFill>
                  <a:prstClr val="black"/>
                </a:solidFill>
                <a:latin typeface="Calibri"/>
                <a:cs typeface="Calibri"/>
              </a:rPr>
              <a:t>against Women </a:t>
            </a:r>
            <a:r>
              <a:rPr sz="1798" spc="-5" dirty="0">
                <a:solidFill>
                  <a:prstClr val="black"/>
                </a:solidFill>
                <a:latin typeface="Calibri"/>
                <a:cs typeface="Calibri"/>
              </a:rPr>
              <a:t>and </a:t>
            </a:r>
            <a:r>
              <a:rPr sz="1798" dirty="0">
                <a:solidFill>
                  <a:prstClr val="black"/>
                </a:solidFill>
                <a:latin typeface="Calibri"/>
                <a:cs typeface="Calibri"/>
              </a:rPr>
              <a:t>Girls using </a:t>
            </a:r>
            <a:r>
              <a:rPr sz="1798" spc="-395" dirty="0">
                <a:solidFill>
                  <a:prstClr val="black"/>
                </a:solidFill>
                <a:latin typeface="Calibri"/>
                <a:cs typeface="Calibri"/>
              </a:rPr>
              <a:t> </a:t>
            </a:r>
            <a:r>
              <a:rPr sz="1798" dirty="0">
                <a:solidFill>
                  <a:prstClr val="black"/>
                </a:solidFill>
                <a:latin typeface="Calibri"/>
                <a:cs typeface="Calibri"/>
              </a:rPr>
              <a:t>Social</a:t>
            </a:r>
            <a:r>
              <a:rPr sz="1798" spc="-5" dirty="0">
                <a:solidFill>
                  <a:prstClr val="black"/>
                </a:solidFill>
                <a:latin typeface="Calibri"/>
                <a:cs typeface="Calibri"/>
              </a:rPr>
              <a:t> </a:t>
            </a:r>
            <a:r>
              <a:rPr sz="1798" dirty="0">
                <a:solidFill>
                  <a:prstClr val="black"/>
                </a:solidFill>
                <a:latin typeface="Calibri"/>
                <a:cs typeface="Calibri"/>
              </a:rPr>
              <a:t>Media.</a:t>
            </a:r>
            <a:endParaRPr sz="1798">
              <a:solidFill>
                <a:prstClr val="black"/>
              </a:solidFill>
              <a:latin typeface="Calibri"/>
              <a:cs typeface="Calibri"/>
            </a:endParaRPr>
          </a:p>
          <a:p>
            <a:pPr defTabSz="913577"/>
            <a:endParaRPr sz="1798">
              <a:solidFill>
                <a:prstClr val="black"/>
              </a:solidFill>
              <a:latin typeface="Calibri"/>
              <a:cs typeface="Calibri"/>
            </a:endParaRPr>
          </a:p>
          <a:p>
            <a:pPr marL="12689" defTabSz="913577">
              <a:spcBef>
                <a:spcPts val="1534"/>
              </a:spcBef>
            </a:pPr>
            <a:r>
              <a:rPr sz="1798" b="1" spc="-10" dirty="0">
                <a:solidFill>
                  <a:prstClr val="black"/>
                </a:solidFill>
                <a:latin typeface="Calibri"/>
                <a:cs typeface="Calibri"/>
              </a:rPr>
              <a:t>Project</a:t>
            </a:r>
            <a:r>
              <a:rPr sz="1798" b="1" spc="-25" dirty="0">
                <a:solidFill>
                  <a:prstClr val="black"/>
                </a:solidFill>
                <a:latin typeface="Calibri"/>
                <a:cs typeface="Calibri"/>
              </a:rPr>
              <a:t> </a:t>
            </a:r>
            <a:r>
              <a:rPr sz="1798" b="1" spc="-5" dirty="0">
                <a:solidFill>
                  <a:prstClr val="black"/>
                </a:solidFill>
                <a:latin typeface="Calibri"/>
                <a:cs typeface="Calibri"/>
              </a:rPr>
              <a:t>Description</a:t>
            </a:r>
            <a:endParaRPr sz="1798">
              <a:solidFill>
                <a:prstClr val="black"/>
              </a:solidFill>
              <a:latin typeface="Calibri"/>
              <a:cs typeface="Calibri"/>
            </a:endParaRPr>
          </a:p>
          <a:p>
            <a:pPr marL="12689" marR="5075" defTabSz="913577">
              <a:lnSpc>
                <a:spcPct val="90000"/>
              </a:lnSpc>
              <a:spcBef>
                <a:spcPts val="999"/>
              </a:spcBef>
            </a:pPr>
            <a:r>
              <a:rPr sz="1798" spc="5" dirty="0">
                <a:solidFill>
                  <a:prstClr val="black"/>
                </a:solidFill>
                <a:latin typeface="Calibri"/>
                <a:cs typeface="Calibri"/>
              </a:rPr>
              <a:t>The </a:t>
            </a:r>
            <a:r>
              <a:rPr sz="1798" spc="-5" dirty="0">
                <a:solidFill>
                  <a:prstClr val="black"/>
                </a:solidFill>
                <a:latin typeface="Calibri"/>
                <a:cs typeface="Calibri"/>
              </a:rPr>
              <a:t>Prevention </a:t>
            </a:r>
            <a:r>
              <a:rPr sz="1798" dirty="0">
                <a:solidFill>
                  <a:prstClr val="black"/>
                </a:solidFill>
                <a:latin typeface="Calibri"/>
                <a:cs typeface="Calibri"/>
              </a:rPr>
              <a:t>of Gender-Based Violence </a:t>
            </a:r>
            <a:r>
              <a:rPr sz="1798" spc="-10" dirty="0">
                <a:solidFill>
                  <a:prstClr val="black"/>
                </a:solidFill>
                <a:latin typeface="Calibri"/>
                <a:cs typeface="Calibri"/>
              </a:rPr>
              <a:t>(GBV) </a:t>
            </a:r>
            <a:r>
              <a:rPr sz="1798" spc="-15" dirty="0">
                <a:solidFill>
                  <a:prstClr val="black"/>
                </a:solidFill>
                <a:latin typeface="Calibri"/>
                <a:cs typeface="Calibri"/>
              </a:rPr>
              <a:t>against </a:t>
            </a:r>
            <a:r>
              <a:rPr sz="1798" spc="-10" dirty="0">
                <a:solidFill>
                  <a:prstClr val="black"/>
                </a:solidFill>
                <a:latin typeface="Calibri"/>
                <a:cs typeface="Calibri"/>
              </a:rPr>
              <a:t> </a:t>
            </a:r>
            <a:r>
              <a:rPr sz="1798" spc="-15" dirty="0">
                <a:solidFill>
                  <a:prstClr val="black"/>
                </a:solidFill>
                <a:latin typeface="Calibri"/>
                <a:cs typeface="Calibri"/>
              </a:rPr>
              <a:t>Women </a:t>
            </a:r>
            <a:r>
              <a:rPr sz="1798" spc="-5" dirty="0">
                <a:solidFill>
                  <a:prstClr val="black"/>
                </a:solidFill>
                <a:latin typeface="Calibri"/>
                <a:cs typeface="Calibri"/>
              </a:rPr>
              <a:t>and </a:t>
            </a:r>
            <a:r>
              <a:rPr sz="1798" dirty="0">
                <a:solidFill>
                  <a:prstClr val="black"/>
                </a:solidFill>
                <a:latin typeface="Calibri"/>
                <a:cs typeface="Calibri"/>
              </a:rPr>
              <a:t>Girls using Social </a:t>
            </a:r>
            <a:r>
              <a:rPr sz="1798" spc="5" dirty="0">
                <a:solidFill>
                  <a:prstClr val="black"/>
                </a:solidFill>
                <a:latin typeface="Calibri"/>
                <a:cs typeface="Calibri"/>
              </a:rPr>
              <a:t>Media </a:t>
            </a:r>
            <a:r>
              <a:rPr sz="1798" spc="-20" dirty="0">
                <a:solidFill>
                  <a:prstClr val="black"/>
                </a:solidFill>
                <a:latin typeface="Calibri"/>
                <a:cs typeface="Calibri"/>
              </a:rPr>
              <a:t>was </a:t>
            </a:r>
            <a:r>
              <a:rPr sz="1798" spc="-5" dirty="0">
                <a:solidFill>
                  <a:prstClr val="black"/>
                </a:solidFill>
                <a:latin typeface="Calibri"/>
                <a:cs typeface="Calibri"/>
              </a:rPr>
              <a:t>implemented </a:t>
            </a:r>
            <a:r>
              <a:rPr sz="1798" spc="5" dirty="0">
                <a:solidFill>
                  <a:prstClr val="black"/>
                </a:solidFill>
                <a:latin typeface="Calibri"/>
                <a:cs typeface="Calibri"/>
              </a:rPr>
              <a:t>by </a:t>
            </a:r>
            <a:r>
              <a:rPr sz="1798" spc="-395" dirty="0">
                <a:solidFill>
                  <a:prstClr val="black"/>
                </a:solidFill>
                <a:latin typeface="Calibri"/>
                <a:cs typeface="Calibri"/>
              </a:rPr>
              <a:t> </a:t>
            </a:r>
            <a:r>
              <a:rPr sz="1798" dirty="0">
                <a:solidFill>
                  <a:prstClr val="black"/>
                </a:solidFill>
                <a:latin typeface="Calibri"/>
                <a:cs typeface="Calibri"/>
              </a:rPr>
              <a:t>FOME </a:t>
            </a:r>
            <a:r>
              <a:rPr sz="1798" spc="5" dirty="0">
                <a:solidFill>
                  <a:prstClr val="black"/>
                </a:solidFill>
                <a:latin typeface="Calibri"/>
                <a:cs typeface="Calibri"/>
              </a:rPr>
              <a:t>in 2020 </a:t>
            </a:r>
            <a:r>
              <a:rPr sz="1798" spc="-5" dirty="0">
                <a:solidFill>
                  <a:prstClr val="black"/>
                </a:solidFill>
                <a:latin typeface="Calibri"/>
                <a:cs typeface="Calibri"/>
              </a:rPr>
              <a:t>at </a:t>
            </a:r>
            <a:r>
              <a:rPr sz="1798" dirty="0">
                <a:solidFill>
                  <a:prstClr val="black"/>
                </a:solidFill>
                <a:latin typeface="Calibri"/>
                <a:cs typeface="Calibri"/>
              </a:rPr>
              <a:t>the </a:t>
            </a:r>
            <a:r>
              <a:rPr sz="1798" spc="-5" dirty="0">
                <a:solidFill>
                  <a:prstClr val="black"/>
                </a:solidFill>
                <a:latin typeface="Calibri"/>
                <a:cs typeface="Calibri"/>
              </a:rPr>
              <a:t>peak </a:t>
            </a:r>
            <a:r>
              <a:rPr sz="1798" dirty="0">
                <a:solidFill>
                  <a:prstClr val="black"/>
                </a:solidFill>
                <a:latin typeface="Calibri"/>
                <a:cs typeface="Calibri"/>
              </a:rPr>
              <a:t>of </a:t>
            </a:r>
            <a:r>
              <a:rPr sz="1798" spc="-5" dirty="0">
                <a:solidFill>
                  <a:prstClr val="black"/>
                </a:solidFill>
                <a:latin typeface="Calibri"/>
                <a:cs typeface="Calibri"/>
              </a:rPr>
              <a:t>COVID19. </a:t>
            </a:r>
            <a:r>
              <a:rPr sz="1798" dirty="0">
                <a:solidFill>
                  <a:prstClr val="black"/>
                </a:solidFill>
                <a:latin typeface="Calibri"/>
                <a:cs typeface="Calibri"/>
              </a:rPr>
              <a:t>The focus </a:t>
            </a:r>
            <a:r>
              <a:rPr sz="1798" spc="-20" dirty="0">
                <a:solidFill>
                  <a:prstClr val="black"/>
                </a:solidFill>
                <a:latin typeface="Calibri"/>
                <a:cs typeface="Calibri"/>
              </a:rPr>
              <a:t>was </a:t>
            </a:r>
            <a:r>
              <a:rPr sz="1798" dirty="0">
                <a:solidFill>
                  <a:prstClr val="black"/>
                </a:solidFill>
                <a:latin typeface="Calibri"/>
                <a:cs typeface="Calibri"/>
              </a:rPr>
              <a:t>to </a:t>
            </a:r>
            <a:r>
              <a:rPr sz="1798" spc="5" dirty="0">
                <a:solidFill>
                  <a:prstClr val="black"/>
                </a:solidFill>
                <a:latin typeface="Calibri"/>
                <a:cs typeface="Calibri"/>
              </a:rPr>
              <a:t> </a:t>
            </a:r>
            <a:r>
              <a:rPr sz="1798" spc="-5" dirty="0">
                <a:solidFill>
                  <a:prstClr val="black"/>
                </a:solidFill>
                <a:latin typeface="Calibri"/>
                <a:cs typeface="Calibri"/>
              </a:rPr>
              <a:t>increase </a:t>
            </a:r>
            <a:r>
              <a:rPr sz="1798" dirty="0">
                <a:solidFill>
                  <a:prstClr val="black"/>
                </a:solidFill>
                <a:latin typeface="Calibri"/>
                <a:cs typeface="Calibri"/>
              </a:rPr>
              <a:t>male </a:t>
            </a:r>
            <a:r>
              <a:rPr sz="1798" spc="-5" dirty="0">
                <a:solidFill>
                  <a:prstClr val="black"/>
                </a:solidFill>
                <a:latin typeface="Calibri"/>
                <a:cs typeface="Calibri"/>
              </a:rPr>
              <a:t>engagement </a:t>
            </a:r>
            <a:r>
              <a:rPr sz="1798" spc="5" dirty="0">
                <a:solidFill>
                  <a:prstClr val="black"/>
                </a:solidFill>
                <a:latin typeface="Calibri"/>
                <a:cs typeface="Calibri"/>
              </a:rPr>
              <a:t>in the </a:t>
            </a:r>
            <a:r>
              <a:rPr sz="1798" spc="-5" dirty="0">
                <a:solidFill>
                  <a:prstClr val="black"/>
                </a:solidFill>
                <a:latin typeface="Calibri"/>
                <a:cs typeface="Calibri"/>
              </a:rPr>
              <a:t>prevention </a:t>
            </a:r>
            <a:r>
              <a:rPr sz="1798" dirty="0">
                <a:solidFill>
                  <a:prstClr val="black"/>
                </a:solidFill>
                <a:latin typeface="Calibri"/>
                <a:cs typeface="Calibri"/>
              </a:rPr>
              <a:t>of </a:t>
            </a:r>
            <a:r>
              <a:rPr sz="1798" spc="-10" dirty="0">
                <a:solidFill>
                  <a:prstClr val="black"/>
                </a:solidFill>
                <a:latin typeface="Calibri"/>
                <a:cs typeface="Calibri"/>
              </a:rPr>
              <a:t>GBV </a:t>
            </a:r>
            <a:r>
              <a:rPr sz="1798" spc="-5" dirty="0">
                <a:solidFill>
                  <a:prstClr val="black"/>
                </a:solidFill>
                <a:latin typeface="Calibri"/>
                <a:cs typeface="Calibri"/>
              </a:rPr>
              <a:t> </a:t>
            </a:r>
            <a:r>
              <a:rPr sz="1798" spc="5" dirty="0">
                <a:solidFill>
                  <a:prstClr val="black"/>
                </a:solidFill>
                <a:latin typeface="Calibri"/>
                <a:cs typeface="Calibri"/>
              </a:rPr>
              <a:t>during</a:t>
            </a:r>
            <a:r>
              <a:rPr sz="1798" spc="-60" dirty="0">
                <a:solidFill>
                  <a:prstClr val="black"/>
                </a:solidFill>
                <a:latin typeface="Calibri"/>
                <a:cs typeface="Calibri"/>
              </a:rPr>
              <a:t> </a:t>
            </a:r>
            <a:r>
              <a:rPr sz="1798" spc="-5" dirty="0">
                <a:solidFill>
                  <a:prstClr val="black"/>
                </a:solidFill>
                <a:latin typeface="Calibri"/>
                <a:cs typeface="Calibri"/>
              </a:rPr>
              <a:t>COVID19.</a:t>
            </a:r>
            <a:endParaRPr sz="1798">
              <a:solidFill>
                <a:prstClr val="black"/>
              </a:solidFill>
              <a:latin typeface="Calibri"/>
              <a:cs typeface="Calibri"/>
            </a:endParaRPr>
          </a:p>
          <a:p>
            <a:pPr defTabSz="913577"/>
            <a:endParaRPr sz="1798">
              <a:solidFill>
                <a:prstClr val="black"/>
              </a:solidFill>
              <a:latin typeface="Calibri"/>
              <a:cs typeface="Calibri"/>
            </a:endParaRPr>
          </a:p>
          <a:p>
            <a:pPr defTabSz="913577">
              <a:spcBef>
                <a:spcPts val="30"/>
              </a:spcBef>
            </a:pPr>
            <a:endParaRPr sz="1399">
              <a:solidFill>
                <a:prstClr val="black"/>
              </a:solidFill>
              <a:latin typeface="Calibri"/>
              <a:cs typeface="Calibri"/>
            </a:endParaRPr>
          </a:p>
          <a:p>
            <a:pPr marL="12689" marR="72325" defTabSz="913577">
              <a:lnSpc>
                <a:spcPct val="90400"/>
              </a:lnSpc>
            </a:pPr>
            <a:r>
              <a:rPr sz="1798" spc="5" dirty="0">
                <a:solidFill>
                  <a:prstClr val="black"/>
                </a:solidFill>
                <a:latin typeface="Calibri"/>
                <a:cs typeface="Calibri"/>
              </a:rPr>
              <a:t>FOME </a:t>
            </a:r>
            <a:r>
              <a:rPr sz="1798" dirty="0">
                <a:solidFill>
                  <a:prstClr val="black"/>
                </a:solidFill>
                <a:latin typeface="Calibri"/>
                <a:cs typeface="Calibri"/>
              </a:rPr>
              <a:t>with </a:t>
            </a:r>
            <a:r>
              <a:rPr sz="1798" spc="5" dirty="0">
                <a:solidFill>
                  <a:prstClr val="black"/>
                </a:solidFill>
                <a:latin typeface="Calibri"/>
                <a:cs typeface="Calibri"/>
              </a:rPr>
              <a:t>support </a:t>
            </a:r>
            <a:r>
              <a:rPr sz="1798" spc="-5" dirty="0">
                <a:solidFill>
                  <a:prstClr val="black"/>
                </a:solidFill>
                <a:latin typeface="Calibri"/>
                <a:cs typeface="Calibri"/>
              </a:rPr>
              <a:t>from </a:t>
            </a:r>
            <a:r>
              <a:rPr sz="1798" spc="-30" dirty="0">
                <a:solidFill>
                  <a:prstClr val="black"/>
                </a:solidFill>
                <a:latin typeface="Calibri"/>
                <a:cs typeface="Calibri"/>
              </a:rPr>
              <a:t>UNFPA </a:t>
            </a:r>
            <a:r>
              <a:rPr sz="1798" dirty="0">
                <a:solidFill>
                  <a:prstClr val="black"/>
                </a:solidFill>
                <a:latin typeface="Calibri"/>
                <a:cs typeface="Calibri"/>
              </a:rPr>
              <a:t>through </a:t>
            </a:r>
            <a:r>
              <a:rPr sz="1798" spc="5" dirty="0">
                <a:solidFill>
                  <a:prstClr val="black"/>
                </a:solidFill>
                <a:latin typeface="Calibri"/>
                <a:cs typeface="Calibri"/>
              </a:rPr>
              <a:t>the civil </a:t>
            </a:r>
            <a:r>
              <a:rPr sz="1798" dirty="0">
                <a:solidFill>
                  <a:prstClr val="black"/>
                </a:solidFill>
                <a:latin typeface="Calibri"/>
                <a:cs typeface="Calibri"/>
              </a:rPr>
              <a:t>society </a:t>
            </a:r>
            <a:r>
              <a:rPr sz="1798" spc="-395" dirty="0">
                <a:solidFill>
                  <a:prstClr val="black"/>
                </a:solidFill>
                <a:latin typeface="Calibri"/>
                <a:cs typeface="Calibri"/>
              </a:rPr>
              <a:t> </a:t>
            </a:r>
            <a:r>
              <a:rPr sz="1798" dirty="0">
                <a:solidFill>
                  <a:prstClr val="black"/>
                </a:solidFill>
                <a:latin typeface="Calibri"/>
                <a:cs typeface="Calibri"/>
              </a:rPr>
              <a:t>coalition </a:t>
            </a:r>
            <a:r>
              <a:rPr sz="1798" spc="-10" dirty="0">
                <a:solidFill>
                  <a:prstClr val="black"/>
                </a:solidFill>
                <a:latin typeface="Calibri"/>
                <a:cs typeface="Calibri"/>
              </a:rPr>
              <a:t>for </a:t>
            </a:r>
            <a:r>
              <a:rPr sz="1798" spc="-15" dirty="0">
                <a:solidFill>
                  <a:prstClr val="black"/>
                </a:solidFill>
                <a:latin typeface="Calibri"/>
                <a:cs typeface="Calibri"/>
              </a:rPr>
              <a:t>integrated </a:t>
            </a:r>
            <a:r>
              <a:rPr sz="1798" spc="-10" dirty="0">
                <a:solidFill>
                  <a:prstClr val="black"/>
                </a:solidFill>
                <a:latin typeface="Calibri"/>
                <a:cs typeface="Calibri"/>
              </a:rPr>
              <a:t>SRHR/GBV/HIV </a:t>
            </a:r>
            <a:r>
              <a:rPr sz="1798" spc="5" dirty="0">
                <a:solidFill>
                  <a:prstClr val="black"/>
                </a:solidFill>
                <a:latin typeface="Calibri"/>
                <a:cs typeface="Calibri"/>
              </a:rPr>
              <a:t>in </a:t>
            </a:r>
            <a:r>
              <a:rPr sz="1798" spc="-5" dirty="0">
                <a:solidFill>
                  <a:prstClr val="black"/>
                </a:solidFill>
                <a:latin typeface="Calibri"/>
                <a:cs typeface="Calibri"/>
              </a:rPr>
              <a:t>Uganda </a:t>
            </a:r>
            <a:r>
              <a:rPr sz="1798" dirty="0">
                <a:solidFill>
                  <a:prstClr val="black"/>
                </a:solidFill>
                <a:latin typeface="Calibri"/>
                <a:cs typeface="Calibri"/>
              </a:rPr>
              <a:t> </a:t>
            </a:r>
            <a:r>
              <a:rPr sz="1798" spc="-5" dirty="0">
                <a:solidFill>
                  <a:prstClr val="black"/>
                </a:solidFill>
                <a:latin typeface="Calibri"/>
                <a:cs typeface="Calibri"/>
              </a:rPr>
              <a:t>implemented </a:t>
            </a:r>
            <a:r>
              <a:rPr sz="1798" spc="5" dirty="0">
                <a:solidFill>
                  <a:prstClr val="black"/>
                </a:solidFill>
                <a:latin typeface="Calibri"/>
                <a:cs typeface="Calibri"/>
              </a:rPr>
              <a:t>a </a:t>
            </a:r>
            <a:r>
              <a:rPr sz="1798" spc="-5" dirty="0">
                <a:solidFill>
                  <a:prstClr val="black"/>
                </a:solidFill>
                <a:latin typeface="Calibri"/>
                <a:cs typeface="Calibri"/>
              </a:rPr>
              <a:t>project </a:t>
            </a:r>
            <a:r>
              <a:rPr sz="1798" dirty="0">
                <a:solidFill>
                  <a:prstClr val="black"/>
                </a:solidFill>
                <a:latin typeface="Calibri"/>
                <a:cs typeface="Calibri"/>
              </a:rPr>
              <a:t>called </a:t>
            </a:r>
            <a:r>
              <a:rPr sz="1798" spc="-5" dirty="0">
                <a:solidFill>
                  <a:prstClr val="black"/>
                </a:solidFill>
                <a:latin typeface="Calibri"/>
                <a:cs typeface="Calibri"/>
              </a:rPr>
              <a:t>preventing </a:t>
            </a:r>
            <a:r>
              <a:rPr sz="1798" dirty="0">
                <a:solidFill>
                  <a:prstClr val="black"/>
                </a:solidFill>
                <a:latin typeface="Calibri"/>
                <a:cs typeface="Calibri"/>
              </a:rPr>
              <a:t>violence </a:t>
            </a:r>
            <a:r>
              <a:rPr sz="1798" spc="-15" dirty="0">
                <a:solidFill>
                  <a:prstClr val="black"/>
                </a:solidFill>
                <a:latin typeface="Calibri"/>
                <a:cs typeface="Calibri"/>
              </a:rPr>
              <a:t>against </a:t>
            </a:r>
            <a:r>
              <a:rPr sz="1798" spc="-395" dirty="0">
                <a:solidFill>
                  <a:prstClr val="black"/>
                </a:solidFill>
                <a:latin typeface="Calibri"/>
                <a:cs typeface="Calibri"/>
              </a:rPr>
              <a:t> </a:t>
            </a:r>
            <a:r>
              <a:rPr sz="1798" spc="-5" dirty="0">
                <a:solidFill>
                  <a:prstClr val="black"/>
                </a:solidFill>
                <a:latin typeface="Calibri"/>
                <a:cs typeface="Calibri"/>
              </a:rPr>
              <a:t>women</a:t>
            </a:r>
            <a:r>
              <a:rPr sz="1798" spc="-20" dirty="0">
                <a:solidFill>
                  <a:prstClr val="black"/>
                </a:solidFill>
                <a:latin typeface="Calibri"/>
                <a:cs typeface="Calibri"/>
              </a:rPr>
              <a:t> </a:t>
            </a:r>
            <a:r>
              <a:rPr sz="1798" spc="-5" dirty="0">
                <a:solidFill>
                  <a:prstClr val="black"/>
                </a:solidFill>
                <a:latin typeface="Calibri"/>
                <a:cs typeface="Calibri"/>
              </a:rPr>
              <a:t>and</a:t>
            </a:r>
            <a:r>
              <a:rPr sz="1798" spc="-15" dirty="0">
                <a:solidFill>
                  <a:prstClr val="black"/>
                </a:solidFill>
                <a:latin typeface="Calibri"/>
                <a:cs typeface="Calibri"/>
              </a:rPr>
              <a:t> </a:t>
            </a:r>
            <a:r>
              <a:rPr sz="1798" dirty="0">
                <a:solidFill>
                  <a:prstClr val="black"/>
                </a:solidFill>
                <a:latin typeface="Calibri"/>
                <a:cs typeface="Calibri"/>
              </a:rPr>
              <a:t>girls.</a:t>
            </a:r>
            <a:endParaRPr sz="1798">
              <a:solidFill>
                <a:prstClr val="black"/>
              </a:solidFill>
              <a:latin typeface="Calibri"/>
              <a:cs typeface="Calibri"/>
            </a:endParaRPr>
          </a:p>
        </p:txBody>
      </p:sp>
      <p:pic>
        <p:nvPicPr>
          <p:cNvPr id="4" name="object 4"/>
          <p:cNvPicPr/>
          <p:nvPr/>
        </p:nvPicPr>
        <p:blipFill>
          <a:blip r:embed="rId3" cstate="print"/>
          <a:stretch>
            <a:fillRect/>
          </a:stretch>
        </p:blipFill>
        <p:spPr>
          <a:xfrm>
            <a:off x="842683" y="513112"/>
            <a:ext cx="1192568" cy="84605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9429" y="1209076"/>
            <a:ext cx="6777430" cy="1044243"/>
          </a:xfrm>
          <a:prstGeom prst="rect">
            <a:avLst/>
          </a:prstGeom>
        </p:spPr>
        <p:txBody>
          <a:bodyPr vert="horz" wrap="square" lIns="0" tIns="39968" rIns="0" bIns="0" rtlCol="0">
            <a:spAutoFit/>
          </a:bodyPr>
          <a:lstStyle/>
          <a:p>
            <a:pPr marL="12689" marR="5075">
              <a:lnSpc>
                <a:spcPct val="90400"/>
              </a:lnSpc>
              <a:spcBef>
                <a:spcPts val="315"/>
              </a:spcBef>
            </a:pPr>
            <a:r>
              <a:rPr sz="1798" b="0" i="0" dirty="0"/>
              <a:t>The </a:t>
            </a:r>
            <a:r>
              <a:rPr sz="1798" b="0" i="0" spc="-5" dirty="0"/>
              <a:t>project </a:t>
            </a:r>
            <a:r>
              <a:rPr sz="1798" b="0" i="0" dirty="0"/>
              <a:t>aimed to involve </a:t>
            </a:r>
            <a:r>
              <a:rPr sz="1798" b="0" i="0" spc="-30" dirty="0"/>
              <a:t>key </a:t>
            </a:r>
            <a:r>
              <a:rPr sz="1798" b="0" i="0" spc="-20" dirty="0"/>
              <a:t>players </a:t>
            </a:r>
            <a:r>
              <a:rPr sz="1798" b="0" i="0" spc="5" dirty="0"/>
              <a:t>in </a:t>
            </a:r>
            <a:r>
              <a:rPr sz="1798" b="0" i="0" dirty="0"/>
              <a:t>the </a:t>
            </a:r>
            <a:r>
              <a:rPr sz="1798" b="0" i="0" spc="-5" dirty="0"/>
              <a:t>prevention </a:t>
            </a:r>
            <a:r>
              <a:rPr sz="1798" b="0" i="0" dirty="0"/>
              <a:t>of </a:t>
            </a:r>
            <a:r>
              <a:rPr sz="1798" b="0" i="0" spc="5" dirty="0"/>
              <a:t>gender- </a:t>
            </a:r>
            <a:r>
              <a:rPr sz="1798" b="0" i="0" spc="10" dirty="0"/>
              <a:t> </a:t>
            </a:r>
            <a:r>
              <a:rPr sz="1798" b="0" i="0" spc="-5" dirty="0"/>
              <a:t>based </a:t>
            </a:r>
            <a:r>
              <a:rPr sz="1798" b="0" i="0" dirty="0"/>
              <a:t>violence </a:t>
            </a:r>
            <a:r>
              <a:rPr sz="1798" b="0" i="0" spc="5" dirty="0"/>
              <a:t>in </a:t>
            </a:r>
            <a:r>
              <a:rPr sz="1798" b="0" i="0" spc="-5" dirty="0"/>
              <a:t>Uganda and around </a:t>
            </a:r>
            <a:r>
              <a:rPr sz="1798" b="0" i="0" spc="5" dirty="0"/>
              <a:t>the </a:t>
            </a:r>
            <a:r>
              <a:rPr sz="1798" b="0" i="0" dirty="0"/>
              <a:t>world </a:t>
            </a:r>
            <a:r>
              <a:rPr sz="1798" b="0" i="0" spc="5" dirty="0"/>
              <a:t>by </a:t>
            </a:r>
            <a:r>
              <a:rPr sz="1798" b="0" i="0" spc="-5" dirty="0"/>
              <a:t>leveraging internet </a:t>
            </a:r>
            <a:r>
              <a:rPr sz="1798" b="0" i="0" dirty="0"/>
              <a:t> </a:t>
            </a:r>
            <a:r>
              <a:rPr sz="1798" b="0" i="0" spc="-5" dirty="0"/>
              <a:t>technologies</a:t>
            </a:r>
            <a:r>
              <a:rPr sz="1798" b="0" i="0" spc="-45" dirty="0"/>
              <a:t> </a:t>
            </a:r>
            <a:r>
              <a:rPr sz="1798" b="0" i="0" spc="-15" dirty="0"/>
              <a:t>like</a:t>
            </a:r>
            <a:r>
              <a:rPr sz="1798" b="0" i="0" spc="15" dirty="0"/>
              <a:t> </a:t>
            </a:r>
            <a:r>
              <a:rPr sz="1798" b="0" i="0" spc="-40" dirty="0"/>
              <a:t>Twitter,</a:t>
            </a:r>
            <a:r>
              <a:rPr sz="1798" b="0" i="0" spc="5" dirty="0"/>
              <a:t> </a:t>
            </a:r>
            <a:r>
              <a:rPr sz="1798" b="0" i="0" spc="-10" dirty="0"/>
              <a:t>Facebook</a:t>
            </a:r>
            <a:r>
              <a:rPr sz="1798" b="0" i="0" spc="-15" dirty="0"/>
              <a:t> </a:t>
            </a:r>
            <a:r>
              <a:rPr sz="1798" b="0" i="0" spc="-5" dirty="0"/>
              <a:t>Live,</a:t>
            </a:r>
            <a:r>
              <a:rPr sz="1798" b="0" i="0" spc="5" dirty="0"/>
              <a:t> </a:t>
            </a:r>
            <a:r>
              <a:rPr sz="1798" b="0" i="0" spc="-5" dirty="0"/>
              <a:t>Zoom,</a:t>
            </a:r>
            <a:r>
              <a:rPr sz="1798" b="0" i="0" spc="-30" dirty="0"/>
              <a:t> </a:t>
            </a:r>
            <a:r>
              <a:rPr sz="1798" b="0" i="0" dirty="0"/>
              <a:t>Google</a:t>
            </a:r>
            <a:r>
              <a:rPr sz="1798" b="0" i="0" spc="15" dirty="0"/>
              <a:t> </a:t>
            </a:r>
            <a:r>
              <a:rPr sz="1798" b="0" i="0" dirty="0"/>
              <a:t>Meet,</a:t>
            </a:r>
            <a:r>
              <a:rPr sz="1798" b="0" i="0" spc="65" dirty="0"/>
              <a:t> </a:t>
            </a:r>
            <a:r>
              <a:rPr sz="1798" b="0" i="0" dirty="0"/>
              <a:t>WhatsApp, </a:t>
            </a:r>
            <a:r>
              <a:rPr sz="1798" b="0" i="0" spc="-395" dirty="0"/>
              <a:t> </a:t>
            </a:r>
            <a:r>
              <a:rPr sz="1798" b="0" i="0" spc="-5" dirty="0"/>
              <a:t>and</a:t>
            </a:r>
            <a:r>
              <a:rPr sz="1798" b="0" i="0" spc="15" dirty="0"/>
              <a:t> </a:t>
            </a:r>
            <a:r>
              <a:rPr sz="1798" b="0" i="0" spc="-10" dirty="0"/>
              <a:t>Facebook.</a:t>
            </a:r>
            <a:endParaRPr sz="1798"/>
          </a:p>
        </p:txBody>
      </p:sp>
      <p:sp>
        <p:nvSpPr>
          <p:cNvPr id="3" name="object 3"/>
          <p:cNvSpPr txBox="1"/>
          <p:nvPr/>
        </p:nvSpPr>
        <p:spPr>
          <a:xfrm>
            <a:off x="1339429" y="2699273"/>
            <a:ext cx="6823741" cy="3525431"/>
          </a:xfrm>
          <a:prstGeom prst="rect">
            <a:avLst/>
          </a:prstGeom>
        </p:spPr>
        <p:txBody>
          <a:bodyPr vert="horz" wrap="square" lIns="0" tIns="41871" rIns="0" bIns="0" rtlCol="0">
            <a:spAutoFit/>
          </a:bodyPr>
          <a:lstStyle/>
          <a:p>
            <a:pPr marL="12689" marR="5075" defTabSz="913577">
              <a:lnSpc>
                <a:spcPct val="89800"/>
              </a:lnSpc>
              <a:spcBef>
                <a:spcPts val="330"/>
              </a:spcBef>
            </a:pPr>
            <a:r>
              <a:rPr sz="1798" spc="5" dirty="0">
                <a:solidFill>
                  <a:prstClr val="black"/>
                </a:solidFill>
                <a:latin typeface="Calibri"/>
                <a:cs typeface="Calibri"/>
              </a:rPr>
              <a:t>The </a:t>
            </a:r>
            <a:r>
              <a:rPr sz="1798" spc="-5" dirty="0">
                <a:solidFill>
                  <a:prstClr val="black"/>
                </a:solidFill>
                <a:latin typeface="Calibri"/>
                <a:cs typeface="Calibri"/>
              </a:rPr>
              <a:t>panelists </a:t>
            </a:r>
            <a:r>
              <a:rPr sz="1798" dirty="0">
                <a:solidFill>
                  <a:prstClr val="black"/>
                </a:solidFill>
                <a:latin typeface="Calibri"/>
                <a:cs typeface="Calibri"/>
              </a:rPr>
              <a:t>came </a:t>
            </a:r>
            <a:r>
              <a:rPr sz="1798" spc="-5" dirty="0">
                <a:solidFill>
                  <a:prstClr val="black"/>
                </a:solidFill>
                <a:latin typeface="Calibri"/>
                <a:cs typeface="Calibri"/>
              </a:rPr>
              <a:t>from </a:t>
            </a:r>
            <a:r>
              <a:rPr sz="1798" spc="-10" dirty="0">
                <a:solidFill>
                  <a:prstClr val="black"/>
                </a:solidFill>
                <a:latin typeface="Calibri"/>
                <a:cs typeface="Calibri"/>
              </a:rPr>
              <a:t>Uganda, </a:t>
            </a:r>
            <a:r>
              <a:rPr sz="1798" spc="-20" dirty="0">
                <a:solidFill>
                  <a:prstClr val="black"/>
                </a:solidFill>
                <a:latin typeface="Calibri"/>
                <a:cs typeface="Calibri"/>
              </a:rPr>
              <a:t>Kenya, </a:t>
            </a:r>
            <a:r>
              <a:rPr sz="1798" dirty="0">
                <a:solidFill>
                  <a:prstClr val="black"/>
                </a:solidFill>
                <a:latin typeface="Calibri"/>
                <a:cs typeface="Calibri"/>
              </a:rPr>
              <a:t>South </a:t>
            </a:r>
            <a:r>
              <a:rPr sz="1798" spc="5" dirty="0">
                <a:solidFill>
                  <a:prstClr val="black"/>
                </a:solidFill>
                <a:latin typeface="Calibri"/>
                <a:cs typeface="Calibri"/>
              </a:rPr>
              <a:t>Africa, </a:t>
            </a:r>
            <a:r>
              <a:rPr sz="1798" spc="-5" dirty="0">
                <a:solidFill>
                  <a:prstClr val="black"/>
                </a:solidFill>
                <a:latin typeface="Calibri"/>
                <a:cs typeface="Calibri"/>
              </a:rPr>
              <a:t>and </a:t>
            </a:r>
            <a:r>
              <a:rPr sz="1798" dirty="0">
                <a:solidFill>
                  <a:prstClr val="black"/>
                </a:solidFill>
                <a:latin typeface="Calibri"/>
                <a:cs typeface="Calibri"/>
              </a:rPr>
              <a:t>America, </a:t>
            </a:r>
            <a:r>
              <a:rPr sz="1798" spc="5" dirty="0">
                <a:solidFill>
                  <a:prstClr val="black"/>
                </a:solidFill>
                <a:latin typeface="Calibri"/>
                <a:cs typeface="Calibri"/>
              </a:rPr>
              <a:t> including </a:t>
            </a:r>
            <a:r>
              <a:rPr sz="1798" dirty="0">
                <a:solidFill>
                  <a:prstClr val="black"/>
                </a:solidFill>
                <a:latin typeface="Calibri"/>
                <a:cs typeface="Calibri"/>
              </a:rPr>
              <a:t>well-known gender activists, government </a:t>
            </a:r>
            <a:r>
              <a:rPr sz="1798" spc="-5" dirty="0">
                <a:solidFill>
                  <a:prstClr val="black"/>
                </a:solidFill>
                <a:latin typeface="Calibri"/>
                <a:cs typeface="Calibri"/>
              </a:rPr>
              <a:t>actors, </a:t>
            </a:r>
            <a:r>
              <a:rPr sz="1798" spc="5" dirty="0">
                <a:solidFill>
                  <a:prstClr val="black"/>
                </a:solidFill>
                <a:latin typeface="Calibri"/>
                <a:cs typeface="Calibri"/>
              </a:rPr>
              <a:t>UN officials, </a:t>
            </a:r>
            <a:r>
              <a:rPr sz="1798" spc="10" dirty="0">
                <a:solidFill>
                  <a:prstClr val="black"/>
                </a:solidFill>
                <a:latin typeface="Calibri"/>
                <a:cs typeface="Calibri"/>
              </a:rPr>
              <a:t> </a:t>
            </a:r>
            <a:r>
              <a:rPr sz="1798" dirty="0">
                <a:solidFill>
                  <a:prstClr val="black"/>
                </a:solidFill>
                <a:latin typeface="Calibri"/>
                <a:cs typeface="Calibri"/>
              </a:rPr>
              <a:t>male</a:t>
            </a:r>
            <a:r>
              <a:rPr sz="1798" spc="-30" dirty="0">
                <a:solidFill>
                  <a:prstClr val="black"/>
                </a:solidFill>
                <a:latin typeface="Calibri"/>
                <a:cs typeface="Calibri"/>
              </a:rPr>
              <a:t> </a:t>
            </a:r>
            <a:r>
              <a:rPr sz="1798" spc="-5" dirty="0">
                <a:solidFill>
                  <a:prstClr val="black"/>
                </a:solidFill>
                <a:latin typeface="Calibri"/>
                <a:cs typeface="Calibri"/>
              </a:rPr>
              <a:t>engagement</a:t>
            </a:r>
            <a:r>
              <a:rPr sz="1798" spc="15" dirty="0">
                <a:solidFill>
                  <a:prstClr val="black"/>
                </a:solidFill>
                <a:latin typeface="Calibri"/>
                <a:cs typeface="Calibri"/>
              </a:rPr>
              <a:t> </a:t>
            </a:r>
            <a:r>
              <a:rPr sz="1798" spc="-5" dirty="0">
                <a:solidFill>
                  <a:prstClr val="black"/>
                </a:solidFill>
                <a:latin typeface="Calibri"/>
                <a:cs typeface="Calibri"/>
              </a:rPr>
              <a:t>experts,</a:t>
            </a:r>
            <a:r>
              <a:rPr sz="1798" spc="-10" dirty="0">
                <a:solidFill>
                  <a:prstClr val="black"/>
                </a:solidFill>
                <a:latin typeface="Calibri"/>
                <a:cs typeface="Calibri"/>
              </a:rPr>
              <a:t> </a:t>
            </a:r>
            <a:r>
              <a:rPr sz="1798" spc="-5" dirty="0">
                <a:solidFill>
                  <a:prstClr val="black"/>
                </a:solidFill>
                <a:latin typeface="Calibri"/>
                <a:cs typeface="Calibri"/>
              </a:rPr>
              <a:t>regular</a:t>
            </a:r>
            <a:r>
              <a:rPr sz="1798" spc="-10" dirty="0">
                <a:solidFill>
                  <a:prstClr val="black"/>
                </a:solidFill>
                <a:latin typeface="Calibri"/>
                <a:cs typeface="Calibri"/>
              </a:rPr>
              <a:t> </a:t>
            </a:r>
            <a:r>
              <a:rPr sz="1798" dirty="0">
                <a:solidFill>
                  <a:prstClr val="black"/>
                </a:solidFill>
                <a:latin typeface="Calibri"/>
                <a:cs typeface="Calibri"/>
              </a:rPr>
              <a:t>men,</a:t>
            </a:r>
            <a:r>
              <a:rPr sz="1798" spc="-5" dirty="0">
                <a:solidFill>
                  <a:prstClr val="black"/>
                </a:solidFill>
                <a:latin typeface="Calibri"/>
                <a:cs typeface="Calibri"/>
              </a:rPr>
              <a:t> students,</a:t>
            </a:r>
            <a:r>
              <a:rPr sz="1798" spc="-45" dirty="0">
                <a:solidFill>
                  <a:prstClr val="black"/>
                </a:solidFill>
                <a:latin typeface="Calibri"/>
                <a:cs typeface="Calibri"/>
              </a:rPr>
              <a:t> </a:t>
            </a:r>
            <a:r>
              <a:rPr sz="1798" spc="5" dirty="0">
                <a:solidFill>
                  <a:prstClr val="black"/>
                </a:solidFill>
                <a:latin typeface="Calibri"/>
                <a:cs typeface="Calibri"/>
              </a:rPr>
              <a:t>civil</a:t>
            </a:r>
            <a:r>
              <a:rPr sz="1798" spc="-40" dirty="0">
                <a:solidFill>
                  <a:prstClr val="black"/>
                </a:solidFill>
                <a:latin typeface="Calibri"/>
                <a:cs typeface="Calibri"/>
              </a:rPr>
              <a:t> </a:t>
            </a:r>
            <a:r>
              <a:rPr sz="1798" dirty="0">
                <a:solidFill>
                  <a:prstClr val="black"/>
                </a:solidFill>
                <a:latin typeface="Calibri"/>
                <a:cs typeface="Calibri"/>
              </a:rPr>
              <a:t>society</a:t>
            </a:r>
            <a:r>
              <a:rPr sz="1798" spc="-25" dirty="0">
                <a:solidFill>
                  <a:prstClr val="black"/>
                </a:solidFill>
                <a:latin typeface="Calibri"/>
                <a:cs typeface="Calibri"/>
              </a:rPr>
              <a:t> </a:t>
            </a:r>
            <a:r>
              <a:rPr sz="1798" spc="-5" dirty="0">
                <a:solidFill>
                  <a:prstClr val="black"/>
                </a:solidFill>
                <a:latin typeface="Calibri"/>
                <a:cs typeface="Calibri"/>
              </a:rPr>
              <a:t>actors,</a:t>
            </a:r>
            <a:r>
              <a:rPr sz="1798" spc="-80" dirty="0">
                <a:solidFill>
                  <a:prstClr val="black"/>
                </a:solidFill>
                <a:latin typeface="Calibri"/>
                <a:cs typeface="Calibri"/>
              </a:rPr>
              <a:t> </a:t>
            </a:r>
            <a:r>
              <a:rPr sz="1798" spc="-5" dirty="0">
                <a:solidFill>
                  <a:prstClr val="black"/>
                </a:solidFill>
                <a:latin typeface="Calibri"/>
                <a:cs typeface="Calibri"/>
              </a:rPr>
              <a:t>and </a:t>
            </a:r>
            <a:r>
              <a:rPr sz="1798" spc="-390" dirty="0">
                <a:solidFill>
                  <a:prstClr val="black"/>
                </a:solidFill>
                <a:latin typeface="Calibri"/>
                <a:cs typeface="Calibri"/>
              </a:rPr>
              <a:t> </a:t>
            </a:r>
            <a:r>
              <a:rPr sz="1798" dirty="0">
                <a:solidFill>
                  <a:prstClr val="black"/>
                </a:solidFill>
                <a:latin typeface="Calibri"/>
                <a:cs typeface="Calibri"/>
              </a:rPr>
              <a:t>law</a:t>
            </a:r>
            <a:r>
              <a:rPr sz="1798" spc="-5" dirty="0">
                <a:solidFill>
                  <a:prstClr val="black"/>
                </a:solidFill>
                <a:latin typeface="Calibri"/>
                <a:cs typeface="Calibri"/>
              </a:rPr>
              <a:t> enforcement</a:t>
            </a:r>
            <a:r>
              <a:rPr sz="1798" spc="-95" dirty="0">
                <a:solidFill>
                  <a:prstClr val="black"/>
                </a:solidFill>
                <a:latin typeface="Calibri"/>
                <a:cs typeface="Calibri"/>
              </a:rPr>
              <a:t> </a:t>
            </a:r>
            <a:r>
              <a:rPr sz="1798" dirty="0">
                <a:solidFill>
                  <a:prstClr val="black"/>
                </a:solidFill>
                <a:latin typeface="Calibri"/>
                <a:cs typeface="Calibri"/>
              </a:rPr>
              <a:t>authorities.</a:t>
            </a:r>
            <a:endParaRPr sz="1798">
              <a:solidFill>
                <a:prstClr val="black"/>
              </a:solidFill>
              <a:latin typeface="Calibri"/>
              <a:cs typeface="Calibri"/>
            </a:endParaRPr>
          </a:p>
          <a:p>
            <a:pPr defTabSz="913577"/>
            <a:endParaRPr sz="1798">
              <a:solidFill>
                <a:prstClr val="black"/>
              </a:solidFill>
              <a:latin typeface="Calibri"/>
              <a:cs typeface="Calibri"/>
            </a:endParaRPr>
          </a:p>
          <a:p>
            <a:pPr defTabSz="913577">
              <a:spcBef>
                <a:spcPts val="30"/>
              </a:spcBef>
            </a:pPr>
            <a:endParaRPr sz="1399">
              <a:solidFill>
                <a:prstClr val="black"/>
              </a:solidFill>
              <a:latin typeface="Calibri"/>
              <a:cs typeface="Calibri"/>
            </a:endParaRPr>
          </a:p>
          <a:p>
            <a:pPr marL="12689" marR="124982" defTabSz="913577">
              <a:lnSpc>
                <a:spcPct val="90400"/>
              </a:lnSpc>
              <a:spcBef>
                <a:spcPts val="5"/>
              </a:spcBef>
            </a:pPr>
            <a:r>
              <a:rPr sz="1798" spc="-10" dirty="0">
                <a:solidFill>
                  <a:prstClr val="black"/>
                </a:solidFill>
                <a:latin typeface="Calibri"/>
                <a:cs typeface="Calibri"/>
              </a:rPr>
              <a:t>Each week </a:t>
            </a:r>
            <a:r>
              <a:rPr sz="1798" spc="-5" dirty="0">
                <a:solidFill>
                  <a:prstClr val="black"/>
                </a:solidFill>
                <a:latin typeface="Calibri"/>
                <a:cs typeface="Calibri"/>
              </a:rPr>
              <a:t>had </a:t>
            </a:r>
            <a:r>
              <a:rPr sz="1798" dirty="0">
                <a:solidFill>
                  <a:prstClr val="black"/>
                </a:solidFill>
                <a:latin typeface="Calibri"/>
                <a:cs typeface="Calibri"/>
              </a:rPr>
              <a:t>a </a:t>
            </a:r>
            <a:r>
              <a:rPr sz="1798" spc="-5" dirty="0">
                <a:solidFill>
                  <a:prstClr val="black"/>
                </a:solidFill>
                <a:latin typeface="Calibri"/>
                <a:cs typeface="Calibri"/>
              </a:rPr>
              <a:t>different </a:t>
            </a:r>
            <a:r>
              <a:rPr sz="1798" spc="5" dirty="0">
                <a:solidFill>
                  <a:prstClr val="black"/>
                </a:solidFill>
                <a:latin typeface="Calibri"/>
                <a:cs typeface="Calibri"/>
              </a:rPr>
              <a:t>topic </a:t>
            </a:r>
            <a:r>
              <a:rPr sz="1798" spc="-5" dirty="0">
                <a:solidFill>
                  <a:prstClr val="black"/>
                </a:solidFill>
                <a:latin typeface="Calibri"/>
                <a:cs typeface="Calibri"/>
              </a:rPr>
              <a:t>and </a:t>
            </a:r>
            <a:r>
              <a:rPr sz="1798" spc="-20" dirty="0">
                <a:solidFill>
                  <a:prstClr val="black"/>
                </a:solidFill>
                <a:latin typeface="Calibri"/>
                <a:cs typeface="Calibri"/>
              </a:rPr>
              <a:t>was </a:t>
            </a:r>
            <a:r>
              <a:rPr sz="1798" spc="-5" dirty="0">
                <a:solidFill>
                  <a:prstClr val="black"/>
                </a:solidFill>
                <a:latin typeface="Calibri"/>
                <a:cs typeface="Calibri"/>
              </a:rPr>
              <a:t>covered </a:t>
            </a:r>
            <a:r>
              <a:rPr sz="1798" spc="5" dirty="0">
                <a:solidFill>
                  <a:prstClr val="black"/>
                </a:solidFill>
                <a:latin typeface="Calibri"/>
                <a:cs typeface="Calibri"/>
              </a:rPr>
              <a:t>in-depth </a:t>
            </a:r>
            <a:r>
              <a:rPr sz="1798" spc="-10" dirty="0">
                <a:solidFill>
                  <a:prstClr val="black"/>
                </a:solidFill>
                <a:latin typeface="Calibri"/>
                <a:cs typeface="Calibri"/>
              </a:rPr>
              <a:t>for </a:t>
            </a:r>
            <a:r>
              <a:rPr sz="1798" spc="-5" dirty="0">
                <a:solidFill>
                  <a:prstClr val="black"/>
                </a:solidFill>
                <a:latin typeface="Calibri"/>
                <a:cs typeface="Calibri"/>
              </a:rPr>
              <a:t>two hours </a:t>
            </a:r>
            <a:r>
              <a:rPr sz="1798" spc="-395" dirty="0">
                <a:solidFill>
                  <a:prstClr val="black"/>
                </a:solidFill>
                <a:latin typeface="Calibri"/>
                <a:cs typeface="Calibri"/>
              </a:rPr>
              <a:t> </a:t>
            </a:r>
            <a:r>
              <a:rPr sz="1798" spc="5" dirty="0">
                <a:solidFill>
                  <a:prstClr val="black"/>
                </a:solidFill>
                <a:latin typeface="Calibri"/>
                <a:cs typeface="Calibri"/>
              </a:rPr>
              <a:t>by </a:t>
            </a:r>
            <a:r>
              <a:rPr sz="1798" spc="-5" dirty="0">
                <a:solidFill>
                  <a:prstClr val="black"/>
                </a:solidFill>
                <a:latin typeface="Calibri"/>
                <a:cs typeface="Calibri"/>
              </a:rPr>
              <a:t>three </a:t>
            </a:r>
            <a:r>
              <a:rPr sz="1798" dirty="0">
                <a:solidFill>
                  <a:prstClr val="black"/>
                </a:solidFill>
                <a:latin typeface="Calibri"/>
                <a:cs typeface="Calibri"/>
              </a:rPr>
              <a:t>to </a:t>
            </a:r>
            <a:r>
              <a:rPr sz="1798" spc="-5" dirty="0">
                <a:solidFill>
                  <a:prstClr val="black"/>
                </a:solidFill>
                <a:latin typeface="Calibri"/>
                <a:cs typeface="Calibri"/>
              </a:rPr>
              <a:t>four panelists. </a:t>
            </a:r>
            <a:r>
              <a:rPr sz="1798" dirty="0">
                <a:solidFill>
                  <a:prstClr val="black"/>
                </a:solidFill>
                <a:latin typeface="Calibri"/>
                <a:cs typeface="Calibri"/>
              </a:rPr>
              <a:t>Short videos </a:t>
            </a:r>
            <a:r>
              <a:rPr sz="1798" spc="-15" dirty="0">
                <a:solidFill>
                  <a:prstClr val="black"/>
                </a:solidFill>
                <a:latin typeface="Calibri"/>
                <a:cs typeface="Calibri"/>
              </a:rPr>
              <a:t>were </a:t>
            </a:r>
            <a:r>
              <a:rPr sz="1798" spc="5" dirty="0">
                <a:solidFill>
                  <a:prstClr val="black"/>
                </a:solidFill>
                <a:latin typeface="Calibri"/>
                <a:cs typeface="Calibri"/>
              </a:rPr>
              <a:t>made </a:t>
            </a:r>
            <a:r>
              <a:rPr sz="1798" dirty="0">
                <a:solidFill>
                  <a:prstClr val="black"/>
                </a:solidFill>
                <a:latin typeface="Calibri"/>
                <a:cs typeface="Calibri"/>
              </a:rPr>
              <a:t>and </a:t>
            </a:r>
            <a:r>
              <a:rPr sz="1798" spc="-5" dirty="0">
                <a:solidFill>
                  <a:prstClr val="black"/>
                </a:solidFill>
                <a:latin typeface="Calibri"/>
                <a:cs typeface="Calibri"/>
              </a:rPr>
              <a:t>shared </a:t>
            </a:r>
            <a:r>
              <a:rPr sz="1798" spc="5" dirty="0">
                <a:solidFill>
                  <a:prstClr val="black"/>
                </a:solidFill>
                <a:latin typeface="Calibri"/>
                <a:cs typeface="Calibri"/>
              </a:rPr>
              <a:t>in </a:t>
            </a:r>
            <a:r>
              <a:rPr sz="1798" spc="10" dirty="0">
                <a:solidFill>
                  <a:prstClr val="black"/>
                </a:solidFill>
                <a:latin typeface="Calibri"/>
                <a:cs typeface="Calibri"/>
              </a:rPr>
              <a:t> </a:t>
            </a:r>
            <a:r>
              <a:rPr sz="1798" dirty="0">
                <a:solidFill>
                  <a:prstClr val="black"/>
                </a:solidFill>
                <a:latin typeface="Calibri"/>
                <a:cs typeface="Calibri"/>
              </a:rPr>
              <a:t>WhatsApp</a:t>
            </a:r>
            <a:r>
              <a:rPr sz="1798" spc="-40" dirty="0">
                <a:solidFill>
                  <a:prstClr val="black"/>
                </a:solidFill>
                <a:latin typeface="Calibri"/>
                <a:cs typeface="Calibri"/>
              </a:rPr>
              <a:t> </a:t>
            </a:r>
            <a:r>
              <a:rPr sz="1798" dirty="0">
                <a:solidFill>
                  <a:prstClr val="black"/>
                </a:solidFill>
                <a:latin typeface="Calibri"/>
                <a:cs typeface="Calibri"/>
              </a:rPr>
              <a:t>groups</a:t>
            </a:r>
            <a:r>
              <a:rPr sz="1798" spc="-50" dirty="0">
                <a:solidFill>
                  <a:prstClr val="black"/>
                </a:solidFill>
                <a:latin typeface="Calibri"/>
                <a:cs typeface="Calibri"/>
              </a:rPr>
              <a:t> </a:t>
            </a:r>
            <a:r>
              <a:rPr sz="1798" spc="-5" dirty="0">
                <a:solidFill>
                  <a:prstClr val="black"/>
                </a:solidFill>
                <a:latin typeface="Calibri"/>
                <a:cs typeface="Calibri"/>
              </a:rPr>
              <a:t>set</a:t>
            </a:r>
            <a:r>
              <a:rPr sz="1798" spc="-15" dirty="0">
                <a:solidFill>
                  <a:prstClr val="black"/>
                </a:solidFill>
                <a:latin typeface="Calibri"/>
                <a:cs typeface="Calibri"/>
              </a:rPr>
              <a:t> </a:t>
            </a:r>
            <a:r>
              <a:rPr sz="1798" dirty="0">
                <a:solidFill>
                  <a:prstClr val="black"/>
                </a:solidFill>
                <a:latin typeface="Calibri"/>
                <a:cs typeface="Calibri"/>
              </a:rPr>
              <a:t>up</a:t>
            </a:r>
            <a:r>
              <a:rPr sz="1798" spc="25" dirty="0">
                <a:solidFill>
                  <a:prstClr val="black"/>
                </a:solidFill>
                <a:latin typeface="Calibri"/>
                <a:cs typeface="Calibri"/>
              </a:rPr>
              <a:t> </a:t>
            </a:r>
            <a:r>
              <a:rPr sz="1798" dirty="0">
                <a:solidFill>
                  <a:prstClr val="black"/>
                </a:solidFill>
                <a:latin typeface="Calibri"/>
                <a:cs typeface="Calibri"/>
              </a:rPr>
              <a:t>to</a:t>
            </a:r>
            <a:r>
              <a:rPr sz="1798" spc="-15" dirty="0">
                <a:solidFill>
                  <a:prstClr val="black"/>
                </a:solidFill>
                <a:latin typeface="Calibri"/>
                <a:cs typeface="Calibri"/>
              </a:rPr>
              <a:t> </a:t>
            </a:r>
            <a:r>
              <a:rPr sz="1798" dirty="0">
                <a:solidFill>
                  <a:prstClr val="black"/>
                </a:solidFill>
                <a:latin typeface="Calibri"/>
                <a:cs typeface="Calibri"/>
              </a:rPr>
              <a:t>combat</a:t>
            </a:r>
            <a:r>
              <a:rPr sz="1798" spc="-95" dirty="0">
                <a:solidFill>
                  <a:prstClr val="black"/>
                </a:solidFill>
                <a:latin typeface="Calibri"/>
                <a:cs typeface="Calibri"/>
              </a:rPr>
              <a:t> </a:t>
            </a:r>
            <a:r>
              <a:rPr sz="1798" spc="-10" dirty="0">
                <a:solidFill>
                  <a:prstClr val="black"/>
                </a:solidFill>
                <a:latin typeface="Calibri"/>
                <a:cs typeface="Calibri"/>
              </a:rPr>
              <a:t>sexual</a:t>
            </a:r>
            <a:r>
              <a:rPr sz="1798" spc="-5" dirty="0">
                <a:solidFill>
                  <a:prstClr val="black"/>
                </a:solidFill>
                <a:latin typeface="Calibri"/>
                <a:cs typeface="Calibri"/>
              </a:rPr>
              <a:t> and</a:t>
            </a:r>
            <a:r>
              <a:rPr sz="1798" spc="25" dirty="0">
                <a:solidFill>
                  <a:prstClr val="black"/>
                </a:solidFill>
                <a:latin typeface="Calibri"/>
                <a:cs typeface="Calibri"/>
              </a:rPr>
              <a:t> </a:t>
            </a:r>
            <a:r>
              <a:rPr sz="1798" dirty="0">
                <a:solidFill>
                  <a:prstClr val="black"/>
                </a:solidFill>
                <a:latin typeface="Calibri"/>
                <a:cs typeface="Calibri"/>
              </a:rPr>
              <a:t>gender-based</a:t>
            </a:r>
            <a:r>
              <a:rPr sz="1798" spc="-35" dirty="0">
                <a:solidFill>
                  <a:prstClr val="black"/>
                </a:solidFill>
                <a:latin typeface="Calibri"/>
                <a:cs typeface="Calibri"/>
              </a:rPr>
              <a:t> </a:t>
            </a:r>
            <a:r>
              <a:rPr sz="1798" dirty="0">
                <a:solidFill>
                  <a:prstClr val="black"/>
                </a:solidFill>
                <a:latin typeface="Calibri"/>
                <a:cs typeface="Calibri"/>
              </a:rPr>
              <a:t>violence.</a:t>
            </a:r>
            <a:endParaRPr sz="1798">
              <a:solidFill>
                <a:prstClr val="black"/>
              </a:solidFill>
              <a:latin typeface="Calibri"/>
              <a:cs typeface="Calibri"/>
            </a:endParaRPr>
          </a:p>
          <a:p>
            <a:pPr defTabSz="913577"/>
            <a:endParaRPr sz="1798">
              <a:solidFill>
                <a:prstClr val="black"/>
              </a:solidFill>
              <a:latin typeface="Calibri"/>
              <a:cs typeface="Calibri"/>
            </a:endParaRPr>
          </a:p>
          <a:p>
            <a:pPr defTabSz="913577">
              <a:spcBef>
                <a:spcPts val="30"/>
              </a:spcBef>
            </a:pPr>
            <a:endParaRPr sz="1399">
              <a:solidFill>
                <a:prstClr val="black"/>
              </a:solidFill>
              <a:latin typeface="Calibri"/>
              <a:cs typeface="Calibri"/>
            </a:endParaRPr>
          </a:p>
          <a:p>
            <a:pPr marL="12689" marR="139574" defTabSz="913577">
              <a:lnSpc>
                <a:spcPct val="90400"/>
              </a:lnSpc>
            </a:pPr>
            <a:r>
              <a:rPr sz="1798" spc="-10" dirty="0">
                <a:solidFill>
                  <a:prstClr val="black"/>
                </a:solidFill>
                <a:latin typeface="Calibri"/>
                <a:cs typeface="Calibri"/>
              </a:rPr>
              <a:t>Staff </a:t>
            </a:r>
            <a:r>
              <a:rPr sz="1798" spc="-5" dirty="0">
                <a:solidFill>
                  <a:prstClr val="black"/>
                </a:solidFill>
                <a:latin typeface="Calibri"/>
                <a:cs typeface="Calibri"/>
              </a:rPr>
              <a:t>members</a:t>
            </a:r>
            <a:r>
              <a:rPr sz="1798" spc="-55" dirty="0">
                <a:solidFill>
                  <a:prstClr val="black"/>
                </a:solidFill>
                <a:latin typeface="Calibri"/>
                <a:cs typeface="Calibri"/>
              </a:rPr>
              <a:t> </a:t>
            </a:r>
            <a:r>
              <a:rPr sz="1798" spc="-5" dirty="0">
                <a:solidFill>
                  <a:prstClr val="black"/>
                </a:solidFill>
                <a:latin typeface="Calibri"/>
                <a:cs typeface="Calibri"/>
              </a:rPr>
              <a:t>had</a:t>
            </a:r>
            <a:r>
              <a:rPr sz="1798" spc="20" dirty="0">
                <a:solidFill>
                  <a:prstClr val="black"/>
                </a:solidFill>
                <a:latin typeface="Calibri"/>
                <a:cs typeface="Calibri"/>
              </a:rPr>
              <a:t> </a:t>
            </a:r>
            <a:r>
              <a:rPr sz="1798" dirty="0">
                <a:solidFill>
                  <a:prstClr val="black"/>
                </a:solidFill>
                <a:latin typeface="Calibri"/>
                <a:cs typeface="Calibri"/>
              </a:rPr>
              <a:t>to</a:t>
            </a:r>
            <a:r>
              <a:rPr sz="1798" spc="-15" dirty="0">
                <a:solidFill>
                  <a:prstClr val="black"/>
                </a:solidFill>
                <a:latin typeface="Calibri"/>
                <a:cs typeface="Calibri"/>
              </a:rPr>
              <a:t> walk</a:t>
            </a:r>
            <a:r>
              <a:rPr sz="1798" spc="5" dirty="0">
                <a:solidFill>
                  <a:prstClr val="black"/>
                </a:solidFill>
                <a:latin typeface="Calibri"/>
                <a:cs typeface="Calibri"/>
              </a:rPr>
              <a:t> </a:t>
            </a:r>
            <a:r>
              <a:rPr sz="1798" spc="-10" dirty="0">
                <a:solidFill>
                  <a:prstClr val="black"/>
                </a:solidFill>
                <a:latin typeface="Calibri"/>
                <a:cs typeface="Calibri"/>
              </a:rPr>
              <a:t>several </a:t>
            </a:r>
            <a:r>
              <a:rPr sz="1798" dirty="0">
                <a:solidFill>
                  <a:prstClr val="black"/>
                </a:solidFill>
                <a:latin typeface="Calibri"/>
                <a:cs typeface="Calibri"/>
              </a:rPr>
              <a:t>miles</a:t>
            </a:r>
            <a:r>
              <a:rPr sz="1798" spc="-50" dirty="0">
                <a:solidFill>
                  <a:prstClr val="black"/>
                </a:solidFill>
                <a:latin typeface="Calibri"/>
                <a:cs typeface="Calibri"/>
              </a:rPr>
              <a:t> </a:t>
            </a:r>
            <a:r>
              <a:rPr sz="1798" dirty="0">
                <a:solidFill>
                  <a:prstClr val="black"/>
                </a:solidFill>
                <a:latin typeface="Calibri"/>
                <a:cs typeface="Calibri"/>
              </a:rPr>
              <a:t>to</a:t>
            </a:r>
            <a:r>
              <a:rPr sz="1798" spc="-20" dirty="0">
                <a:solidFill>
                  <a:prstClr val="black"/>
                </a:solidFill>
                <a:latin typeface="Calibri"/>
                <a:cs typeface="Calibri"/>
              </a:rPr>
              <a:t> </a:t>
            </a:r>
            <a:r>
              <a:rPr sz="1798" spc="5" dirty="0">
                <a:solidFill>
                  <a:prstClr val="black"/>
                </a:solidFill>
                <a:latin typeface="Calibri"/>
                <a:cs typeface="Calibri"/>
              </a:rPr>
              <a:t>the</a:t>
            </a:r>
            <a:r>
              <a:rPr sz="1798" dirty="0">
                <a:solidFill>
                  <a:prstClr val="black"/>
                </a:solidFill>
                <a:latin typeface="Calibri"/>
                <a:cs typeface="Calibri"/>
              </a:rPr>
              <a:t> </a:t>
            </a:r>
            <a:r>
              <a:rPr sz="1798" spc="10" dirty="0">
                <a:solidFill>
                  <a:prstClr val="black"/>
                </a:solidFill>
                <a:latin typeface="Calibri"/>
                <a:cs typeface="Calibri"/>
              </a:rPr>
              <a:t>office</a:t>
            </a:r>
            <a:r>
              <a:rPr sz="1798" spc="-105" dirty="0">
                <a:solidFill>
                  <a:prstClr val="black"/>
                </a:solidFill>
                <a:latin typeface="Calibri"/>
                <a:cs typeface="Calibri"/>
              </a:rPr>
              <a:t> </a:t>
            </a:r>
            <a:r>
              <a:rPr sz="1798" spc="5" dirty="0">
                <a:solidFill>
                  <a:prstClr val="black"/>
                </a:solidFill>
                <a:latin typeface="Calibri"/>
                <a:cs typeface="Calibri"/>
              </a:rPr>
              <a:t>during</a:t>
            </a:r>
            <a:r>
              <a:rPr sz="1798" spc="-15" dirty="0">
                <a:solidFill>
                  <a:prstClr val="black"/>
                </a:solidFill>
                <a:latin typeface="Calibri"/>
                <a:cs typeface="Calibri"/>
              </a:rPr>
              <a:t> </a:t>
            </a:r>
            <a:r>
              <a:rPr sz="1798" spc="5" dirty="0">
                <a:solidFill>
                  <a:prstClr val="black"/>
                </a:solidFill>
                <a:latin typeface="Calibri"/>
                <a:cs typeface="Calibri"/>
              </a:rPr>
              <a:t>the</a:t>
            </a:r>
            <a:r>
              <a:rPr sz="1798" spc="-35" dirty="0">
                <a:solidFill>
                  <a:prstClr val="black"/>
                </a:solidFill>
                <a:latin typeface="Calibri"/>
                <a:cs typeface="Calibri"/>
              </a:rPr>
              <a:t> </a:t>
            </a:r>
            <a:r>
              <a:rPr sz="1798" spc="-5" dirty="0">
                <a:solidFill>
                  <a:prstClr val="black"/>
                </a:solidFill>
                <a:latin typeface="Calibri"/>
                <a:cs typeface="Calibri"/>
              </a:rPr>
              <a:t>lockout </a:t>
            </a:r>
            <a:r>
              <a:rPr sz="1798" spc="-395" dirty="0">
                <a:solidFill>
                  <a:prstClr val="black"/>
                </a:solidFill>
                <a:latin typeface="Calibri"/>
                <a:cs typeface="Calibri"/>
              </a:rPr>
              <a:t> </a:t>
            </a:r>
            <a:r>
              <a:rPr sz="1798" spc="5" dirty="0">
                <a:solidFill>
                  <a:prstClr val="black"/>
                </a:solidFill>
                <a:latin typeface="Calibri"/>
                <a:cs typeface="Calibri"/>
              </a:rPr>
              <a:t>in </a:t>
            </a:r>
            <a:r>
              <a:rPr sz="1798" spc="-5" dirty="0">
                <a:solidFill>
                  <a:prstClr val="black"/>
                </a:solidFill>
                <a:latin typeface="Calibri"/>
                <a:cs typeface="Calibri"/>
              </a:rPr>
              <a:t>order </a:t>
            </a:r>
            <a:r>
              <a:rPr sz="1798" dirty="0">
                <a:solidFill>
                  <a:prstClr val="black"/>
                </a:solidFill>
                <a:latin typeface="Calibri"/>
                <a:cs typeface="Calibri"/>
              </a:rPr>
              <a:t>to </a:t>
            </a:r>
            <a:r>
              <a:rPr sz="1798" spc="5" dirty="0">
                <a:solidFill>
                  <a:prstClr val="black"/>
                </a:solidFill>
                <a:latin typeface="Calibri"/>
                <a:cs typeface="Calibri"/>
              </a:rPr>
              <a:t>discuss </a:t>
            </a:r>
            <a:r>
              <a:rPr sz="1798" spc="-5" dirty="0">
                <a:solidFill>
                  <a:prstClr val="black"/>
                </a:solidFill>
                <a:latin typeface="Calibri"/>
                <a:cs typeface="Calibri"/>
              </a:rPr>
              <a:t>emerging trends and </a:t>
            </a:r>
            <a:r>
              <a:rPr sz="1798" spc="5" dirty="0">
                <a:solidFill>
                  <a:prstClr val="black"/>
                </a:solidFill>
                <a:latin typeface="Calibri"/>
                <a:cs typeface="Calibri"/>
              </a:rPr>
              <a:t>print </a:t>
            </a:r>
            <a:r>
              <a:rPr sz="1798" spc="-5" dirty="0">
                <a:solidFill>
                  <a:prstClr val="black"/>
                </a:solidFill>
                <a:latin typeface="Calibri"/>
                <a:cs typeface="Calibri"/>
              </a:rPr>
              <a:t>messages </a:t>
            </a:r>
            <a:r>
              <a:rPr sz="1798" spc="-10" dirty="0">
                <a:solidFill>
                  <a:prstClr val="black"/>
                </a:solidFill>
                <a:latin typeface="Calibri"/>
                <a:cs typeface="Calibri"/>
              </a:rPr>
              <a:t>for </a:t>
            </a:r>
            <a:r>
              <a:rPr sz="1798" spc="-5" dirty="0">
                <a:solidFill>
                  <a:prstClr val="black"/>
                </a:solidFill>
                <a:latin typeface="Calibri"/>
                <a:cs typeface="Calibri"/>
              </a:rPr>
              <a:t> </a:t>
            </a:r>
            <a:r>
              <a:rPr sz="1798" spc="5" dirty="0">
                <a:solidFill>
                  <a:prstClr val="black"/>
                </a:solidFill>
                <a:latin typeface="Calibri"/>
                <a:cs typeface="Calibri"/>
              </a:rPr>
              <a:t>di</a:t>
            </a:r>
            <a:r>
              <a:rPr sz="1798" spc="-5" dirty="0">
                <a:solidFill>
                  <a:prstClr val="black"/>
                </a:solidFill>
                <a:latin typeface="Calibri"/>
                <a:cs typeface="Calibri"/>
              </a:rPr>
              <a:t>ss</a:t>
            </a:r>
            <a:r>
              <a:rPr sz="1798" spc="-10" dirty="0">
                <a:solidFill>
                  <a:prstClr val="black"/>
                </a:solidFill>
                <a:latin typeface="Calibri"/>
                <a:cs typeface="Calibri"/>
              </a:rPr>
              <a:t>e</a:t>
            </a:r>
            <a:r>
              <a:rPr sz="1798" spc="10" dirty="0">
                <a:solidFill>
                  <a:prstClr val="black"/>
                </a:solidFill>
                <a:latin typeface="Calibri"/>
                <a:cs typeface="Calibri"/>
              </a:rPr>
              <a:t>mi</a:t>
            </a:r>
            <a:r>
              <a:rPr sz="1798" spc="5" dirty="0">
                <a:solidFill>
                  <a:prstClr val="black"/>
                </a:solidFill>
                <a:latin typeface="Calibri"/>
                <a:cs typeface="Calibri"/>
              </a:rPr>
              <a:t>n</a:t>
            </a:r>
            <a:r>
              <a:rPr sz="1798" spc="-15" dirty="0">
                <a:solidFill>
                  <a:prstClr val="black"/>
                </a:solidFill>
                <a:latin typeface="Calibri"/>
                <a:cs typeface="Calibri"/>
              </a:rPr>
              <a:t>a</a:t>
            </a:r>
            <a:r>
              <a:rPr sz="1798" dirty="0">
                <a:solidFill>
                  <a:prstClr val="black"/>
                </a:solidFill>
                <a:latin typeface="Calibri"/>
                <a:cs typeface="Calibri"/>
              </a:rPr>
              <a:t>ti</a:t>
            </a:r>
            <a:r>
              <a:rPr sz="1798" spc="10" dirty="0">
                <a:solidFill>
                  <a:prstClr val="black"/>
                </a:solidFill>
                <a:latin typeface="Calibri"/>
                <a:cs typeface="Calibri"/>
              </a:rPr>
              <a:t>o</a:t>
            </a:r>
            <a:r>
              <a:rPr sz="1798" dirty="0">
                <a:solidFill>
                  <a:prstClr val="black"/>
                </a:solidFill>
                <a:latin typeface="Calibri"/>
                <a:cs typeface="Calibri"/>
              </a:rPr>
              <a:t>n,</a:t>
            </a:r>
            <a:r>
              <a:rPr sz="1798" spc="-114" dirty="0">
                <a:solidFill>
                  <a:prstClr val="black"/>
                </a:solidFill>
                <a:latin typeface="Calibri"/>
                <a:cs typeface="Calibri"/>
              </a:rPr>
              <a:t> </a:t>
            </a:r>
            <a:r>
              <a:rPr sz="1798" spc="-15" dirty="0">
                <a:solidFill>
                  <a:prstClr val="black"/>
                </a:solidFill>
                <a:latin typeface="Calibri"/>
                <a:cs typeface="Calibri"/>
              </a:rPr>
              <a:t>a</a:t>
            </a:r>
            <a:r>
              <a:rPr sz="1798" spc="10" dirty="0">
                <a:solidFill>
                  <a:prstClr val="black"/>
                </a:solidFill>
                <a:latin typeface="Calibri"/>
                <a:cs typeface="Calibri"/>
              </a:rPr>
              <a:t>m</a:t>
            </a:r>
            <a:r>
              <a:rPr sz="1798" dirty="0">
                <a:solidFill>
                  <a:prstClr val="black"/>
                </a:solidFill>
                <a:latin typeface="Calibri"/>
                <a:cs typeface="Calibri"/>
              </a:rPr>
              <a:t>o</a:t>
            </a:r>
            <a:r>
              <a:rPr sz="1798" spc="10" dirty="0">
                <a:solidFill>
                  <a:prstClr val="black"/>
                </a:solidFill>
                <a:latin typeface="Calibri"/>
                <a:cs typeface="Calibri"/>
              </a:rPr>
              <a:t>n</a:t>
            </a:r>
            <a:r>
              <a:rPr sz="1798" spc="5" dirty="0">
                <a:solidFill>
                  <a:prstClr val="black"/>
                </a:solidFill>
                <a:latin typeface="Calibri"/>
                <a:cs typeface="Calibri"/>
              </a:rPr>
              <a:t>g</a:t>
            </a:r>
            <a:r>
              <a:rPr sz="1798" spc="15" dirty="0">
                <a:solidFill>
                  <a:prstClr val="black"/>
                </a:solidFill>
                <a:latin typeface="Calibri"/>
                <a:cs typeface="Calibri"/>
              </a:rPr>
              <a:t> </a:t>
            </a:r>
            <a:r>
              <a:rPr sz="1798" spc="-5" dirty="0">
                <a:solidFill>
                  <a:prstClr val="black"/>
                </a:solidFill>
                <a:latin typeface="Calibri"/>
                <a:cs typeface="Calibri"/>
              </a:rPr>
              <a:t>ot</a:t>
            </a:r>
            <a:r>
              <a:rPr sz="1798" spc="5" dirty="0">
                <a:solidFill>
                  <a:prstClr val="black"/>
                </a:solidFill>
                <a:latin typeface="Calibri"/>
                <a:cs typeface="Calibri"/>
              </a:rPr>
              <a:t>h</a:t>
            </a:r>
            <a:r>
              <a:rPr sz="1798" spc="-10" dirty="0">
                <a:solidFill>
                  <a:prstClr val="black"/>
                </a:solidFill>
                <a:latin typeface="Calibri"/>
                <a:cs typeface="Calibri"/>
              </a:rPr>
              <a:t>e</a:t>
            </a:r>
            <a:r>
              <a:rPr sz="1798" dirty="0">
                <a:solidFill>
                  <a:prstClr val="black"/>
                </a:solidFill>
                <a:latin typeface="Calibri"/>
                <a:cs typeface="Calibri"/>
              </a:rPr>
              <a:t>r</a:t>
            </a:r>
            <a:r>
              <a:rPr sz="1798" spc="-15" dirty="0">
                <a:solidFill>
                  <a:prstClr val="black"/>
                </a:solidFill>
                <a:latin typeface="Calibri"/>
                <a:cs typeface="Calibri"/>
              </a:rPr>
              <a:t> </a:t>
            </a:r>
            <a:r>
              <a:rPr sz="1798" dirty="0">
                <a:solidFill>
                  <a:prstClr val="black"/>
                </a:solidFill>
                <a:latin typeface="Calibri"/>
                <a:cs typeface="Calibri"/>
              </a:rPr>
              <a:t>th</a:t>
            </a:r>
            <a:r>
              <a:rPr sz="1798" spc="10" dirty="0">
                <a:solidFill>
                  <a:prstClr val="black"/>
                </a:solidFill>
                <a:latin typeface="Calibri"/>
                <a:cs typeface="Calibri"/>
              </a:rPr>
              <a:t>i</a:t>
            </a:r>
            <a:r>
              <a:rPr sz="1798" dirty="0">
                <a:solidFill>
                  <a:prstClr val="black"/>
                </a:solidFill>
                <a:latin typeface="Calibri"/>
                <a:cs typeface="Calibri"/>
              </a:rPr>
              <a:t>ngs.</a:t>
            </a:r>
            <a:endParaRPr sz="1798">
              <a:solidFill>
                <a:prstClr val="black"/>
              </a:solidFill>
              <a:latin typeface="Calibri"/>
              <a:cs typeface="Calibri"/>
            </a:endParaRPr>
          </a:p>
        </p:txBody>
      </p:sp>
      <p:pic>
        <p:nvPicPr>
          <p:cNvPr id="4" name="object 4"/>
          <p:cNvPicPr/>
          <p:nvPr/>
        </p:nvPicPr>
        <p:blipFill>
          <a:blip r:embed="rId2" cstate="print"/>
          <a:stretch>
            <a:fillRect/>
          </a:stretch>
        </p:blipFill>
        <p:spPr>
          <a:xfrm>
            <a:off x="788682" y="283519"/>
            <a:ext cx="1192569" cy="841548"/>
          </a:xfrm>
          <a:prstGeom prst="rect">
            <a:avLst/>
          </a:prstGeom>
        </p:spPr>
      </p:pic>
      <p:pic>
        <p:nvPicPr>
          <p:cNvPr id="5" name="object 5"/>
          <p:cNvPicPr/>
          <p:nvPr/>
        </p:nvPicPr>
        <p:blipFill>
          <a:blip r:embed="rId3" cstate="print"/>
          <a:stretch>
            <a:fillRect/>
          </a:stretch>
        </p:blipFill>
        <p:spPr>
          <a:xfrm>
            <a:off x="8416681" y="1125066"/>
            <a:ext cx="3478737" cy="2749670"/>
          </a:xfrm>
          <a:prstGeom prst="rect">
            <a:avLst/>
          </a:prstGeom>
        </p:spPr>
      </p:pic>
      <p:pic>
        <p:nvPicPr>
          <p:cNvPr id="6" name="object 6"/>
          <p:cNvPicPr/>
          <p:nvPr/>
        </p:nvPicPr>
        <p:blipFill>
          <a:blip r:embed="rId4" cstate="print"/>
          <a:stretch>
            <a:fillRect/>
          </a:stretch>
        </p:blipFill>
        <p:spPr>
          <a:xfrm>
            <a:off x="8416681" y="3919819"/>
            <a:ext cx="3420245" cy="267760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74496" y="715244"/>
            <a:ext cx="7434047" cy="5861338"/>
          </a:xfrm>
          <a:prstGeom prst="rect">
            <a:avLst/>
          </a:prstGeom>
        </p:spPr>
        <p:txBody>
          <a:bodyPr vert="horz" wrap="square" lIns="0" tIns="111022" rIns="0" bIns="0" rtlCol="0">
            <a:spAutoFit/>
          </a:bodyPr>
          <a:lstStyle/>
          <a:p>
            <a:pPr marL="12689" defTabSz="913577">
              <a:spcBef>
                <a:spcPts val="874"/>
              </a:spcBef>
            </a:pPr>
            <a:r>
              <a:rPr sz="1798" b="1" spc="-5" dirty="0">
                <a:solidFill>
                  <a:prstClr val="black"/>
                </a:solidFill>
                <a:latin typeface="Calibri"/>
                <a:cs typeface="Calibri"/>
              </a:rPr>
              <a:t>Key</a:t>
            </a:r>
            <a:r>
              <a:rPr sz="1798" b="1" spc="-60" dirty="0">
                <a:solidFill>
                  <a:prstClr val="black"/>
                </a:solidFill>
                <a:latin typeface="Calibri"/>
                <a:cs typeface="Calibri"/>
              </a:rPr>
              <a:t> </a:t>
            </a:r>
            <a:r>
              <a:rPr sz="1798" b="1" spc="-10" dirty="0">
                <a:solidFill>
                  <a:prstClr val="black"/>
                </a:solidFill>
                <a:latin typeface="Calibri"/>
                <a:cs typeface="Calibri"/>
              </a:rPr>
              <a:t>Project</a:t>
            </a:r>
            <a:r>
              <a:rPr sz="1798" b="1" spc="25" dirty="0">
                <a:solidFill>
                  <a:prstClr val="black"/>
                </a:solidFill>
                <a:latin typeface="Calibri"/>
                <a:cs typeface="Calibri"/>
              </a:rPr>
              <a:t> </a:t>
            </a:r>
            <a:r>
              <a:rPr sz="1798" b="1" spc="-5" dirty="0">
                <a:solidFill>
                  <a:prstClr val="black"/>
                </a:solidFill>
                <a:latin typeface="Calibri"/>
                <a:cs typeface="Calibri"/>
              </a:rPr>
              <a:t>Findings/Learnings</a:t>
            </a:r>
            <a:endParaRPr sz="1798">
              <a:solidFill>
                <a:prstClr val="black"/>
              </a:solidFill>
              <a:latin typeface="Calibri"/>
              <a:cs typeface="Calibri"/>
            </a:endParaRPr>
          </a:p>
          <a:p>
            <a:pPr marL="286762" marR="29183" indent="-274708" defTabSz="913577">
              <a:lnSpc>
                <a:spcPts val="1948"/>
              </a:lnSpc>
              <a:spcBef>
                <a:spcPts val="1024"/>
              </a:spcBef>
              <a:buFont typeface="Wingdings"/>
              <a:buChar char=""/>
              <a:tabLst>
                <a:tab pos="286762" algn="l"/>
                <a:tab pos="287396" algn="l"/>
              </a:tabLst>
            </a:pPr>
            <a:r>
              <a:rPr sz="1798" spc="-10" dirty="0">
                <a:solidFill>
                  <a:prstClr val="black"/>
                </a:solidFill>
                <a:latin typeface="Calibri"/>
                <a:cs typeface="Calibri"/>
              </a:rPr>
              <a:t>Traditional </a:t>
            </a:r>
            <a:r>
              <a:rPr sz="1798" spc="5" dirty="0">
                <a:solidFill>
                  <a:prstClr val="black"/>
                </a:solidFill>
                <a:latin typeface="Calibri"/>
                <a:cs typeface="Calibri"/>
              </a:rPr>
              <a:t>norms </a:t>
            </a:r>
            <a:r>
              <a:rPr sz="1798" spc="-5" dirty="0">
                <a:solidFill>
                  <a:prstClr val="black"/>
                </a:solidFill>
                <a:latin typeface="Calibri"/>
                <a:cs typeface="Calibri"/>
              </a:rPr>
              <a:t>and beliefs </a:t>
            </a:r>
            <a:r>
              <a:rPr sz="1798" dirty="0">
                <a:solidFill>
                  <a:prstClr val="black"/>
                </a:solidFill>
                <a:latin typeface="Calibri"/>
                <a:cs typeface="Calibri"/>
              </a:rPr>
              <a:t>that </a:t>
            </a:r>
            <a:r>
              <a:rPr sz="1798" spc="-5" dirty="0">
                <a:solidFill>
                  <a:prstClr val="black"/>
                </a:solidFill>
                <a:latin typeface="Calibri"/>
                <a:cs typeface="Calibri"/>
              </a:rPr>
              <a:t>promote </a:t>
            </a:r>
            <a:r>
              <a:rPr sz="1798" dirty="0">
                <a:solidFill>
                  <a:prstClr val="black"/>
                </a:solidFill>
                <a:latin typeface="Calibri"/>
                <a:cs typeface="Calibri"/>
              </a:rPr>
              <a:t>violence </a:t>
            </a:r>
            <a:r>
              <a:rPr sz="1798" spc="-15" dirty="0">
                <a:solidFill>
                  <a:prstClr val="black"/>
                </a:solidFill>
                <a:latin typeface="Calibri"/>
                <a:cs typeface="Calibri"/>
              </a:rPr>
              <a:t>against </a:t>
            </a:r>
            <a:r>
              <a:rPr sz="1798" spc="-5" dirty="0">
                <a:solidFill>
                  <a:prstClr val="black"/>
                </a:solidFill>
                <a:latin typeface="Calibri"/>
                <a:cs typeface="Calibri"/>
              </a:rPr>
              <a:t>women and </a:t>
            </a:r>
            <a:r>
              <a:rPr sz="1798" spc="5" dirty="0">
                <a:solidFill>
                  <a:prstClr val="black"/>
                </a:solidFill>
                <a:latin typeface="Calibri"/>
                <a:cs typeface="Calibri"/>
              </a:rPr>
              <a:t>girls </a:t>
            </a:r>
            <a:r>
              <a:rPr sz="1798" spc="-395" dirty="0">
                <a:solidFill>
                  <a:prstClr val="black"/>
                </a:solidFill>
                <a:latin typeface="Calibri"/>
                <a:cs typeface="Calibri"/>
              </a:rPr>
              <a:t> </a:t>
            </a:r>
            <a:r>
              <a:rPr sz="1798" spc="-5" dirty="0">
                <a:solidFill>
                  <a:prstClr val="black"/>
                </a:solidFill>
                <a:latin typeface="Calibri"/>
                <a:cs typeface="Calibri"/>
              </a:rPr>
              <a:t>based </a:t>
            </a:r>
            <a:r>
              <a:rPr sz="1798" spc="5" dirty="0">
                <a:solidFill>
                  <a:prstClr val="black"/>
                </a:solidFill>
                <a:latin typeface="Calibri"/>
                <a:cs typeface="Calibri"/>
              </a:rPr>
              <a:t>on </a:t>
            </a:r>
            <a:r>
              <a:rPr sz="1798" dirty="0">
                <a:solidFill>
                  <a:prstClr val="black"/>
                </a:solidFill>
                <a:latin typeface="Calibri"/>
                <a:cs typeface="Calibri"/>
              </a:rPr>
              <a:t>their gender can </a:t>
            </a:r>
            <a:r>
              <a:rPr sz="1798" spc="5" dirty="0">
                <a:solidFill>
                  <a:prstClr val="black"/>
                </a:solidFill>
                <a:latin typeface="Calibri"/>
                <a:cs typeface="Calibri"/>
              </a:rPr>
              <a:t>be </a:t>
            </a:r>
            <a:r>
              <a:rPr sz="1798" dirty="0">
                <a:solidFill>
                  <a:prstClr val="black"/>
                </a:solidFill>
                <a:latin typeface="Calibri"/>
                <a:cs typeface="Calibri"/>
              </a:rPr>
              <a:t>challenged </a:t>
            </a:r>
            <a:r>
              <a:rPr sz="1798" spc="5" dirty="0">
                <a:solidFill>
                  <a:prstClr val="black"/>
                </a:solidFill>
                <a:latin typeface="Calibri"/>
                <a:cs typeface="Calibri"/>
              </a:rPr>
              <a:t>if </a:t>
            </a:r>
            <a:r>
              <a:rPr sz="1798" dirty="0">
                <a:solidFill>
                  <a:prstClr val="black"/>
                </a:solidFill>
                <a:latin typeface="Calibri"/>
                <a:cs typeface="Calibri"/>
              </a:rPr>
              <a:t>men </a:t>
            </a:r>
            <a:r>
              <a:rPr sz="1798" spc="-15" dirty="0">
                <a:solidFill>
                  <a:prstClr val="black"/>
                </a:solidFill>
                <a:latin typeface="Calibri"/>
                <a:cs typeface="Calibri"/>
              </a:rPr>
              <a:t>are </a:t>
            </a:r>
            <a:r>
              <a:rPr sz="1798" dirty="0">
                <a:solidFill>
                  <a:prstClr val="black"/>
                </a:solidFill>
                <a:latin typeface="Calibri"/>
                <a:cs typeface="Calibri"/>
              </a:rPr>
              <a:t>given enough </a:t>
            </a:r>
            <a:r>
              <a:rPr sz="1798" spc="5" dirty="0">
                <a:solidFill>
                  <a:prstClr val="black"/>
                </a:solidFill>
                <a:latin typeface="Calibri"/>
                <a:cs typeface="Calibri"/>
              </a:rPr>
              <a:t> </a:t>
            </a:r>
            <a:r>
              <a:rPr sz="1798" dirty="0">
                <a:solidFill>
                  <a:prstClr val="black"/>
                </a:solidFill>
                <a:latin typeface="Calibri"/>
                <a:cs typeface="Calibri"/>
              </a:rPr>
              <a:t>information.</a:t>
            </a:r>
            <a:endParaRPr sz="1798">
              <a:solidFill>
                <a:prstClr val="black"/>
              </a:solidFill>
              <a:latin typeface="Calibri"/>
              <a:cs typeface="Calibri"/>
            </a:endParaRPr>
          </a:p>
          <a:p>
            <a:pPr marL="286762" indent="-274708" defTabSz="913577">
              <a:lnSpc>
                <a:spcPts val="2053"/>
              </a:lnSpc>
              <a:spcBef>
                <a:spcPts val="759"/>
              </a:spcBef>
              <a:buFont typeface="Wingdings"/>
              <a:buChar char=""/>
              <a:tabLst>
                <a:tab pos="286762" algn="l"/>
                <a:tab pos="287396" algn="l"/>
              </a:tabLst>
            </a:pPr>
            <a:r>
              <a:rPr sz="1798" spc="-10" dirty="0">
                <a:solidFill>
                  <a:prstClr val="black"/>
                </a:solidFill>
                <a:latin typeface="Calibri"/>
                <a:cs typeface="Calibri"/>
              </a:rPr>
              <a:t>GBV </a:t>
            </a:r>
            <a:r>
              <a:rPr sz="1798" spc="5" dirty="0">
                <a:solidFill>
                  <a:prstClr val="black"/>
                </a:solidFill>
                <a:latin typeface="Calibri"/>
                <a:cs typeface="Calibri"/>
              </a:rPr>
              <a:t>is</a:t>
            </a:r>
            <a:r>
              <a:rPr sz="1798" spc="-15" dirty="0">
                <a:solidFill>
                  <a:prstClr val="black"/>
                </a:solidFill>
                <a:latin typeface="Calibri"/>
                <a:cs typeface="Calibri"/>
              </a:rPr>
              <a:t> </a:t>
            </a:r>
            <a:r>
              <a:rPr sz="1798" spc="5" dirty="0">
                <a:solidFill>
                  <a:prstClr val="black"/>
                </a:solidFill>
                <a:latin typeface="Calibri"/>
                <a:cs typeface="Calibri"/>
              </a:rPr>
              <a:t>a</a:t>
            </a:r>
            <a:r>
              <a:rPr sz="1798" spc="10" dirty="0">
                <a:solidFill>
                  <a:prstClr val="black"/>
                </a:solidFill>
                <a:latin typeface="Calibri"/>
                <a:cs typeface="Calibri"/>
              </a:rPr>
              <a:t> </a:t>
            </a:r>
            <a:r>
              <a:rPr sz="1798" spc="-5" dirty="0">
                <a:solidFill>
                  <a:prstClr val="black"/>
                </a:solidFill>
                <a:latin typeface="Calibri"/>
                <a:cs typeface="Calibri"/>
              </a:rPr>
              <a:t>form</a:t>
            </a:r>
            <a:r>
              <a:rPr sz="1798" spc="-40" dirty="0">
                <a:solidFill>
                  <a:prstClr val="black"/>
                </a:solidFill>
                <a:latin typeface="Calibri"/>
                <a:cs typeface="Calibri"/>
              </a:rPr>
              <a:t> </a:t>
            </a:r>
            <a:r>
              <a:rPr sz="1798" dirty="0">
                <a:solidFill>
                  <a:prstClr val="black"/>
                </a:solidFill>
                <a:latin typeface="Calibri"/>
                <a:cs typeface="Calibri"/>
              </a:rPr>
              <a:t>of</a:t>
            </a:r>
            <a:r>
              <a:rPr sz="1798" spc="-5" dirty="0">
                <a:solidFill>
                  <a:prstClr val="black"/>
                </a:solidFill>
                <a:latin typeface="Calibri"/>
                <a:cs typeface="Calibri"/>
              </a:rPr>
              <a:t> power </a:t>
            </a:r>
            <a:r>
              <a:rPr sz="1798" spc="-10" dirty="0">
                <a:solidFill>
                  <a:prstClr val="black"/>
                </a:solidFill>
                <a:latin typeface="Calibri"/>
                <a:cs typeface="Calibri"/>
              </a:rPr>
              <a:t>play</a:t>
            </a:r>
            <a:r>
              <a:rPr sz="1798" spc="20" dirty="0">
                <a:solidFill>
                  <a:prstClr val="black"/>
                </a:solidFill>
                <a:latin typeface="Calibri"/>
                <a:cs typeface="Calibri"/>
              </a:rPr>
              <a:t> </a:t>
            </a:r>
            <a:r>
              <a:rPr sz="1798" dirty="0">
                <a:solidFill>
                  <a:prstClr val="black"/>
                </a:solidFill>
                <a:latin typeface="Calibri"/>
                <a:cs typeface="Calibri"/>
              </a:rPr>
              <a:t>used</a:t>
            </a:r>
            <a:r>
              <a:rPr sz="1798" spc="-5" dirty="0">
                <a:solidFill>
                  <a:prstClr val="black"/>
                </a:solidFill>
                <a:latin typeface="Calibri"/>
                <a:cs typeface="Calibri"/>
              </a:rPr>
              <a:t> </a:t>
            </a:r>
            <a:r>
              <a:rPr sz="1798" spc="5" dirty="0">
                <a:solidFill>
                  <a:prstClr val="black"/>
                </a:solidFill>
                <a:latin typeface="Calibri"/>
                <a:cs typeface="Calibri"/>
              </a:rPr>
              <a:t>by</a:t>
            </a:r>
            <a:r>
              <a:rPr sz="1798" spc="-15" dirty="0">
                <a:solidFill>
                  <a:prstClr val="black"/>
                </a:solidFill>
                <a:latin typeface="Calibri"/>
                <a:cs typeface="Calibri"/>
              </a:rPr>
              <a:t> </a:t>
            </a:r>
            <a:r>
              <a:rPr sz="1798" dirty="0">
                <a:solidFill>
                  <a:prstClr val="black"/>
                </a:solidFill>
                <a:latin typeface="Calibri"/>
                <a:cs typeface="Calibri"/>
              </a:rPr>
              <a:t>men</a:t>
            </a:r>
            <a:r>
              <a:rPr sz="1798" spc="-10" dirty="0">
                <a:solidFill>
                  <a:prstClr val="black"/>
                </a:solidFill>
                <a:latin typeface="Calibri"/>
                <a:cs typeface="Calibri"/>
              </a:rPr>
              <a:t> </a:t>
            </a:r>
            <a:r>
              <a:rPr sz="1798" dirty="0">
                <a:solidFill>
                  <a:prstClr val="black"/>
                </a:solidFill>
                <a:latin typeface="Calibri"/>
                <a:cs typeface="Calibri"/>
              </a:rPr>
              <a:t>to</a:t>
            </a:r>
            <a:r>
              <a:rPr sz="1798" spc="-10" dirty="0">
                <a:solidFill>
                  <a:prstClr val="black"/>
                </a:solidFill>
                <a:latin typeface="Calibri"/>
                <a:cs typeface="Calibri"/>
              </a:rPr>
              <a:t> demonstrate</a:t>
            </a:r>
            <a:r>
              <a:rPr sz="1798" spc="-25" dirty="0">
                <a:solidFill>
                  <a:prstClr val="black"/>
                </a:solidFill>
                <a:latin typeface="Calibri"/>
                <a:cs typeface="Calibri"/>
              </a:rPr>
              <a:t> </a:t>
            </a:r>
            <a:r>
              <a:rPr sz="1798" dirty="0">
                <a:solidFill>
                  <a:prstClr val="black"/>
                </a:solidFill>
                <a:latin typeface="Calibri"/>
                <a:cs typeface="Calibri"/>
              </a:rPr>
              <a:t>their</a:t>
            </a:r>
            <a:r>
              <a:rPr sz="1798" spc="-10" dirty="0">
                <a:solidFill>
                  <a:prstClr val="black"/>
                </a:solidFill>
                <a:latin typeface="Calibri"/>
                <a:cs typeface="Calibri"/>
              </a:rPr>
              <a:t> </a:t>
            </a:r>
            <a:r>
              <a:rPr sz="1798" spc="5" dirty="0">
                <a:solidFill>
                  <a:prstClr val="black"/>
                </a:solidFill>
                <a:latin typeface="Calibri"/>
                <a:cs typeface="Calibri"/>
              </a:rPr>
              <a:t>dominance</a:t>
            </a:r>
            <a:endParaRPr sz="1798">
              <a:solidFill>
                <a:prstClr val="black"/>
              </a:solidFill>
              <a:latin typeface="Calibri"/>
              <a:cs typeface="Calibri"/>
            </a:endParaRPr>
          </a:p>
          <a:p>
            <a:pPr marL="286762" defTabSz="913577">
              <a:lnSpc>
                <a:spcPts val="2053"/>
              </a:lnSpc>
            </a:pPr>
            <a:r>
              <a:rPr sz="1798" dirty="0">
                <a:solidFill>
                  <a:prstClr val="black"/>
                </a:solidFill>
                <a:latin typeface="Calibri"/>
                <a:cs typeface="Calibri"/>
              </a:rPr>
              <a:t>over</a:t>
            </a:r>
            <a:r>
              <a:rPr sz="1798" spc="-35" dirty="0">
                <a:solidFill>
                  <a:prstClr val="black"/>
                </a:solidFill>
                <a:latin typeface="Calibri"/>
                <a:cs typeface="Calibri"/>
              </a:rPr>
              <a:t> </a:t>
            </a:r>
            <a:r>
              <a:rPr sz="1798" dirty="0">
                <a:solidFill>
                  <a:prstClr val="black"/>
                </a:solidFill>
                <a:latin typeface="Calibri"/>
                <a:cs typeface="Calibri"/>
              </a:rPr>
              <a:t>their</a:t>
            </a:r>
            <a:r>
              <a:rPr sz="1798" spc="-35" dirty="0">
                <a:solidFill>
                  <a:prstClr val="black"/>
                </a:solidFill>
                <a:latin typeface="Calibri"/>
                <a:cs typeface="Calibri"/>
              </a:rPr>
              <a:t> </a:t>
            </a:r>
            <a:r>
              <a:rPr sz="1798" spc="-5" dirty="0">
                <a:solidFill>
                  <a:prstClr val="black"/>
                </a:solidFill>
                <a:latin typeface="Calibri"/>
                <a:cs typeface="Calibri"/>
              </a:rPr>
              <a:t>wives.</a:t>
            </a:r>
            <a:endParaRPr sz="1798">
              <a:solidFill>
                <a:prstClr val="black"/>
              </a:solidFill>
              <a:latin typeface="Calibri"/>
              <a:cs typeface="Calibri"/>
            </a:endParaRPr>
          </a:p>
          <a:p>
            <a:pPr marL="286762" marR="199211" indent="-274708" defTabSz="913577">
              <a:lnSpc>
                <a:spcPct val="89500"/>
              </a:lnSpc>
              <a:spcBef>
                <a:spcPts val="1014"/>
              </a:spcBef>
              <a:buFont typeface="Wingdings"/>
              <a:buChar char=""/>
              <a:tabLst>
                <a:tab pos="286762" algn="l"/>
                <a:tab pos="287396" algn="l"/>
              </a:tabLst>
            </a:pPr>
            <a:r>
              <a:rPr sz="1798" dirty="0">
                <a:solidFill>
                  <a:prstClr val="black"/>
                </a:solidFill>
                <a:latin typeface="Calibri"/>
                <a:cs typeface="Calibri"/>
              </a:rPr>
              <a:t>Men </a:t>
            </a:r>
            <a:r>
              <a:rPr sz="1798" spc="-5" dirty="0">
                <a:solidFill>
                  <a:prstClr val="black"/>
                </a:solidFill>
                <a:latin typeface="Calibri"/>
                <a:cs typeface="Calibri"/>
              </a:rPr>
              <a:t>predominated at many zoom </a:t>
            </a:r>
            <a:r>
              <a:rPr sz="1798" dirty="0">
                <a:solidFill>
                  <a:prstClr val="black"/>
                </a:solidFill>
                <a:latin typeface="Calibri"/>
                <a:cs typeface="Calibri"/>
              </a:rPr>
              <a:t>meetings </a:t>
            </a:r>
            <a:r>
              <a:rPr sz="1798" spc="5" dirty="0">
                <a:solidFill>
                  <a:prstClr val="black"/>
                </a:solidFill>
                <a:latin typeface="Calibri"/>
                <a:cs typeface="Calibri"/>
              </a:rPr>
              <a:t>during the </a:t>
            </a:r>
            <a:r>
              <a:rPr sz="1798" dirty="0">
                <a:solidFill>
                  <a:prstClr val="black"/>
                </a:solidFill>
                <a:latin typeface="Calibri"/>
                <a:cs typeface="Calibri"/>
              </a:rPr>
              <a:t>lockdown, </a:t>
            </a:r>
            <a:r>
              <a:rPr sz="1798" spc="5" dirty="0">
                <a:solidFill>
                  <a:prstClr val="black"/>
                </a:solidFill>
                <a:latin typeface="Calibri"/>
                <a:cs typeface="Calibri"/>
              </a:rPr>
              <a:t>which </a:t>
            </a:r>
            <a:r>
              <a:rPr sz="1798" spc="10" dirty="0">
                <a:solidFill>
                  <a:prstClr val="black"/>
                </a:solidFill>
                <a:latin typeface="Calibri"/>
                <a:cs typeface="Calibri"/>
              </a:rPr>
              <a:t> </a:t>
            </a:r>
            <a:r>
              <a:rPr sz="1798" dirty="0">
                <a:solidFill>
                  <a:prstClr val="black"/>
                </a:solidFill>
                <a:latin typeface="Calibri"/>
                <a:cs typeface="Calibri"/>
              </a:rPr>
              <a:t>meant</a:t>
            </a:r>
            <a:r>
              <a:rPr sz="1798" spc="-25" dirty="0">
                <a:solidFill>
                  <a:prstClr val="black"/>
                </a:solidFill>
                <a:latin typeface="Calibri"/>
                <a:cs typeface="Calibri"/>
              </a:rPr>
              <a:t> </a:t>
            </a:r>
            <a:r>
              <a:rPr sz="1798" dirty="0">
                <a:solidFill>
                  <a:prstClr val="black"/>
                </a:solidFill>
                <a:latin typeface="Calibri"/>
                <a:cs typeface="Calibri"/>
              </a:rPr>
              <a:t>that</a:t>
            </a:r>
            <a:r>
              <a:rPr sz="1798" spc="-25" dirty="0">
                <a:solidFill>
                  <a:prstClr val="black"/>
                </a:solidFill>
                <a:latin typeface="Calibri"/>
                <a:cs typeface="Calibri"/>
              </a:rPr>
              <a:t> </a:t>
            </a:r>
            <a:r>
              <a:rPr sz="1798" dirty="0">
                <a:solidFill>
                  <a:prstClr val="black"/>
                </a:solidFill>
                <a:latin typeface="Calibri"/>
                <a:cs typeface="Calibri"/>
              </a:rPr>
              <a:t>women</a:t>
            </a:r>
            <a:r>
              <a:rPr sz="1798" spc="-10" dirty="0">
                <a:solidFill>
                  <a:prstClr val="black"/>
                </a:solidFill>
                <a:latin typeface="Calibri"/>
                <a:cs typeface="Calibri"/>
              </a:rPr>
              <a:t> </a:t>
            </a:r>
            <a:r>
              <a:rPr sz="1798" spc="-15" dirty="0">
                <a:solidFill>
                  <a:prstClr val="black"/>
                </a:solidFill>
                <a:latin typeface="Calibri"/>
                <a:cs typeface="Calibri"/>
              </a:rPr>
              <a:t>were</a:t>
            </a:r>
            <a:r>
              <a:rPr sz="1798" spc="5" dirty="0">
                <a:solidFill>
                  <a:prstClr val="black"/>
                </a:solidFill>
                <a:latin typeface="Calibri"/>
                <a:cs typeface="Calibri"/>
              </a:rPr>
              <a:t> primarily</a:t>
            </a:r>
            <a:r>
              <a:rPr sz="1798" spc="-55" dirty="0">
                <a:solidFill>
                  <a:prstClr val="black"/>
                </a:solidFill>
                <a:latin typeface="Calibri"/>
                <a:cs typeface="Calibri"/>
              </a:rPr>
              <a:t> </a:t>
            </a:r>
            <a:r>
              <a:rPr sz="1798" spc="-10" dirty="0">
                <a:solidFill>
                  <a:prstClr val="black"/>
                </a:solidFill>
                <a:latin typeface="Calibri"/>
                <a:cs typeface="Calibri"/>
              </a:rPr>
              <a:t>engaged </a:t>
            </a:r>
            <a:r>
              <a:rPr sz="1798" spc="5" dirty="0">
                <a:solidFill>
                  <a:prstClr val="black"/>
                </a:solidFill>
                <a:latin typeface="Calibri"/>
                <a:cs typeface="Calibri"/>
              </a:rPr>
              <a:t>in</a:t>
            </a:r>
            <a:r>
              <a:rPr sz="1798" spc="-15" dirty="0">
                <a:solidFill>
                  <a:prstClr val="black"/>
                </a:solidFill>
                <a:latin typeface="Calibri"/>
                <a:cs typeface="Calibri"/>
              </a:rPr>
              <a:t> </a:t>
            </a:r>
            <a:r>
              <a:rPr sz="1798" spc="5" dirty="0">
                <a:solidFill>
                  <a:prstClr val="black"/>
                </a:solidFill>
                <a:latin typeface="Calibri"/>
                <a:cs typeface="Calibri"/>
              </a:rPr>
              <a:t>unpaid</a:t>
            </a:r>
            <a:r>
              <a:rPr sz="1798" spc="-10" dirty="0">
                <a:solidFill>
                  <a:prstClr val="black"/>
                </a:solidFill>
                <a:latin typeface="Calibri"/>
                <a:cs typeface="Calibri"/>
              </a:rPr>
              <a:t> </a:t>
            </a:r>
            <a:r>
              <a:rPr sz="1798" spc="-5" dirty="0">
                <a:solidFill>
                  <a:prstClr val="black"/>
                </a:solidFill>
                <a:latin typeface="Calibri"/>
                <a:cs typeface="Calibri"/>
              </a:rPr>
              <a:t>care</a:t>
            </a:r>
            <a:r>
              <a:rPr sz="1798" spc="-10" dirty="0">
                <a:solidFill>
                  <a:prstClr val="black"/>
                </a:solidFill>
                <a:latin typeface="Calibri"/>
                <a:cs typeface="Calibri"/>
              </a:rPr>
              <a:t> </a:t>
            </a:r>
            <a:r>
              <a:rPr sz="1798" dirty="0">
                <a:solidFill>
                  <a:prstClr val="black"/>
                </a:solidFill>
                <a:latin typeface="Calibri"/>
                <a:cs typeface="Calibri"/>
              </a:rPr>
              <a:t>work</a:t>
            </a:r>
            <a:r>
              <a:rPr sz="1798" spc="-65" dirty="0">
                <a:solidFill>
                  <a:prstClr val="black"/>
                </a:solidFill>
                <a:latin typeface="Calibri"/>
                <a:cs typeface="Calibri"/>
              </a:rPr>
              <a:t> </a:t>
            </a:r>
            <a:r>
              <a:rPr sz="1798" dirty="0">
                <a:solidFill>
                  <a:prstClr val="black"/>
                </a:solidFill>
                <a:latin typeface="Calibri"/>
                <a:cs typeface="Calibri"/>
              </a:rPr>
              <a:t>while</a:t>
            </a:r>
            <a:r>
              <a:rPr sz="1798" spc="5" dirty="0">
                <a:solidFill>
                  <a:prstClr val="black"/>
                </a:solidFill>
                <a:latin typeface="Calibri"/>
                <a:cs typeface="Calibri"/>
              </a:rPr>
              <a:t> </a:t>
            </a:r>
            <a:r>
              <a:rPr sz="1798" dirty="0">
                <a:solidFill>
                  <a:prstClr val="black"/>
                </a:solidFill>
                <a:latin typeface="Calibri"/>
                <a:cs typeface="Calibri"/>
              </a:rPr>
              <a:t>men </a:t>
            </a:r>
            <a:r>
              <a:rPr sz="1798" spc="-395" dirty="0">
                <a:solidFill>
                  <a:prstClr val="black"/>
                </a:solidFill>
                <a:latin typeface="Calibri"/>
                <a:cs typeface="Calibri"/>
              </a:rPr>
              <a:t> </a:t>
            </a:r>
            <a:r>
              <a:rPr sz="1798" spc="-15" dirty="0">
                <a:solidFill>
                  <a:prstClr val="black"/>
                </a:solidFill>
                <a:latin typeface="Calibri"/>
                <a:cs typeface="Calibri"/>
              </a:rPr>
              <a:t>were</a:t>
            </a:r>
            <a:r>
              <a:rPr sz="1798" dirty="0">
                <a:solidFill>
                  <a:prstClr val="black"/>
                </a:solidFill>
                <a:latin typeface="Calibri"/>
                <a:cs typeface="Calibri"/>
              </a:rPr>
              <a:t> </a:t>
            </a:r>
            <a:r>
              <a:rPr sz="1798" spc="5" dirty="0">
                <a:solidFill>
                  <a:prstClr val="black"/>
                </a:solidFill>
                <a:latin typeface="Calibri"/>
                <a:cs typeface="Calibri"/>
              </a:rPr>
              <a:t>not</a:t>
            </a:r>
            <a:r>
              <a:rPr sz="1798" spc="-20" dirty="0">
                <a:solidFill>
                  <a:prstClr val="black"/>
                </a:solidFill>
                <a:latin typeface="Calibri"/>
                <a:cs typeface="Calibri"/>
              </a:rPr>
              <a:t> </a:t>
            </a:r>
            <a:r>
              <a:rPr sz="1798" spc="10" dirty="0">
                <a:solidFill>
                  <a:prstClr val="black"/>
                </a:solidFill>
                <a:latin typeface="Calibri"/>
                <a:cs typeface="Calibri"/>
              </a:rPr>
              <a:t>much</a:t>
            </a:r>
            <a:r>
              <a:rPr sz="1798" spc="-10" dirty="0">
                <a:solidFill>
                  <a:prstClr val="black"/>
                </a:solidFill>
                <a:latin typeface="Calibri"/>
                <a:cs typeface="Calibri"/>
              </a:rPr>
              <a:t> </a:t>
            </a:r>
            <a:r>
              <a:rPr sz="1798" spc="-5" dirty="0">
                <a:solidFill>
                  <a:prstClr val="black"/>
                </a:solidFill>
                <a:latin typeface="Calibri"/>
                <a:cs typeface="Calibri"/>
              </a:rPr>
              <a:t>engaged.</a:t>
            </a:r>
            <a:endParaRPr sz="1798">
              <a:solidFill>
                <a:prstClr val="black"/>
              </a:solidFill>
              <a:latin typeface="Calibri"/>
              <a:cs typeface="Calibri"/>
            </a:endParaRPr>
          </a:p>
          <a:p>
            <a:pPr marL="286762" indent="-274708" defTabSz="913577">
              <a:spcBef>
                <a:spcPts val="784"/>
              </a:spcBef>
              <a:buFont typeface="Wingdings"/>
              <a:buChar char=""/>
              <a:tabLst>
                <a:tab pos="286762" algn="l"/>
                <a:tab pos="287396" algn="l"/>
              </a:tabLst>
            </a:pPr>
            <a:r>
              <a:rPr sz="1798" dirty="0">
                <a:solidFill>
                  <a:prstClr val="black"/>
                </a:solidFill>
                <a:latin typeface="Calibri"/>
                <a:cs typeface="Calibri"/>
              </a:rPr>
              <a:t>Males</a:t>
            </a:r>
            <a:r>
              <a:rPr sz="1798" spc="-20" dirty="0">
                <a:solidFill>
                  <a:prstClr val="black"/>
                </a:solidFill>
                <a:latin typeface="Calibri"/>
                <a:cs typeface="Calibri"/>
              </a:rPr>
              <a:t> </a:t>
            </a:r>
            <a:r>
              <a:rPr sz="1798" spc="-5" dirty="0">
                <a:solidFill>
                  <a:prstClr val="black"/>
                </a:solidFill>
                <a:latin typeface="Calibri"/>
                <a:cs typeface="Calibri"/>
              </a:rPr>
              <a:t>predominated</a:t>
            </a:r>
            <a:r>
              <a:rPr sz="1798" spc="-15" dirty="0">
                <a:solidFill>
                  <a:prstClr val="black"/>
                </a:solidFill>
                <a:latin typeface="Calibri"/>
                <a:cs typeface="Calibri"/>
              </a:rPr>
              <a:t> </a:t>
            </a:r>
            <a:r>
              <a:rPr sz="1798" dirty="0">
                <a:solidFill>
                  <a:prstClr val="black"/>
                </a:solidFill>
                <a:latin typeface="Calibri"/>
                <a:cs typeface="Calibri"/>
              </a:rPr>
              <a:t>the</a:t>
            </a:r>
            <a:r>
              <a:rPr sz="1798" spc="-30" dirty="0">
                <a:solidFill>
                  <a:prstClr val="black"/>
                </a:solidFill>
                <a:latin typeface="Calibri"/>
                <a:cs typeface="Calibri"/>
              </a:rPr>
              <a:t> </a:t>
            </a:r>
            <a:r>
              <a:rPr sz="1798" spc="-5" dirty="0">
                <a:solidFill>
                  <a:prstClr val="black"/>
                </a:solidFill>
                <a:latin typeface="Calibri"/>
                <a:cs typeface="Calibri"/>
              </a:rPr>
              <a:t>conversations</a:t>
            </a:r>
            <a:r>
              <a:rPr sz="1798" spc="-85" dirty="0">
                <a:solidFill>
                  <a:prstClr val="black"/>
                </a:solidFill>
                <a:latin typeface="Calibri"/>
                <a:cs typeface="Calibri"/>
              </a:rPr>
              <a:t> </a:t>
            </a:r>
            <a:r>
              <a:rPr sz="1798" dirty="0">
                <a:solidFill>
                  <a:prstClr val="black"/>
                </a:solidFill>
                <a:latin typeface="Calibri"/>
                <a:cs typeface="Calibri"/>
              </a:rPr>
              <a:t>that</a:t>
            </a:r>
            <a:r>
              <a:rPr sz="1798" spc="-20" dirty="0">
                <a:solidFill>
                  <a:prstClr val="black"/>
                </a:solidFill>
                <a:latin typeface="Calibri"/>
                <a:cs typeface="Calibri"/>
              </a:rPr>
              <a:t> </a:t>
            </a:r>
            <a:r>
              <a:rPr sz="1798" spc="-5" dirty="0">
                <a:solidFill>
                  <a:prstClr val="black"/>
                </a:solidFill>
                <a:latin typeface="Calibri"/>
                <a:cs typeface="Calibri"/>
              </a:rPr>
              <a:t>depicted</a:t>
            </a:r>
            <a:r>
              <a:rPr sz="1798" spc="-15" dirty="0">
                <a:solidFill>
                  <a:prstClr val="black"/>
                </a:solidFill>
                <a:latin typeface="Calibri"/>
                <a:cs typeface="Calibri"/>
              </a:rPr>
              <a:t> </a:t>
            </a:r>
            <a:r>
              <a:rPr sz="1798" spc="5" dirty="0">
                <a:solidFill>
                  <a:prstClr val="black"/>
                </a:solidFill>
                <a:latin typeface="Calibri"/>
                <a:cs typeface="Calibri"/>
              </a:rPr>
              <a:t>masculine</a:t>
            </a:r>
            <a:r>
              <a:rPr sz="1798" spc="-5" dirty="0">
                <a:solidFill>
                  <a:prstClr val="black"/>
                </a:solidFill>
                <a:latin typeface="Calibri"/>
                <a:cs typeface="Calibri"/>
              </a:rPr>
              <a:t> </a:t>
            </a:r>
            <a:r>
              <a:rPr sz="1798" dirty="0">
                <a:solidFill>
                  <a:prstClr val="black"/>
                </a:solidFill>
                <a:latin typeface="Calibri"/>
                <a:cs typeface="Calibri"/>
              </a:rPr>
              <a:t>dominance.</a:t>
            </a:r>
            <a:endParaRPr sz="1798">
              <a:solidFill>
                <a:prstClr val="black"/>
              </a:solidFill>
              <a:latin typeface="Calibri"/>
              <a:cs typeface="Calibri"/>
            </a:endParaRPr>
          </a:p>
          <a:p>
            <a:pPr marL="286762" indent="-274708" defTabSz="913577">
              <a:spcBef>
                <a:spcPts val="784"/>
              </a:spcBef>
              <a:buFont typeface="Wingdings"/>
              <a:buChar char=""/>
              <a:tabLst>
                <a:tab pos="286762" algn="l"/>
                <a:tab pos="287396" algn="l"/>
              </a:tabLst>
            </a:pPr>
            <a:r>
              <a:rPr sz="1798" spc="-5" dirty="0">
                <a:solidFill>
                  <a:prstClr val="black"/>
                </a:solidFill>
                <a:latin typeface="Calibri"/>
                <a:cs typeface="Calibri"/>
              </a:rPr>
              <a:t>Engage</a:t>
            </a:r>
            <a:r>
              <a:rPr sz="1798" spc="-35" dirty="0">
                <a:solidFill>
                  <a:prstClr val="black"/>
                </a:solidFill>
                <a:latin typeface="Calibri"/>
                <a:cs typeface="Calibri"/>
              </a:rPr>
              <a:t> </a:t>
            </a:r>
            <a:r>
              <a:rPr sz="1798" dirty="0">
                <a:solidFill>
                  <a:prstClr val="black"/>
                </a:solidFill>
                <a:latin typeface="Calibri"/>
                <a:cs typeface="Calibri"/>
              </a:rPr>
              <a:t>boys</a:t>
            </a:r>
            <a:r>
              <a:rPr sz="1798" spc="-45" dirty="0">
                <a:solidFill>
                  <a:prstClr val="black"/>
                </a:solidFill>
                <a:latin typeface="Calibri"/>
                <a:cs typeface="Calibri"/>
              </a:rPr>
              <a:t> </a:t>
            </a:r>
            <a:r>
              <a:rPr sz="1798" spc="-5" dirty="0">
                <a:solidFill>
                  <a:prstClr val="black"/>
                </a:solidFill>
                <a:latin typeface="Calibri"/>
                <a:cs typeface="Calibri"/>
              </a:rPr>
              <a:t>as</a:t>
            </a:r>
            <a:r>
              <a:rPr sz="1798" spc="20" dirty="0">
                <a:solidFill>
                  <a:prstClr val="black"/>
                </a:solidFill>
                <a:latin typeface="Calibri"/>
                <a:cs typeface="Calibri"/>
              </a:rPr>
              <a:t> </a:t>
            </a:r>
            <a:r>
              <a:rPr sz="1798" spc="-5" dirty="0">
                <a:solidFill>
                  <a:prstClr val="black"/>
                </a:solidFill>
                <a:latin typeface="Calibri"/>
                <a:cs typeface="Calibri"/>
              </a:rPr>
              <a:t>early</a:t>
            </a:r>
            <a:r>
              <a:rPr sz="1798" spc="15" dirty="0">
                <a:solidFill>
                  <a:prstClr val="black"/>
                </a:solidFill>
                <a:latin typeface="Calibri"/>
                <a:cs typeface="Calibri"/>
              </a:rPr>
              <a:t> </a:t>
            </a:r>
            <a:r>
              <a:rPr sz="1798" spc="-5" dirty="0">
                <a:solidFill>
                  <a:prstClr val="black"/>
                </a:solidFill>
                <a:latin typeface="Calibri"/>
                <a:cs typeface="Calibri"/>
              </a:rPr>
              <a:t>as</a:t>
            </a:r>
            <a:r>
              <a:rPr sz="1798" spc="-10" dirty="0">
                <a:solidFill>
                  <a:prstClr val="black"/>
                </a:solidFill>
                <a:latin typeface="Calibri"/>
                <a:cs typeface="Calibri"/>
              </a:rPr>
              <a:t> </a:t>
            </a:r>
            <a:r>
              <a:rPr sz="1798" dirty="0">
                <a:solidFill>
                  <a:prstClr val="black"/>
                </a:solidFill>
                <a:latin typeface="Calibri"/>
                <a:cs typeface="Calibri"/>
              </a:rPr>
              <a:t>possible</a:t>
            </a:r>
            <a:r>
              <a:rPr sz="1798" spc="-65" dirty="0">
                <a:solidFill>
                  <a:prstClr val="black"/>
                </a:solidFill>
                <a:latin typeface="Calibri"/>
                <a:cs typeface="Calibri"/>
              </a:rPr>
              <a:t> </a:t>
            </a:r>
            <a:r>
              <a:rPr sz="1798" dirty="0">
                <a:solidFill>
                  <a:prstClr val="black"/>
                </a:solidFill>
                <a:latin typeface="Calibri"/>
                <a:cs typeface="Calibri"/>
              </a:rPr>
              <a:t>to</a:t>
            </a:r>
            <a:r>
              <a:rPr sz="1798" spc="-10" dirty="0">
                <a:solidFill>
                  <a:prstClr val="black"/>
                </a:solidFill>
                <a:latin typeface="Calibri"/>
                <a:cs typeface="Calibri"/>
              </a:rPr>
              <a:t> prevent</a:t>
            </a:r>
            <a:r>
              <a:rPr sz="1798" spc="-15" dirty="0">
                <a:solidFill>
                  <a:prstClr val="black"/>
                </a:solidFill>
                <a:latin typeface="Calibri"/>
                <a:cs typeface="Calibri"/>
              </a:rPr>
              <a:t> </a:t>
            </a:r>
            <a:r>
              <a:rPr sz="1798" dirty="0">
                <a:solidFill>
                  <a:prstClr val="black"/>
                </a:solidFill>
                <a:latin typeface="Calibri"/>
                <a:cs typeface="Calibri"/>
              </a:rPr>
              <a:t>violence</a:t>
            </a:r>
            <a:r>
              <a:rPr sz="1798" spc="-65" dirty="0">
                <a:solidFill>
                  <a:prstClr val="black"/>
                </a:solidFill>
                <a:latin typeface="Calibri"/>
                <a:cs typeface="Calibri"/>
              </a:rPr>
              <a:t> </a:t>
            </a:r>
            <a:r>
              <a:rPr sz="1798" spc="-5" dirty="0">
                <a:solidFill>
                  <a:prstClr val="black"/>
                </a:solidFill>
                <a:latin typeface="Calibri"/>
                <a:cs typeface="Calibri"/>
              </a:rPr>
              <a:t>when</a:t>
            </a:r>
            <a:r>
              <a:rPr sz="1798" spc="25" dirty="0">
                <a:solidFill>
                  <a:prstClr val="black"/>
                </a:solidFill>
                <a:latin typeface="Calibri"/>
                <a:cs typeface="Calibri"/>
              </a:rPr>
              <a:t> </a:t>
            </a:r>
            <a:r>
              <a:rPr sz="1798" dirty="0">
                <a:solidFill>
                  <a:prstClr val="black"/>
                </a:solidFill>
                <a:latin typeface="Calibri"/>
                <a:cs typeface="Calibri"/>
              </a:rPr>
              <a:t>they</a:t>
            </a:r>
            <a:r>
              <a:rPr sz="1798" spc="15" dirty="0">
                <a:solidFill>
                  <a:prstClr val="black"/>
                </a:solidFill>
                <a:latin typeface="Calibri"/>
                <a:cs typeface="Calibri"/>
              </a:rPr>
              <a:t> </a:t>
            </a:r>
            <a:r>
              <a:rPr sz="1798" spc="-5" dirty="0">
                <a:solidFill>
                  <a:prstClr val="black"/>
                </a:solidFill>
                <a:latin typeface="Calibri"/>
                <a:cs typeface="Calibri"/>
              </a:rPr>
              <a:t>grow</a:t>
            </a:r>
            <a:r>
              <a:rPr sz="1798" spc="-25" dirty="0">
                <a:solidFill>
                  <a:prstClr val="black"/>
                </a:solidFill>
                <a:latin typeface="Calibri"/>
                <a:cs typeface="Calibri"/>
              </a:rPr>
              <a:t> </a:t>
            </a:r>
            <a:r>
              <a:rPr sz="1798" dirty="0">
                <a:solidFill>
                  <a:prstClr val="black"/>
                </a:solidFill>
                <a:latin typeface="Calibri"/>
                <a:cs typeface="Calibri"/>
              </a:rPr>
              <a:t>up.</a:t>
            </a:r>
            <a:endParaRPr sz="1798">
              <a:solidFill>
                <a:prstClr val="black"/>
              </a:solidFill>
              <a:latin typeface="Calibri"/>
              <a:cs typeface="Calibri"/>
            </a:endParaRPr>
          </a:p>
          <a:p>
            <a:pPr marL="286762" indent="-274708" defTabSz="913577">
              <a:lnSpc>
                <a:spcPts val="2053"/>
              </a:lnSpc>
              <a:spcBef>
                <a:spcPts val="784"/>
              </a:spcBef>
              <a:buFont typeface="Wingdings"/>
              <a:buChar char=""/>
              <a:tabLst>
                <a:tab pos="286762" algn="l"/>
                <a:tab pos="287396" algn="l"/>
              </a:tabLst>
            </a:pPr>
            <a:r>
              <a:rPr sz="1798" dirty="0">
                <a:solidFill>
                  <a:prstClr val="black"/>
                </a:solidFill>
                <a:latin typeface="Calibri"/>
                <a:cs typeface="Calibri"/>
              </a:rPr>
              <a:t>Some males</a:t>
            </a:r>
            <a:r>
              <a:rPr sz="1798" spc="-20" dirty="0">
                <a:solidFill>
                  <a:prstClr val="black"/>
                </a:solidFill>
                <a:latin typeface="Calibri"/>
                <a:cs typeface="Calibri"/>
              </a:rPr>
              <a:t> </a:t>
            </a:r>
            <a:r>
              <a:rPr sz="1798" spc="-5" dirty="0">
                <a:solidFill>
                  <a:prstClr val="black"/>
                </a:solidFill>
                <a:latin typeface="Calibri"/>
                <a:cs typeface="Calibri"/>
              </a:rPr>
              <a:t>refused</a:t>
            </a:r>
            <a:r>
              <a:rPr sz="1798" spc="-45" dirty="0">
                <a:solidFill>
                  <a:prstClr val="black"/>
                </a:solidFill>
                <a:latin typeface="Calibri"/>
                <a:cs typeface="Calibri"/>
              </a:rPr>
              <a:t> </a:t>
            </a:r>
            <a:r>
              <a:rPr sz="1798" dirty="0">
                <a:solidFill>
                  <a:prstClr val="black"/>
                </a:solidFill>
                <a:latin typeface="Calibri"/>
                <a:cs typeface="Calibri"/>
              </a:rPr>
              <a:t>to</a:t>
            </a:r>
            <a:r>
              <a:rPr sz="1798" spc="-20" dirty="0">
                <a:solidFill>
                  <a:prstClr val="black"/>
                </a:solidFill>
                <a:latin typeface="Calibri"/>
                <a:cs typeface="Calibri"/>
              </a:rPr>
              <a:t> </a:t>
            </a:r>
            <a:r>
              <a:rPr sz="1798" dirty="0">
                <a:solidFill>
                  <a:prstClr val="black"/>
                </a:solidFill>
                <a:latin typeface="Calibri"/>
                <a:cs typeface="Calibri"/>
              </a:rPr>
              <a:t>participate</a:t>
            </a:r>
            <a:r>
              <a:rPr sz="1798" spc="-30" dirty="0">
                <a:solidFill>
                  <a:prstClr val="black"/>
                </a:solidFill>
                <a:latin typeface="Calibri"/>
                <a:cs typeface="Calibri"/>
              </a:rPr>
              <a:t> </a:t>
            </a:r>
            <a:r>
              <a:rPr sz="1798" spc="5" dirty="0">
                <a:solidFill>
                  <a:prstClr val="black"/>
                </a:solidFill>
                <a:latin typeface="Calibri"/>
                <a:cs typeface="Calibri"/>
              </a:rPr>
              <a:t>in</a:t>
            </a:r>
            <a:r>
              <a:rPr sz="1798" spc="-15" dirty="0">
                <a:solidFill>
                  <a:prstClr val="black"/>
                </a:solidFill>
                <a:latin typeface="Calibri"/>
                <a:cs typeface="Calibri"/>
              </a:rPr>
              <a:t> </a:t>
            </a:r>
            <a:r>
              <a:rPr sz="1798" spc="5" dirty="0">
                <a:solidFill>
                  <a:prstClr val="black"/>
                </a:solidFill>
                <a:latin typeface="Calibri"/>
                <a:cs typeface="Calibri"/>
              </a:rPr>
              <a:t>the</a:t>
            </a:r>
            <a:r>
              <a:rPr sz="1798" spc="-35" dirty="0">
                <a:solidFill>
                  <a:prstClr val="black"/>
                </a:solidFill>
                <a:latin typeface="Calibri"/>
                <a:cs typeface="Calibri"/>
              </a:rPr>
              <a:t> </a:t>
            </a:r>
            <a:r>
              <a:rPr sz="1798" dirty="0">
                <a:solidFill>
                  <a:prstClr val="black"/>
                </a:solidFill>
                <a:latin typeface="Calibri"/>
                <a:cs typeface="Calibri"/>
              </a:rPr>
              <a:t>campaign</a:t>
            </a:r>
            <a:r>
              <a:rPr sz="1798" spc="10" dirty="0">
                <a:solidFill>
                  <a:prstClr val="black"/>
                </a:solidFill>
                <a:latin typeface="Calibri"/>
                <a:cs typeface="Calibri"/>
              </a:rPr>
              <a:t> </a:t>
            </a:r>
            <a:r>
              <a:rPr sz="1798" dirty="0">
                <a:solidFill>
                  <a:prstClr val="black"/>
                </a:solidFill>
                <a:latin typeface="Calibri"/>
                <a:cs typeface="Calibri"/>
              </a:rPr>
              <a:t>because</a:t>
            </a:r>
            <a:r>
              <a:rPr sz="1798" spc="-35" dirty="0">
                <a:solidFill>
                  <a:prstClr val="black"/>
                </a:solidFill>
                <a:latin typeface="Calibri"/>
                <a:cs typeface="Calibri"/>
              </a:rPr>
              <a:t> </a:t>
            </a:r>
            <a:r>
              <a:rPr sz="1798" dirty="0">
                <a:solidFill>
                  <a:prstClr val="black"/>
                </a:solidFill>
                <a:latin typeface="Calibri"/>
                <a:cs typeface="Calibri"/>
              </a:rPr>
              <a:t>they</a:t>
            </a:r>
            <a:r>
              <a:rPr sz="1798" spc="-15" dirty="0">
                <a:solidFill>
                  <a:prstClr val="black"/>
                </a:solidFill>
                <a:latin typeface="Calibri"/>
                <a:cs typeface="Calibri"/>
              </a:rPr>
              <a:t> </a:t>
            </a:r>
            <a:r>
              <a:rPr sz="1798" spc="-5" dirty="0">
                <a:solidFill>
                  <a:prstClr val="black"/>
                </a:solidFill>
                <a:latin typeface="Calibri"/>
                <a:cs typeface="Calibri"/>
              </a:rPr>
              <a:t>believed</a:t>
            </a:r>
            <a:r>
              <a:rPr sz="1798" spc="-15" dirty="0">
                <a:solidFill>
                  <a:prstClr val="black"/>
                </a:solidFill>
                <a:latin typeface="Calibri"/>
                <a:cs typeface="Calibri"/>
              </a:rPr>
              <a:t> </a:t>
            </a:r>
            <a:r>
              <a:rPr sz="1798" spc="5" dirty="0">
                <a:solidFill>
                  <a:prstClr val="black"/>
                </a:solidFill>
                <a:latin typeface="Calibri"/>
                <a:cs typeface="Calibri"/>
              </a:rPr>
              <a:t>it</a:t>
            </a:r>
            <a:endParaRPr sz="1798">
              <a:solidFill>
                <a:prstClr val="black"/>
              </a:solidFill>
              <a:latin typeface="Calibri"/>
              <a:cs typeface="Calibri"/>
            </a:endParaRPr>
          </a:p>
          <a:p>
            <a:pPr marL="286762" defTabSz="913577">
              <a:lnSpc>
                <a:spcPts val="2053"/>
              </a:lnSpc>
            </a:pPr>
            <a:r>
              <a:rPr sz="1798" spc="-20" dirty="0">
                <a:solidFill>
                  <a:prstClr val="black"/>
                </a:solidFill>
                <a:latin typeface="Calibri"/>
                <a:cs typeface="Calibri"/>
              </a:rPr>
              <a:t>was</a:t>
            </a:r>
            <a:r>
              <a:rPr sz="1798" spc="10" dirty="0">
                <a:solidFill>
                  <a:prstClr val="black"/>
                </a:solidFill>
                <a:latin typeface="Calibri"/>
                <a:cs typeface="Calibri"/>
              </a:rPr>
              <a:t> </a:t>
            </a:r>
            <a:r>
              <a:rPr sz="1798" dirty="0">
                <a:solidFill>
                  <a:prstClr val="black"/>
                </a:solidFill>
                <a:latin typeface="Calibri"/>
                <a:cs typeface="Calibri"/>
              </a:rPr>
              <a:t>aimed</a:t>
            </a:r>
            <a:r>
              <a:rPr sz="1798" spc="20" dirty="0">
                <a:solidFill>
                  <a:prstClr val="black"/>
                </a:solidFill>
                <a:latin typeface="Calibri"/>
                <a:cs typeface="Calibri"/>
              </a:rPr>
              <a:t> </a:t>
            </a:r>
            <a:r>
              <a:rPr sz="1798" spc="-5" dirty="0">
                <a:solidFill>
                  <a:prstClr val="black"/>
                </a:solidFill>
                <a:latin typeface="Calibri"/>
                <a:cs typeface="Calibri"/>
              </a:rPr>
              <a:t>at</a:t>
            </a:r>
            <a:r>
              <a:rPr sz="1798" spc="-20" dirty="0">
                <a:solidFill>
                  <a:prstClr val="black"/>
                </a:solidFill>
                <a:latin typeface="Calibri"/>
                <a:cs typeface="Calibri"/>
              </a:rPr>
              <a:t> </a:t>
            </a:r>
            <a:r>
              <a:rPr sz="1798" dirty="0">
                <a:solidFill>
                  <a:prstClr val="black"/>
                </a:solidFill>
                <a:latin typeface="Calibri"/>
                <a:cs typeface="Calibri"/>
              </a:rPr>
              <a:t>promoting</a:t>
            </a:r>
            <a:r>
              <a:rPr sz="1798" spc="-50" dirty="0">
                <a:solidFill>
                  <a:prstClr val="black"/>
                </a:solidFill>
                <a:latin typeface="Calibri"/>
                <a:cs typeface="Calibri"/>
              </a:rPr>
              <a:t> </a:t>
            </a:r>
            <a:r>
              <a:rPr sz="1798" dirty="0">
                <a:solidFill>
                  <a:prstClr val="black"/>
                </a:solidFill>
                <a:latin typeface="Calibri"/>
                <a:cs typeface="Calibri"/>
              </a:rPr>
              <a:t>women</a:t>
            </a:r>
            <a:r>
              <a:rPr sz="1798" spc="-10" dirty="0">
                <a:solidFill>
                  <a:prstClr val="black"/>
                </a:solidFill>
                <a:latin typeface="Calibri"/>
                <a:cs typeface="Calibri"/>
              </a:rPr>
              <a:t> </a:t>
            </a:r>
            <a:r>
              <a:rPr sz="1798" dirty="0">
                <a:solidFill>
                  <a:prstClr val="black"/>
                </a:solidFill>
                <a:latin typeface="Calibri"/>
                <a:cs typeface="Calibri"/>
              </a:rPr>
              <a:t>while</a:t>
            </a:r>
            <a:r>
              <a:rPr sz="1798" spc="-35" dirty="0">
                <a:solidFill>
                  <a:prstClr val="black"/>
                </a:solidFill>
                <a:latin typeface="Calibri"/>
                <a:cs typeface="Calibri"/>
              </a:rPr>
              <a:t> </a:t>
            </a:r>
            <a:r>
              <a:rPr sz="1798" dirty="0">
                <a:solidFill>
                  <a:prstClr val="black"/>
                </a:solidFill>
                <a:latin typeface="Calibri"/>
                <a:cs typeface="Calibri"/>
              </a:rPr>
              <a:t>demeaning</a:t>
            </a:r>
            <a:r>
              <a:rPr sz="1798" spc="-40" dirty="0">
                <a:solidFill>
                  <a:prstClr val="black"/>
                </a:solidFill>
                <a:latin typeface="Calibri"/>
                <a:cs typeface="Calibri"/>
              </a:rPr>
              <a:t> </a:t>
            </a:r>
            <a:r>
              <a:rPr sz="1798" dirty="0">
                <a:solidFill>
                  <a:prstClr val="black"/>
                </a:solidFill>
                <a:latin typeface="Calibri"/>
                <a:cs typeface="Calibri"/>
              </a:rPr>
              <a:t>men.</a:t>
            </a:r>
            <a:endParaRPr sz="1798">
              <a:solidFill>
                <a:prstClr val="black"/>
              </a:solidFill>
              <a:latin typeface="Calibri"/>
              <a:cs typeface="Calibri"/>
            </a:endParaRPr>
          </a:p>
          <a:p>
            <a:pPr marL="286762" marR="5075" indent="-274708" defTabSz="913577">
              <a:lnSpc>
                <a:spcPct val="90400"/>
              </a:lnSpc>
              <a:spcBef>
                <a:spcPts val="993"/>
              </a:spcBef>
              <a:buFont typeface="Wingdings"/>
              <a:buChar char=""/>
              <a:tabLst>
                <a:tab pos="286762" algn="l"/>
                <a:tab pos="287396" algn="l"/>
              </a:tabLst>
            </a:pPr>
            <a:r>
              <a:rPr sz="1798" spc="-5" dirty="0">
                <a:solidFill>
                  <a:prstClr val="black"/>
                </a:solidFill>
                <a:latin typeface="Calibri"/>
                <a:cs typeface="Calibri"/>
              </a:rPr>
              <a:t>There </a:t>
            </a:r>
            <a:r>
              <a:rPr sz="1798" spc="5" dirty="0">
                <a:solidFill>
                  <a:prstClr val="black"/>
                </a:solidFill>
                <a:latin typeface="Calibri"/>
                <a:cs typeface="Calibri"/>
              </a:rPr>
              <a:t>is </a:t>
            </a:r>
            <a:r>
              <a:rPr sz="1798" spc="-5" dirty="0">
                <a:solidFill>
                  <a:prstClr val="black"/>
                </a:solidFill>
                <a:latin typeface="Calibri"/>
                <a:cs typeface="Calibri"/>
              </a:rPr>
              <a:t>need </a:t>
            </a:r>
            <a:r>
              <a:rPr sz="1798" spc="-10" dirty="0">
                <a:solidFill>
                  <a:prstClr val="black"/>
                </a:solidFill>
                <a:latin typeface="Calibri"/>
                <a:cs typeface="Calibri"/>
              </a:rPr>
              <a:t>for </a:t>
            </a:r>
            <a:r>
              <a:rPr sz="1798" spc="-5" dirty="0">
                <a:solidFill>
                  <a:prstClr val="black"/>
                </a:solidFill>
                <a:latin typeface="Calibri"/>
                <a:cs typeface="Calibri"/>
              </a:rPr>
              <a:t>programmes </a:t>
            </a:r>
            <a:r>
              <a:rPr sz="1798" spc="-10" dirty="0">
                <a:solidFill>
                  <a:prstClr val="black"/>
                </a:solidFill>
                <a:latin typeface="Calibri"/>
                <a:cs typeface="Calibri"/>
              </a:rPr>
              <a:t>targeting </a:t>
            </a:r>
            <a:r>
              <a:rPr sz="1798" spc="5" dirty="0">
                <a:solidFill>
                  <a:prstClr val="black"/>
                </a:solidFill>
                <a:latin typeface="Calibri"/>
                <a:cs typeface="Calibri"/>
              </a:rPr>
              <a:t>specific </a:t>
            </a:r>
            <a:r>
              <a:rPr sz="1798" dirty="0">
                <a:solidFill>
                  <a:prstClr val="black"/>
                </a:solidFill>
                <a:latin typeface="Calibri"/>
                <a:cs typeface="Calibri"/>
              </a:rPr>
              <a:t>cultures to </a:t>
            </a:r>
            <a:r>
              <a:rPr sz="1798" spc="-15" dirty="0">
                <a:solidFill>
                  <a:prstClr val="black"/>
                </a:solidFill>
                <a:latin typeface="Calibri"/>
                <a:cs typeface="Calibri"/>
              </a:rPr>
              <a:t>create awareness </a:t>
            </a:r>
            <a:r>
              <a:rPr sz="1798" spc="-395" dirty="0">
                <a:solidFill>
                  <a:prstClr val="black"/>
                </a:solidFill>
                <a:latin typeface="Calibri"/>
                <a:cs typeface="Calibri"/>
              </a:rPr>
              <a:t> </a:t>
            </a:r>
            <a:r>
              <a:rPr sz="1798" spc="5" dirty="0">
                <a:solidFill>
                  <a:prstClr val="black"/>
                </a:solidFill>
                <a:latin typeface="Calibri"/>
                <a:cs typeface="Calibri"/>
              </a:rPr>
              <a:t>among </a:t>
            </a:r>
            <a:r>
              <a:rPr sz="1798" dirty="0">
                <a:solidFill>
                  <a:prstClr val="black"/>
                </a:solidFill>
                <a:latin typeface="Calibri"/>
                <a:cs typeface="Calibri"/>
              </a:rPr>
              <a:t>men </a:t>
            </a:r>
            <a:r>
              <a:rPr sz="1798" spc="5" dirty="0">
                <a:solidFill>
                  <a:prstClr val="black"/>
                </a:solidFill>
                <a:latin typeface="Calibri"/>
                <a:cs typeface="Calibri"/>
              </a:rPr>
              <a:t>since some </a:t>
            </a:r>
            <a:r>
              <a:rPr sz="1798" dirty="0">
                <a:solidFill>
                  <a:prstClr val="black"/>
                </a:solidFill>
                <a:latin typeface="Calibri"/>
                <a:cs typeface="Calibri"/>
              </a:rPr>
              <a:t>men culturally assume that they </a:t>
            </a:r>
            <a:r>
              <a:rPr sz="1798" spc="-15" dirty="0">
                <a:solidFill>
                  <a:prstClr val="black"/>
                </a:solidFill>
                <a:latin typeface="Calibri"/>
                <a:cs typeface="Calibri"/>
              </a:rPr>
              <a:t>are </a:t>
            </a:r>
            <a:r>
              <a:rPr sz="1798" spc="-5" dirty="0">
                <a:solidFill>
                  <a:prstClr val="black"/>
                </a:solidFill>
                <a:latin typeface="Calibri"/>
                <a:cs typeface="Calibri"/>
              </a:rPr>
              <a:t>more </a:t>
            </a:r>
            <a:r>
              <a:rPr sz="1798" dirty="0">
                <a:solidFill>
                  <a:prstClr val="black"/>
                </a:solidFill>
                <a:latin typeface="Calibri"/>
                <a:cs typeface="Calibri"/>
              </a:rPr>
              <a:t>superior </a:t>
            </a:r>
            <a:r>
              <a:rPr sz="1798" spc="5" dirty="0">
                <a:solidFill>
                  <a:prstClr val="black"/>
                </a:solidFill>
                <a:latin typeface="Calibri"/>
                <a:cs typeface="Calibri"/>
              </a:rPr>
              <a:t> </a:t>
            </a:r>
            <a:r>
              <a:rPr sz="1798" dirty="0">
                <a:solidFill>
                  <a:prstClr val="black"/>
                </a:solidFill>
                <a:latin typeface="Calibri"/>
                <a:cs typeface="Calibri"/>
              </a:rPr>
              <a:t>and</a:t>
            </a:r>
            <a:r>
              <a:rPr sz="1798" spc="15" dirty="0">
                <a:solidFill>
                  <a:prstClr val="black"/>
                </a:solidFill>
                <a:latin typeface="Calibri"/>
                <a:cs typeface="Calibri"/>
              </a:rPr>
              <a:t> </a:t>
            </a:r>
            <a:r>
              <a:rPr sz="1798" dirty="0">
                <a:solidFill>
                  <a:prstClr val="black"/>
                </a:solidFill>
                <a:latin typeface="Calibri"/>
                <a:cs typeface="Calibri"/>
              </a:rPr>
              <a:t>can</a:t>
            </a:r>
            <a:r>
              <a:rPr sz="1798" spc="-45" dirty="0">
                <a:solidFill>
                  <a:prstClr val="black"/>
                </a:solidFill>
                <a:latin typeface="Calibri"/>
                <a:cs typeface="Calibri"/>
              </a:rPr>
              <a:t> </a:t>
            </a:r>
            <a:r>
              <a:rPr sz="1798" spc="5" dirty="0">
                <a:solidFill>
                  <a:prstClr val="black"/>
                </a:solidFill>
                <a:latin typeface="Calibri"/>
                <a:cs typeface="Calibri"/>
              </a:rPr>
              <a:t>be </a:t>
            </a:r>
            <a:r>
              <a:rPr sz="1798" dirty="0">
                <a:solidFill>
                  <a:prstClr val="black"/>
                </a:solidFill>
                <a:latin typeface="Calibri"/>
                <a:cs typeface="Calibri"/>
              </a:rPr>
              <a:t>on</a:t>
            </a:r>
            <a:r>
              <a:rPr sz="1798" spc="-10" dirty="0">
                <a:solidFill>
                  <a:prstClr val="black"/>
                </a:solidFill>
                <a:latin typeface="Calibri"/>
                <a:cs typeface="Calibri"/>
              </a:rPr>
              <a:t> </a:t>
            </a:r>
            <a:r>
              <a:rPr sz="1798" dirty="0">
                <a:solidFill>
                  <a:prstClr val="black"/>
                </a:solidFill>
                <a:latin typeface="Calibri"/>
                <a:cs typeface="Calibri"/>
              </a:rPr>
              <a:t>top</a:t>
            </a:r>
            <a:r>
              <a:rPr sz="1798" spc="-5" dirty="0">
                <a:solidFill>
                  <a:prstClr val="black"/>
                </a:solidFill>
                <a:latin typeface="Calibri"/>
                <a:cs typeface="Calibri"/>
              </a:rPr>
              <a:t> </a:t>
            </a:r>
            <a:r>
              <a:rPr sz="1798" dirty="0">
                <a:solidFill>
                  <a:prstClr val="black"/>
                </a:solidFill>
                <a:latin typeface="Calibri"/>
                <a:cs typeface="Calibri"/>
              </a:rPr>
              <a:t>of</a:t>
            </a:r>
            <a:r>
              <a:rPr sz="1798" spc="-5" dirty="0">
                <a:solidFill>
                  <a:prstClr val="black"/>
                </a:solidFill>
                <a:latin typeface="Calibri"/>
                <a:cs typeface="Calibri"/>
              </a:rPr>
              <a:t> others.</a:t>
            </a:r>
            <a:endParaRPr sz="1798">
              <a:solidFill>
                <a:prstClr val="black"/>
              </a:solidFill>
              <a:latin typeface="Calibri"/>
              <a:cs typeface="Calibri"/>
            </a:endParaRPr>
          </a:p>
          <a:p>
            <a:pPr marL="286762" marR="45044" indent="-274708" defTabSz="913577">
              <a:lnSpc>
                <a:spcPct val="90400"/>
              </a:lnSpc>
              <a:spcBef>
                <a:spcPts val="994"/>
              </a:spcBef>
              <a:buFont typeface="Wingdings"/>
              <a:buChar char=""/>
              <a:tabLst>
                <a:tab pos="286762" algn="l"/>
                <a:tab pos="287396" algn="l"/>
              </a:tabLst>
            </a:pPr>
            <a:r>
              <a:rPr sz="1798" dirty="0">
                <a:solidFill>
                  <a:prstClr val="black"/>
                </a:solidFill>
                <a:latin typeface="Calibri"/>
                <a:cs typeface="Calibri"/>
              </a:rPr>
              <a:t>Because they would </a:t>
            </a:r>
            <a:r>
              <a:rPr sz="1798" spc="5" dirty="0">
                <a:solidFill>
                  <a:prstClr val="black"/>
                </a:solidFill>
                <a:latin typeface="Calibri"/>
                <a:cs typeface="Calibri"/>
              </a:rPr>
              <a:t>be </a:t>
            </a:r>
            <a:r>
              <a:rPr sz="1798" dirty="0">
                <a:solidFill>
                  <a:prstClr val="black"/>
                </a:solidFill>
                <a:latin typeface="Calibri"/>
                <a:cs typeface="Calibri"/>
              </a:rPr>
              <a:t>judged </a:t>
            </a:r>
            <a:r>
              <a:rPr sz="1798" spc="-5" dirty="0">
                <a:solidFill>
                  <a:prstClr val="black"/>
                </a:solidFill>
                <a:latin typeface="Calibri"/>
                <a:cs typeface="Calibri"/>
              </a:rPr>
              <a:t>as </a:t>
            </a:r>
            <a:r>
              <a:rPr sz="1798" dirty="0">
                <a:solidFill>
                  <a:prstClr val="black"/>
                </a:solidFill>
                <a:latin typeface="Calibri"/>
                <a:cs typeface="Calibri"/>
              </a:rPr>
              <a:t>not being manly enough, other men </a:t>
            </a:r>
            <a:r>
              <a:rPr sz="1798" spc="5" dirty="0">
                <a:solidFill>
                  <a:prstClr val="black"/>
                </a:solidFill>
                <a:latin typeface="Calibri"/>
                <a:cs typeface="Calibri"/>
              </a:rPr>
              <a:t>didn’t </a:t>
            </a:r>
            <a:r>
              <a:rPr sz="1798" spc="-395" dirty="0">
                <a:solidFill>
                  <a:prstClr val="black"/>
                </a:solidFill>
                <a:latin typeface="Calibri"/>
                <a:cs typeface="Calibri"/>
              </a:rPr>
              <a:t> </a:t>
            </a:r>
            <a:r>
              <a:rPr sz="1798" dirty="0">
                <a:solidFill>
                  <a:prstClr val="black"/>
                </a:solidFill>
                <a:latin typeface="Calibri"/>
                <a:cs typeface="Calibri"/>
              </a:rPr>
              <a:t>participate </a:t>
            </a:r>
            <a:r>
              <a:rPr sz="1798" spc="5" dirty="0">
                <a:solidFill>
                  <a:prstClr val="black"/>
                </a:solidFill>
                <a:latin typeface="Calibri"/>
                <a:cs typeface="Calibri"/>
              </a:rPr>
              <a:t>in the discussion </a:t>
            </a:r>
            <a:r>
              <a:rPr sz="1798" dirty="0">
                <a:solidFill>
                  <a:prstClr val="black"/>
                </a:solidFill>
                <a:latin typeface="Calibri"/>
                <a:cs typeface="Calibri"/>
              </a:rPr>
              <a:t>about gender </a:t>
            </a:r>
            <a:r>
              <a:rPr sz="1798" spc="-5" dirty="0">
                <a:solidFill>
                  <a:prstClr val="black"/>
                </a:solidFill>
                <a:latin typeface="Calibri"/>
                <a:cs typeface="Calibri"/>
              </a:rPr>
              <a:t>based </a:t>
            </a:r>
            <a:r>
              <a:rPr sz="1798" dirty="0">
                <a:solidFill>
                  <a:prstClr val="black"/>
                </a:solidFill>
                <a:latin typeface="Calibri"/>
                <a:cs typeface="Calibri"/>
              </a:rPr>
              <a:t>violence </a:t>
            </a:r>
            <a:r>
              <a:rPr sz="1798" spc="-10" dirty="0">
                <a:solidFill>
                  <a:prstClr val="black"/>
                </a:solidFill>
                <a:latin typeface="Calibri"/>
                <a:cs typeface="Calibri"/>
              </a:rPr>
              <a:t>perpetrated </a:t>
            </a:r>
            <a:r>
              <a:rPr sz="1798" spc="-5" dirty="0">
                <a:solidFill>
                  <a:prstClr val="black"/>
                </a:solidFill>
                <a:latin typeface="Calibri"/>
                <a:cs typeface="Calibri"/>
              </a:rPr>
              <a:t> </a:t>
            </a:r>
            <a:r>
              <a:rPr sz="1798" spc="-10" dirty="0">
                <a:solidFill>
                  <a:prstClr val="black"/>
                </a:solidFill>
                <a:latin typeface="Calibri"/>
                <a:cs typeface="Calibri"/>
              </a:rPr>
              <a:t>against</a:t>
            </a:r>
            <a:r>
              <a:rPr sz="1798" spc="5" dirty="0">
                <a:solidFill>
                  <a:prstClr val="black"/>
                </a:solidFill>
                <a:latin typeface="Calibri"/>
                <a:cs typeface="Calibri"/>
              </a:rPr>
              <a:t> </a:t>
            </a:r>
            <a:r>
              <a:rPr sz="1798" dirty="0">
                <a:solidFill>
                  <a:prstClr val="black"/>
                </a:solidFill>
                <a:latin typeface="Calibri"/>
                <a:cs typeface="Calibri"/>
              </a:rPr>
              <a:t>women</a:t>
            </a:r>
            <a:r>
              <a:rPr sz="1798" spc="-10" dirty="0">
                <a:solidFill>
                  <a:prstClr val="black"/>
                </a:solidFill>
                <a:latin typeface="Calibri"/>
                <a:cs typeface="Calibri"/>
              </a:rPr>
              <a:t> </a:t>
            </a:r>
            <a:r>
              <a:rPr sz="1798" dirty="0">
                <a:solidFill>
                  <a:prstClr val="black"/>
                </a:solidFill>
                <a:latin typeface="Calibri"/>
                <a:cs typeface="Calibri"/>
              </a:rPr>
              <a:t>and</a:t>
            </a:r>
            <a:r>
              <a:rPr sz="1798" spc="-10" dirty="0">
                <a:solidFill>
                  <a:prstClr val="black"/>
                </a:solidFill>
                <a:latin typeface="Calibri"/>
                <a:cs typeface="Calibri"/>
              </a:rPr>
              <a:t> </a:t>
            </a:r>
            <a:r>
              <a:rPr sz="1798" spc="5" dirty="0">
                <a:solidFill>
                  <a:prstClr val="black"/>
                </a:solidFill>
                <a:latin typeface="Calibri"/>
                <a:cs typeface="Calibri"/>
              </a:rPr>
              <a:t>girls</a:t>
            </a:r>
            <a:r>
              <a:rPr sz="1798" spc="-55" dirty="0">
                <a:solidFill>
                  <a:prstClr val="black"/>
                </a:solidFill>
                <a:latin typeface="Calibri"/>
                <a:cs typeface="Calibri"/>
              </a:rPr>
              <a:t> </a:t>
            </a:r>
            <a:r>
              <a:rPr sz="1798" spc="5" dirty="0">
                <a:solidFill>
                  <a:prstClr val="black"/>
                </a:solidFill>
                <a:latin typeface="Calibri"/>
                <a:cs typeface="Calibri"/>
              </a:rPr>
              <a:t>by</a:t>
            </a:r>
            <a:r>
              <a:rPr sz="1798" spc="15" dirty="0">
                <a:solidFill>
                  <a:prstClr val="black"/>
                </a:solidFill>
                <a:latin typeface="Calibri"/>
                <a:cs typeface="Calibri"/>
              </a:rPr>
              <a:t> </a:t>
            </a:r>
            <a:r>
              <a:rPr sz="1798" dirty="0">
                <a:solidFill>
                  <a:prstClr val="black"/>
                </a:solidFill>
                <a:latin typeface="Calibri"/>
                <a:cs typeface="Calibri"/>
              </a:rPr>
              <a:t>men</a:t>
            </a:r>
            <a:r>
              <a:rPr sz="1798" spc="-10" dirty="0">
                <a:solidFill>
                  <a:prstClr val="black"/>
                </a:solidFill>
                <a:latin typeface="Calibri"/>
                <a:cs typeface="Calibri"/>
              </a:rPr>
              <a:t> </a:t>
            </a:r>
            <a:r>
              <a:rPr sz="1798" dirty="0">
                <a:solidFill>
                  <a:prstClr val="black"/>
                </a:solidFill>
                <a:latin typeface="Calibri"/>
                <a:cs typeface="Calibri"/>
              </a:rPr>
              <a:t>and</a:t>
            </a:r>
            <a:r>
              <a:rPr sz="1798" spc="-10" dirty="0">
                <a:solidFill>
                  <a:prstClr val="black"/>
                </a:solidFill>
                <a:latin typeface="Calibri"/>
                <a:cs typeface="Calibri"/>
              </a:rPr>
              <a:t> </a:t>
            </a:r>
            <a:r>
              <a:rPr sz="1798" dirty="0">
                <a:solidFill>
                  <a:prstClr val="black"/>
                </a:solidFill>
                <a:latin typeface="Calibri"/>
                <a:cs typeface="Calibri"/>
              </a:rPr>
              <a:t>boys.</a:t>
            </a:r>
            <a:endParaRPr sz="1798">
              <a:solidFill>
                <a:prstClr val="black"/>
              </a:solidFill>
              <a:latin typeface="Calibri"/>
              <a:cs typeface="Calibri"/>
            </a:endParaRPr>
          </a:p>
        </p:txBody>
      </p:sp>
      <p:pic>
        <p:nvPicPr>
          <p:cNvPr id="3" name="object 3"/>
          <p:cNvPicPr/>
          <p:nvPr/>
        </p:nvPicPr>
        <p:blipFill>
          <a:blip r:embed="rId2" cstate="print"/>
          <a:stretch>
            <a:fillRect/>
          </a:stretch>
        </p:blipFill>
        <p:spPr>
          <a:xfrm>
            <a:off x="509667" y="0"/>
            <a:ext cx="1197073" cy="823593"/>
          </a:xfrm>
          <a:prstGeom prst="rect">
            <a:avLst/>
          </a:prstGeom>
        </p:spPr>
      </p:pic>
      <p:pic>
        <p:nvPicPr>
          <p:cNvPr id="4" name="object 4"/>
          <p:cNvPicPr/>
          <p:nvPr/>
        </p:nvPicPr>
        <p:blipFill>
          <a:blip r:embed="rId3" cstate="print"/>
          <a:stretch>
            <a:fillRect/>
          </a:stretch>
        </p:blipFill>
        <p:spPr>
          <a:xfrm>
            <a:off x="8497633" y="801021"/>
            <a:ext cx="3690250" cy="5823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248800"/>
            <a:ext cx="9666845" cy="2716447"/>
          </a:xfrm>
        </p:spPr>
        <p:txBody>
          <a:bodyPr/>
          <a:lstStyle/>
          <a:p>
            <a:pPr algn="l">
              <a:lnSpc>
                <a:spcPct val="80000"/>
              </a:lnSpc>
            </a:pPr>
            <a:r>
              <a:rPr lang="en-US" sz="4400" b="0" i="0" u="none" strike="noStrike" dirty="0">
                <a:effectLst/>
                <a:latin typeface="Tw Cen MT Condensed" panose="020B0606020104020203" pitchFamily="34" charset="0"/>
              </a:rPr>
              <a:t>Keynote Address</a:t>
            </a:r>
            <a:br>
              <a:rPr lang="en-US" sz="2000" b="0" dirty="0">
                <a:latin typeface="Tw Cen MT Condensed" panose="020B0606020104020203" pitchFamily="34" charset="0"/>
              </a:rPr>
            </a:br>
            <a:r>
              <a:rPr lang="en-US" sz="6600" b="0" i="0" u="none" strike="noStrike" dirty="0">
                <a:effectLst/>
                <a:latin typeface="Tw Cen MT Condensed" panose="020B0606020104020203" pitchFamily="34" charset="0"/>
              </a:rPr>
              <a:t>Dr. Paul Bukuluki</a:t>
            </a:r>
            <a:br>
              <a:rPr lang="en-US" sz="2000" b="0" dirty="0">
                <a:latin typeface="Tw Cen MT Condensed" panose="020B0606020104020203" pitchFamily="34" charset="0"/>
              </a:rPr>
            </a:br>
            <a:r>
              <a:rPr lang="en-US" sz="3600" b="0" dirty="0"/>
              <a:t>Makerere University- School of Women and Gender Studies.</a:t>
            </a:r>
            <a:br>
              <a:rPr lang="en-US" sz="2000" b="0" dirty="0">
                <a:latin typeface="Tw Cen MT Condensed" panose="020B0606020104020203" pitchFamily="34" charset="0"/>
              </a:rPr>
            </a:br>
            <a:endParaRPr lang="en-US" sz="20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364056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5184" y="681768"/>
            <a:ext cx="6903042" cy="5938736"/>
          </a:xfrm>
          <a:prstGeom prst="rect">
            <a:avLst/>
          </a:prstGeom>
        </p:spPr>
        <p:txBody>
          <a:bodyPr vert="horz" wrap="square" lIns="0" tIns="116098" rIns="0" bIns="0" rtlCol="0">
            <a:spAutoFit/>
          </a:bodyPr>
          <a:lstStyle/>
          <a:p>
            <a:pPr marL="12689" defTabSz="913577">
              <a:spcBef>
                <a:spcPts val="914"/>
              </a:spcBef>
            </a:pPr>
            <a:r>
              <a:rPr sz="1599" b="1" spc="-10" dirty="0">
                <a:solidFill>
                  <a:prstClr val="black"/>
                </a:solidFill>
                <a:latin typeface="Calibri"/>
                <a:cs typeface="Calibri"/>
              </a:rPr>
              <a:t>Key</a:t>
            </a:r>
            <a:r>
              <a:rPr sz="1599" b="1" spc="-25" dirty="0">
                <a:solidFill>
                  <a:prstClr val="black"/>
                </a:solidFill>
                <a:latin typeface="Calibri"/>
                <a:cs typeface="Calibri"/>
              </a:rPr>
              <a:t> </a:t>
            </a:r>
            <a:r>
              <a:rPr sz="1599" b="1" spc="-15" dirty="0">
                <a:solidFill>
                  <a:prstClr val="black"/>
                </a:solidFill>
                <a:latin typeface="Calibri"/>
                <a:cs typeface="Calibri"/>
              </a:rPr>
              <a:t>Project</a:t>
            </a:r>
            <a:r>
              <a:rPr sz="1599" b="1" spc="35" dirty="0">
                <a:solidFill>
                  <a:prstClr val="black"/>
                </a:solidFill>
                <a:latin typeface="Calibri"/>
                <a:cs typeface="Calibri"/>
              </a:rPr>
              <a:t> </a:t>
            </a:r>
            <a:r>
              <a:rPr sz="1599" b="1" spc="-10" dirty="0">
                <a:solidFill>
                  <a:prstClr val="black"/>
                </a:solidFill>
                <a:latin typeface="Calibri"/>
                <a:cs typeface="Calibri"/>
              </a:rPr>
              <a:t>Findings/Learnings</a:t>
            </a:r>
            <a:endParaRPr sz="1599">
              <a:solidFill>
                <a:prstClr val="black"/>
              </a:solidFill>
              <a:latin typeface="Calibri"/>
              <a:cs typeface="Calibri"/>
            </a:endParaRPr>
          </a:p>
          <a:p>
            <a:pPr marL="287396" indent="-275342" defTabSz="913577">
              <a:lnSpc>
                <a:spcPts val="1808"/>
              </a:lnSpc>
              <a:spcBef>
                <a:spcPts val="809"/>
              </a:spcBef>
              <a:buFont typeface="Wingdings"/>
              <a:buChar char=""/>
              <a:tabLst>
                <a:tab pos="287396" algn="l"/>
                <a:tab pos="288031" algn="l"/>
              </a:tabLst>
            </a:pPr>
            <a:r>
              <a:rPr sz="1599" dirty="0">
                <a:solidFill>
                  <a:prstClr val="black"/>
                </a:solidFill>
                <a:latin typeface="Calibri"/>
                <a:cs typeface="Calibri"/>
              </a:rPr>
              <a:t>WhatsApp</a:t>
            </a:r>
            <a:r>
              <a:rPr sz="1599" spc="-55" dirty="0">
                <a:solidFill>
                  <a:prstClr val="black"/>
                </a:solidFill>
                <a:latin typeface="Calibri"/>
                <a:cs typeface="Calibri"/>
              </a:rPr>
              <a:t> </a:t>
            </a:r>
            <a:r>
              <a:rPr sz="1599" spc="-5" dirty="0">
                <a:solidFill>
                  <a:prstClr val="black"/>
                </a:solidFill>
                <a:latin typeface="Calibri"/>
                <a:cs typeface="Calibri"/>
              </a:rPr>
              <a:t>groups</a:t>
            </a:r>
            <a:r>
              <a:rPr sz="1599" spc="-25" dirty="0">
                <a:solidFill>
                  <a:prstClr val="black"/>
                </a:solidFill>
                <a:latin typeface="Calibri"/>
                <a:cs typeface="Calibri"/>
              </a:rPr>
              <a:t> </a:t>
            </a:r>
            <a:r>
              <a:rPr sz="1599" spc="-10" dirty="0">
                <a:solidFill>
                  <a:prstClr val="black"/>
                </a:solidFill>
                <a:latin typeface="Calibri"/>
                <a:cs typeface="Calibri"/>
              </a:rPr>
              <a:t>formed</a:t>
            </a:r>
            <a:r>
              <a:rPr sz="1599" spc="5" dirty="0">
                <a:solidFill>
                  <a:prstClr val="black"/>
                </a:solidFill>
                <a:latin typeface="Calibri"/>
                <a:cs typeface="Calibri"/>
              </a:rPr>
              <a:t> </a:t>
            </a:r>
            <a:r>
              <a:rPr sz="1599" spc="-10" dirty="0">
                <a:solidFill>
                  <a:prstClr val="black"/>
                </a:solidFill>
                <a:latin typeface="Calibri"/>
                <a:cs typeface="Calibri"/>
              </a:rPr>
              <a:t>promoted</a:t>
            </a:r>
            <a:r>
              <a:rPr sz="1599" spc="10" dirty="0">
                <a:solidFill>
                  <a:prstClr val="black"/>
                </a:solidFill>
                <a:latin typeface="Calibri"/>
                <a:cs typeface="Calibri"/>
              </a:rPr>
              <a:t> </a:t>
            </a:r>
            <a:r>
              <a:rPr sz="1599" spc="-5" dirty="0">
                <a:solidFill>
                  <a:prstClr val="black"/>
                </a:solidFill>
                <a:latin typeface="Calibri"/>
                <a:cs typeface="Calibri"/>
              </a:rPr>
              <a:t>networking</a:t>
            </a:r>
            <a:r>
              <a:rPr sz="1599" spc="-10" dirty="0">
                <a:solidFill>
                  <a:prstClr val="black"/>
                </a:solidFill>
                <a:latin typeface="Calibri"/>
                <a:cs typeface="Calibri"/>
              </a:rPr>
              <a:t> </a:t>
            </a:r>
            <a:r>
              <a:rPr sz="1599" dirty="0">
                <a:solidFill>
                  <a:prstClr val="black"/>
                </a:solidFill>
                <a:latin typeface="Calibri"/>
                <a:cs typeface="Calibri"/>
              </a:rPr>
              <a:t>and</a:t>
            </a:r>
            <a:r>
              <a:rPr sz="1599" spc="-30" dirty="0">
                <a:solidFill>
                  <a:prstClr val="black"/>
                </a:solidFill>
                <a:latin typeface="Calibri"/>
                <a:cs typeface="Calibri"/>
              </a:rPr>
              <a:t> </a:t>
            </a:r>
            <a:r>
              <a:rPr sz="1599" spc="-5" dirty="0">
                <a:solidFill>
                  <a:prstClr val="black"/>
                </a:solidFill>
                <a:latin typeface="Calibri"/>
                <a:cs typeface="Calibri"/>
              </a:rPr>
              <a:t>the</a:t>
            </a:r>
            <a:r>
              <a:rPr sz="1599" spc="15" dirty="0">
                <a:solidFill>
                  <a:prstClr val="black"/>
                </a:solidFill>
                <a:latin typeface="Calibri"/>
                <a:cs typeface="Calibri"/>
              </a:rPr>
              <a:t> </a:t>
            </a:r>
            <a:r>
              <a:rPr sz="1599" dirty="0">
                <a:solidFill>
                  <a:prstClr val="black"/>
                </a:solidFill>
                <a:latin typeface="Calibri"/>
                <a:cs typeface="Calibri"/>
              </a:rPr>
              <a:t>sharing</a:t>
            </a:r>
            <a:r>
              <a:rPr sz="1599" spc="-40" dirty="0">
                <a:solidFill>
                  <a:prstClr val="black"/>
                </a:solidFill>
                <a:latin typeface="Calibri"/>
                <a:cs typeface="Calibri"/>
              </a:rPr>
              <a:t> </a:t>
            </a:r>
            <a:r>
              <a:rPr sz="1599" dirty="0">
                <a:solidFill>
                  <a:prstClr val="black"/>
                </a:solidFill>
                <a:latin typeface="Calibri"/>
                <a:cs typeface="Calibri"/>
              </a:rPr>
              <a:t>of</a:t>
            </a:r>
            <a:r>
              <a:rPr sz="1599" spc="5" dirty="0">
                <a:solidFill>
                  <a:prstClr val="black"/>
                </a:solidFill>
                <a:latin typeface="Calibri"/>
                <a:cs typeface="Calibri"/>
              </a:rPr>
              <a:t> </a:t>
            </a:r>
            <a:r>
              <a:rPr sz="1599" spc="-10" dirty="0">
                <a:solidFill>
                  <a:prstClr val="black"/>
                </a:solidFill>
                <a:latin typeface="Calibri"/>
                <a:cs typeface="Calibri"/>
              </a:rPr>
              <a:t>knowledge,</a:t>
            </a:r>
            <a:endParaRPr sz="1599">
              <a:solidFill>
                <a:prstClr val="black"/>
              </a:solidFill>
              <a:latin typeface="Calibri"/>
              <a:cs typeface="Calibri"/>
            </a:endParaRPr>
          </a:p>
          <a:p>
            <a:pPr marL="287396" defTabSz="913577">
              <a:lnSpc>
                <a:spcPts val="1808"/>
              </a:lnSpc>
            </a:pPr>
            <a:r>
              <a:rPr sz="1599" spc="-15" dirty="0">
                <a:solidFill>
                  <a:prstClr val="black"/>
                </a:solidFill>
                <a:latin typeface="Calibri"/>
                <a:cs typeface="Calibri"/>
              </a:rPr>
              <a:t>experiences,</a:t>
            </a:r>
            <a:r>
              <a:rPr sz="1599" spc="50" dirty="0">
                <a:solidFill>
                  <a:prstClr val="black"/>
                </a:solidFill>
                <a:latin typeface="Calibri"/>
                <a:cs typeface="Calibri"/>
              </a:rPr>
              <a:t> </a:t>
            </a:r>
            <a:r>
              <a:rPr sz="1599" spc="5" dirty="0">
                <a:solidFill>
                  <a:prstClr val="black"/>
                </a:solidFill>
                <a:latin typeface="Calibri"/>
                <a:cs typeface="Calibri"/>
              </a:rPr>
              <a:t>and</a:t>
            </a:r>
            <a:r>
              <a:rPr sz="1599" spc="-35" dirty="0">
                <a:solidFill>
                  <a:prstClr val="black"/>
                </a:solidFill>
                <a:latin typeface="Calibri"/>
                <a:cs typeface="Calibri"/>
              </a:rPr>
              <a:t> </a:t>
            </a:r>
            <a:r>
              <a:rPr sz="1599" spc="-5" dirty="0">
                <a:solidFill>
                  <a:prstClr val="black"/>
                </a:solidFill>
                <a:latin typeface="Calibri"/>
                <a:cs typeface="Calibri"/>
              </a:rPr>
              <a:t>lessons</a:t>
            </a:r>
            <a:r>
              <a:rPr sz="1599" dirty="0">
                <a:solidFill>
                  <a:prstClr val="black"/>
                </a:solidFill>
                <a:latin typeface="Calibri"/>
                <a:cs typeface="Calibri"/>
              </a:rPr>
              <a:t> </a:t>
            </a:r>
            <a:r>
              <a:rPr sz="1599" spc="-5" dirty="0">
                <a:solidFill>
                  <a:prstClr val="black"/>
                </a:solidFill>
                <a:latin typeface="Calibri"/>
                <a:cs typeface="Calibri"/>
              </a:rPr>
              <a:t>learned.</a:t>
            </a:r>
            <a:endParaRPr sz="1599">
              <a:solidFill>
                <a:prstClr val="black"/>
              </a:solidFill>
              <a:latin typeface="Calibri"/>
              <a:cs typeface="Calibri"/>
            </a:endParaRPr>
          </a:p>
          <a:p>
            <a:pPr defTabSz="913577"/>
            <a:endParaRPr sz="1599">
              <a:solidFill>
                <a:prstClr val="black"/>
              </a:solidFill>
              <a:latin typeface="Calibri"/>
              <a:cs typeface="Calibri"/>
            </a:endParaRPr>
          </a:p>
          <a:p>
            <a:pPr defTabSz="913577">
              <a:spcBef>
                <a:spcPts val="10"/>
              </a:spcBef>
            </a:pPr>
            <a:endParaRPr sz="1299">
              <a:solidFill>
                <a:prstClr val="black"/>
              </a:solidFill>
              <a:latin typeface="Calibri"/>
              <a:cs typeface="Calibri"/>
            </a:endParaRPr>
          </a:p>
          <a:p>
            <a:pPr marL="287396" indent="-275342" defTabSz="913577">
              <a:lnSpc>
                <a:spcPts val="1828"/>
              </a:lnSpc>
              <a:buFont typeface="Wingdings"/>
              <a:buChar char=""/>
              <a:tabLst>
                <a:tab pos="287396" algn="l"/>
                <a:tab pos="288031" algn="l"/>
              </a:tabLst>
            </a:pPr>
            <a:r>
              <a:rPr sz="1599" dirty="0">
                <a:solidFill>
                  <a:prstClr val="black"/>
                </a:solidFill>
                <a:latin typeface="Calibri"/>
                <a:cs typeface="Calibri"/>
              </a:rPr>
              <a:t>Social</a:t>
            </a:r>
            <a:r>
              <a:rPr sz="1599" spc="-20" dirty="0">
                <a:solidFill>
                  <a:prstClr val="black"/>
                </a:solidFill>
                <a:latin typeface="Calibri"/>
                <a:cs typeface="Calibri"/>
              </a:rPr>
              <a:t> </a:t>
            </a:r>
            <a:r>
              <a:rPr sz="1599" spc="-10" dirty="0">
                <a:solidFill>
                  <a:prstClr val="black"/>
                </a:solidFill>
                <a:latin typeface="Calibri"/>
                <a:cs typeface="Calibri"/>
              </a:rPr>
              <a:t>media</a:t>
            </a:r>
            <a:r>
              <a:rPr sz="1599" spc="10" dirty="0">
                <a:solidFill>
                  <a:prstClr val="black"/>
                </a:solidFill>
                <a:latin typeface="Calibri"/>
                <a:cs typeface="Calibri"/>
              </a:rPr>
              <a:t> </a:t>
            </a:r>
            <a:r>
              <a:rPr sz="1599" spc="-10" dirty="0">
                <a:solidFill>
                  <a:prstClr val="black"/>
                </a:solidFill>
                <a:latin typeface="Calibri"/>
                <a:cs typeface="Calibri"/>
              </a:rPr>
              <a:t>is</a:t>
            </a:r>
            <a:r>
              <a:rPr sz="1599" spc="5" dirty="0">
                <a:solidFill>
                  <a:prstClr val="black"/>
                </a:solidFill>
                <a:latin typeface="Calibri"/>
                <a:cs typeface="Calibri"/>
              </a:rPr>
              <a:t> </a:t>
            </a:r>
            <a:r>
              <a:rPr sz="1599" dirty="0">
                <a:solidFill>
                  <a:prstClr val="black"/>
                </a:solidFill>
                <a:latin typeface="Calibri"/>
                <a:cs typeface="Calibri"/>
              </a:rPr>
              <a:t>an</a:t>
            </a:r>
            <a:r>
              <a:rPr sz="1599" spc="-10" dirty="0">
                <a:solidFill>
                  <a:prstClr val="black"/>
                </a:solidFill>
                <a:latin typeface="Calibri"/>
                <a:cs typeface="Calibri"/>
              </a:rPr>
              <a:t> </a:t>
            </a:r>
            <a:r>
              <a:rPr sz="1599" spc="-20" dirty="0">
                <a:solidFill>
                  <a:prstClr val="black"/>
                </a:solidFill>
                <a:latin typeface="Calibri"/>
                <a:cs typeface="Calibri"/>
              </a:rPr>
              <a:t>extremely</a:t>
            </a:r>
            <a:r>
              <a:rPr sz="1599" spc="120" dirty="0">
                <a:solidFill>
                  <a:prstClr val="black"/>
                </a:solidFill>
                <a:latin typeface="Calibri"/>
                <a:cs typeface="Calibri"/>
              </a:rPr>
              <a:t> </a:t>
            </a:r>
            <a:r>
              <a:rPr sz="1599" spc="-15" dirty="0">
                <a:solidFill>
                  <a:prstClr val="black"/>
                </a:solidFill>
                <a:latin typeface="Calibri"/>
                <a:cs typeface="Calibri"/>
              </a:rPr>
              <a:t>effective</a:t>
            </a:r>
            <a:r>
              <a:rPr sz="1599" spc="20" dirty="0">
                <a:solidFill>
                  <a:prstClr val="black"/>
                </a:solidFill>
                <a:latin typeface="Calibri"/>
                <a:cs typeface="Calibri"/>
              </a:rPr>
              <a:t> </a:t>
            </a:r>
            <a:r>
              <a:rPr sz="1599" dirty="0">
                <a:solidFill>
                  <a:prstClr val="black"/>
                </a:solidFill>
                <a:latin typeface="Calibri"/>
                <a:cs typeface="Calibri"/>
              </a:rPr>
              <a:t>tool</a:t>
            </a:r>
            <a:r>
              <a:rPr sz="1599" spc="-15" dirty="0">
                <a:solidFill>
                  <a:prstClr val="black"/>
                </a:solidFill>
                <a:latin typeface="Calibri"/>
                <a:cs typeface="Calibri"/>
              </a:rPr>
              <a:t> </a:t>
            </a:r>
            <a:r>
              <a:rPr sz="1599" spc="-10" dirty="0">
                <a:solidFill>
                  <a:prstClr val="black"/>
                </a:solidFill>
                <a:latin typeface="Calibri"/>
                <a:cs typeface="Calibri"/>
              </a:rPr>
              <a:t>for</a:t>
            </a:r>
            <a:r>
              <a:rPr sz="1599" dirty="0">
                <a:solidFill>
                  <a:prstClr val="black"/>
                </a:solidFill>
                <a:latin typeface="Calibri"/>
                <a:cs typeface="Calibri"/>
              </a:rPr>
              <a:t> sharing</a:t>
            </a:r>
            <a:r>
              <a:rPr sz="1599" spc="-45" dirty="0">
                <a:solidFill>
                  <a:prstClr val="black"/>
                </a:solidFill>
                <a:latin typeface="Calibri"/>
                <a:cs typeface="Calibri"/>
              </a:rPr>
              <a:t> </a:t>
            </a:r>
            <a:r>
              <a:rPr sz="1599" spc="-5" dirty="0">
                <a:solidFill>
                  <a:prstClr val="black"/>
                </a:solidFill>
                <a:latin typeface="Calibri"/>
                <a:cs typeface="Calibri"/>
              </a:rPr>
              <a:t>information</a:t>
            </a:r>
            <a:r>
              <a:rPr sz="1599" spc="-70" dirty="0">
                <a:solidFill>
                  <a:prstClr val="black"/>
                </a:solidFill>
                <a:latin typeface="Calibri"/>
                <a:cs typeface="Calibri"/>
              </a:rPr>
              <a:t> </a:t>
            </a:r>
            <a:r>
              <a:rPr sz="1599" spc="5" dirty="0">
                <a:solidFill>
                  <a:prstClr val="black"/>
                </a:solidFill>
                <a:latin typeface="Calibri"/>
                <a:cs typeface="Calibri"/>
              </a:rPr>
              <a:t>about</a:t>
            </a:r>
            <a:endParaRPr sz="1599">
              <a:solidFill>
                <a:prstClr val="black"/>
              </a:solidFill>
              <a:latin typeface="Calibri"/>
              <a:cs typeface="Calibri"/>
            </a:endParaRPr>
          </a:p>
          <a:p>
            <a:pPr marL="287396" defTabSz="913577">
              <a:lnSpc>
                <a:spcPts val="1828"/>
              </a:lnSpc>
            </a:pPr>
            <a:r>
              <a:rPr sz="1599" spc="-10" dirty="0">
                <a:solidFill>
                  <a:prstClr val="black"/>
                </a:solidFill>
                <a:latin typeface="Calibri"/>
                <a:cs typeface="Calibri"/>
              </a:rPr>
              <a:t>reducing</a:t>
            </a:r>
            <a:r>
              <a:rPr sz="1599" spc="-15" dirty="0">
                <a:solidFill>
                  <a:prstClr val="black"/>
                </a:solidFill>
                <a:latin typeface="Calibri"/>
                <a:cs typeface="Calibri"/>
              </a:rPr>
              <a:t> </a:t>
            </a:r>
            <a:r>
              <a:rPr sz="1599" spc="-5" dirty="0">
                <a:solidFill>
                  <a:prstClr val="black"/>
                </a:solidFill>
                <a:latin typeface="Calibri"/>
                <a:cs typeface="Calibri"/>
              </a:rPr>
              <a:t>gender-based</a:t>
            </a:r>
            <a:r>
              <a:rPr sz="1599" spc="-35" dirty="0">
                <a:solidFill>
                  <a:prstClr val="black"/>
                </a:solidFill>
                <a:latin typeface="Calibri"/>
                <a:cs typeface="Calibri"/>
              </a:rPr>
              <a:t> </a:t>
            </a:r>
            <a:r>
              <a:rPr sz="1599" spc="-10" dirty="0">
                <a:solidFill>
                  <a:prstClr val="black"/>
                </a:solidFill>
                <a:latin typeface="Calibri"/>
                <a:cs typeface="Calibri"/>
              </a:rPr>
              <a:t>violence.</a:t>
            </a:r>
            <a:endParaRPr sz="1599">
              <a:solidFill>
                <a:prstClr val="black"/>
              </a:solidFill>
              <a:latin typeface="Calibri"/>
              <a:cs typeface="Calibri"/>
            </a:endParaRPr>
          </a:p>
          <a:p>
            <a:pPr defTabSz="913577"/>
            <a:endParaRPr sz="1599">
              <a:solidFill>
                <a:prstClr val="black"/>
              </a:solidFill>
              <a:latin typeface="Calibri"/>
              <a:cs typeface="Calibri"/>
            </a:endParaRPr>
          </a:p>
          <a:p>
            <a:pPr defTabSz="913577">
              <a:spcBef>
                <a:spcPts val="5"/>
              </a:spcBef>
            </a:pPr>
            <a:endParaRPr sz="1299">
              <a:solidFill>
                <a:prstClr val="black"/>
              </a:solidFill>
              <a:latin typeface="Calibri"/>
              <a:cs typeface="Calibri"/>
            </a:endParaRPr>
          </a:p>
          <a:p>
            <a:pPr marL="287396" indent="-275342" defTabSz="913577">
              <a:lnSpc>
                <a:spcPts val="1828"/>
              </a:lnSpc>
              <a:buFont typeface="Wingdings"/>
              <a:buChar char=""/>
              <a:tabLst>
                <a:tab pos="287396" algn="l"/>
                <a:tab pos="288031" algn="l"/>
              </a:tabLst>
            </a:pPr>
            <a:r>
              <a:rPr sz="1599" spc="-10" dirty="0">
                <a:solidFill>
                  <a:prstClr val="black"/>
                </a:solidFill>
                <a:latin typeface="Calibri"/>
                <a:cs typeface="Calibri"/>
              </a:rPr>
              <a:t>Increased</a:t>
            </a:r>
            <a:r>
              <a:rPr sz="1599" spc="5" dirty="0">
                <a:solidFill>
                  <a:prstClr val="black"/>
                </a:solidFill>
                <a:latin typeface="Calibri"/>
                <a:cs typeface="Calibri"/>
              </a:rPr>
              <a:t> </a:t>
            </a:r>
            <a:r>
              <a:rPr sz="1599" spc="-5" dirty="0">
                <a:solidFill>
                  <a:prstClr val="black"/>
                </a:solidFill>
                <a:latin typeface="Calibri"/>
                <a:cs typeface="Calibri"/>
              </a:rPr>
              <a:t>call </a:t>
            </a:r>
            <a:r>
              <a:rPr sz="1599" spc="-10" dirty="0">
                <a:solidFill>
                  <a:prstClr val="black"/>
                </a:solidFill>
                <a:latin typeface="Calibri"/>
                <a:cs typeface="Calibri"/>
              </a:rPr>
              <a:t>for</a:t>
            </a:r>
            <a:r>
              <a:rPr sz="1599" spc="5" dirty="0">
                <a:solidFill>
                  <a:prstClr val="black"/>
                </a:solidFill>
                <a:latin typeface="Calibri"/>
                <a:cs typeface="Calibri"/>
              </a:rPr>
              <a:t> </a:t>
            </a:r>
            <a:r>
              <a:rPr sz="1599" spc="-10" dirty="0">
                <a:solidFill>
                  <a:prstClr val="black"/>
                </a:solidFill>
                <a:latin typeface="Calibri"/>
                <a:cs typeface="Calibri"/>
              </a:rPr>
              <a:t>men</a:t>
            </a:r>
            <a:r>
              <a:rPr sz="1599" spc="5" dirty="0">
                <a:solidFill>
                  <a:prstClr val="black"/>
                </a:solidFill>
                <a:latin typeface="Calibri"/>
                <a:cs typeface="Calibri"/>
              </a:rPr>
              <a:t> </a:t>
            </a:r>
            <a:r>
              <a:rPr sz="1599" dirty="0">
                <a:solidFill>
                  <a:prstClr val="black"/>
                </a:solidFill>
                <a:latin typeface="Calibri"/>
                <a:cs typeface="Calibri"/>
              </a:rPr>
              <a:t>and</a:t>
            </a:r>
            <a:r>
              <a:rPr sz="1599" spc="-30" dirty="0">
                <a:solidFill>
                  <a:prstClr val="black"/>
                </a:solidFill>
                <a:latin typeface="Calibri"/>
                <a:cs typeface="Calibri"/>
              </a:rPr>
              <a:t> </a:t>
            </a:r>
            <a:r>
              <a:rPr sz="1599" dirty="0">
                <a:solidFill>
                  <a:prstClr val="black"/>
                </a:solidFill>
                <a:latin typeface="Calibri"/>
                <a:cs typeface="Calibri"/>
              </a:rPr>
              <a:t>boys'</a:t>
            </a:r>
            <a:r>
              <a:rPr sz="1599" spc="-35" dirty="0">
                <a:solidFill>
                  <a:prstClr val="black"/>
                </a:solidFill>
                <a:latin typeface="Calibri"/>
                <a:cs typeface="Calibri"/>
              </a:rPr>
              <a:t> </a:t>
            </a:r>
            <a:r>
              <a:rPr sz="1599" spc="-15" dirty="0">
                <a:solidFill>
                  <a:prstClr val="black"/>
                </a:solidFill>
                <a:latin typeface="Calibri"/>
                <a:cs typeface="Calibri"/>
              </a:rPr>
              <a:t>involvement</a:t>
            </a:r>
            <a:r>
              <a:rPr sz="1599" spc="60" dirty="0">
                <a:solidFill>
                  <a:prstClr val="black"/>
                </a:solidFill>
                <a:latin typeface="Calibri"/>
                <a:cs typeface="Calibri"/>
              </a:rPr>
              <a:t> </a:t>
            </a:r>
            <a:r>
              <a:rPr sz="1599" spc="-10" dirty="0">
                <a:solidFill>
                  <a:prstClr val="black"/>
                </a:solidFill>
                <a:latin typeface="Calibri"/>
                <a:cs typeface="Calibri"/>
              </a:rPr>
              <a:t>in</a:t>
            </a:r>
            <a:r>
              <a:rPr sz="1599" spc="10" dirty="0">
                <a:solidFill>
                  <a:prstClr val="black"/>
                </a:solidFill>
                <a:latin typeface="Calibri"/>
                <a:cs typeface="Calibri"/>
              </a:rPr>
              <a:t> </a:t>
            </a:r>
            <a:r>
              <a:rPr sz="1599" dirty="0">
                <a:solidFill>
                  <a:prstClr val="black"/>
                </a:solidFill>
                <a:latin typeface="Calibri"/>
                <a:cs typeface="Calibri"/>
              </a:rPr>
              <a:t>the</a:t>
            </a:r>
            <a:r>
              <a:rPr sz="1599" spc="15" dirty="0">
                <a:solidFill>
                  <a:prstClr val="black"/>
                </a:solidFill>
                <a:latin typeface="Calibri"/>
                <a:cs typeface="Calibri"/>
              </a:rPr>
              <a:t> </a:t>
            </a:r>
            <a:r>
              <a:rPr sz="1599" spc="-10" dirty="0">
                <a:solidFill>
                  <a:prstClr val="black"/>
                </a:solidFill>
                <a:latin typeface="Calibri"/>
                <a:cs typeface="Calibri"/>
              </a:rPr>
              <a:t>prevention</a:t>
            </a:r>
            <a:r>
              <a:rPr sz="1599" spc="10" dirty="0">
                <a:solidFill>
                  <a:prstClr val="black"/>
                </a:solidFill>
                <a:latin typeface="Calibri"/>
                <a:cs typeface="Calibri"/>
              </a:rPr>
              <a:t> </a:t>
            </a:r>
            <a:r>
              <a:rPr sz="1599" dirty="0">
                <a:solidFill>
                  <a:prstClr val="black"/>
                </a:solidFill>
                <a:latin typeface="Calibri"/>
                <a:cs typeface="Calibri"/>
              </a:rPr>
              <a:t>of</a:t>
            </a:r>
            <a:r>
              <a:rPr sz="1599" spc="10" dirty="0">
                <a:solidFill>
                  <a:prstClr val="black"/>
                </a:solidFill>
                <a:latin typeface="Calibri"/>
                <a:cs typeface="Calibri"/>
              </a:rPr>
              <a:t> </a:t>
            </a:r>
            <a:r>
              <a:rPr sz="1599" spc="-10" dirty="0">
                <a:solidFill>
                  <a:prstClr val="black"/>
                </a:solidFill>
                <a:latin typeface="Calibri"/>
                <a:cs typeface="Calibri"/>
              </a:rPr>
              <a:t>sexual</a:t>
            </a:r>
            <a:r>
              <a:rPr sz="1599" spc="-15" dirty="0">
                <a:solidFill>
                  <a:prstClr val="black"/>
                </a:solidFill>
                <a:latin typeface="Calibri"/>
                <a:cs typeface="Calibri"/>
              </a:rPr>
              <a:t> </a:t>
            </a:r>
            <a:r>
              <a:rPr sz="1599" dirty="0">
                <a:solidFill>
                  <a:prstClr val="black"/>
                </a:solidFill>
                <a:latin typeface="Calibri"/>
                <a:cs typeface="Calibri"/>
              </a:rPr>
              <a:t>and</a:t>
            </a:r>
            <a:endParaRPr sz="1599">
              <a:solidFill>
                <a:prstClr val="black"/>
              </a:solidFill>
              <a:latin typeface="Calibri"/>
              <a:cs typeface="Calibri"/>
            </a:endParaRPr>
          </a:p>
          <a:p>
            <a:pPr marL="287396" defTabSz="913577">
              <a:lnSpc>
                <a:spcPts val="1828"/>
              </a:lnSpc>
            </a:pPr>
            <a:r>
              <a:rPr sz="1599" spc="-5" dirty="0">
                <a:solidFill>
                  <a:prstClr val="black"/>
                </a:solidFill>
                <a:latin typeface="Calibri"/>
                <a:cs typeface="Calibri"/>
              </a:rPr>
              <a:t>gender-based</a:t>
            </a:r>
            <a:r>
              <a:rPr sz="1599" spc="-50" dirty="0">
                <a:solidFill>
                  <a:prstClr val="black"/>
                </a:solidFill>
                <a:latin typeface="Calibri"/>
                <a:cs typeface="Calibri"/>
              </a:rPr>
              <a:t> </a:t>
            </a:r>
            <a:r>
              <a:rPr sz="1599" spc="-10" dirty="0">
                <a:solidFill>
                  <a:prstClr val="black"/>
                </a:solidFill>
                <a:latin typeface="Calibri"/>
                <a:cs typeface="Calibri"/>
              </a:rPr>
              <a:t>violence.</a:t>
            </a:r>
            <a:endParaRPr sz="1599">
              <a:solidFill>
                <a:prstClr val="black"/>
              </a:solidFill>
              <a:latin typeface="Calibri"/>
              <a:cs typeface="Calibri"/>
            </a:endParaRPr>
          </a:p>
          <a:p>
            <a:pPr marL="287396" indent="-275342" defTabSz="913577">
              <a:lnSpc>
                <a:spcPts val="1828"/>
              </a:lnSpc>
              <a:spcBef>
                <a:spcPts val="779"/>
              </a:spcBef>
              <a:buFont typeface="Wingdings"/>
              <a:buChar char=""/>
              <a:tabLst>
                <a:tab pos="287396" algn="l"/>
                <a:tab pos="288031" algn="l"/>
              </a:tabLst>
            </a:pPr>
            <a:r>
              <a:rPr sz="1599" dirty="0">
                <a:solidFill>
                  <a:prstClr val="black"/>
                </a:solidFill>
                <a:latin typeface="Calibri"/>
                <a:cs typeface="Calibri"/>
              </a:rPr>
              <a:t>The</a:t>
            </a:r>
            <a:r>
              <a:rPr sz="1599" spc="-20" dirty="0">
                <a:solidFill>
                  <a:prstClr val="black"/>
                </a:solidFill>
                <a:latin typeface="Calibri"/>
                <a:cs typeface="Calibri"/>
              </a:rPr>
              <a:t> </a:t>
            </a:r>
            <a:r>
              <a:rPr sz="1599" spc="-10" dirty="0">
                <a:solidFill>
                  <a:prstClr val="black"/>
                </a:solidFill>
                <a:latin typeface="Calibri"/>
                <a:cs typeface="Calibri"/>
              </a:rPr>
              <a:t>president</a:t>
            </a:r>
            <a:r>
              <a:rPr sz="1599" spc="-5" dirty="0">
                <a:solidFill>
                  <a:prstClr val="black"/>
                </a:solidFill>
                <a:latin typeface="Calibri"/>
                <a:cs typeface="Calibri"/>
              </a:rPr>
              <a:t> </a:t>
            </a:r>
            <a:r>
              <a:rPr sz="1599" spc="5" dirty="0">
                <a:solidFill>
                  <a:prstClr val="black"/>
                </a:solidFill>
                <a:latin typeface="Calibri"/>
                <a:cs typeface="Calibri"/>
              </a:rPr>
              <a:t>had</a:t>
            </a:r>
            <a:r>
              <a:rPr sz="1599" spc="-30" dirty="0">
                <a:solidFill>
                  <a:prstClr val="black"/>
                </a:solidFill>
                <a:latin typeface="Calibri"/>
                <a:cs typeface="Calibri"/>
              </a:rPr>
              <a:t> </a:t>
            </a:r>
            <a:r>
              <a:rPr sz="1599" spc="-5" dirty="0">
                <a:solidFill>
                  <a:prstClr val="black"/>
                </a:solidFill>
                <a:latin typeface="Calibri"/>
                <a:cs typeface="Calibri"/>
              </a:rPr>
              <a:t>to</a:t>
            </a:r>
            <a:r>
              <a:rPr sz="1599" dirty="0">
                <a:solidFill>
                  <a:prstClr val="black"/>
                </a:solidFill>
                <a:latin typeface="Calibri"/>
                <a:cs typeface="Calibri"/>
              </a:rPr>
              <a:t> speak</a:t>
            </a:r>
            <a:r>
              <a:rPr sz="1599" spc="-20" dirty="0">
                <a:solidFill>
                  <a:prstClr val="black"/>
                </a:solidFill>
                <a:latin typeface="Calibri"/>
                <a:cs typeface="Calibri"/>
              </a:rPr>
              <a:t> </a:t>
            </a:r>
            <a:r>
              <a:rPr sz="1599" spc="5" dirty="0">
                <a:solidFill>
                  <a:prstClr val="black"/>
                </a:solidFill>
                <a:latin typeface="Calibri"/>
                <a:cs typeface="Calibri"/>
              </a:rPr>
              <a:t>about</a:t>
            </a:r>
            <a:r>
              <a:rPr sz="1599" spc="-45" dirty="0">
                <a:solidFill>
                  <a:prstClr val="black"/>
                </a:solidFill>
                <a:latin typeface="Calibri"/>
                <a:cs typeface="Calibri"/>
              </a:rPr>
              <a:t> </a:t>
            </a:r>
            <a:r>
              <a:rPr sz="1599" dirty="0">
                <a:solidFill>
                  <a:prstClr val="black"/>
                </a:solidFill>
                <a:latin typeface="Calibri"/>
                <a:cs typeface="Calibri"/>
              </a:rPr>
              <a:t>gender-based</a:t>
            </a:r>
            <a:r>
              <a:rPr sz="1599" spc="-30" dirty="0">
                <a:solidFill>
                  <a:prstClr val="black"/>
                </a:solidFill>
                <a:latin typeface="Calibri"/>
                <a:cs typeface="Calibri"/>
              </a:rPr>
              <a:t> </a:t>
            </a:r>
            <a:r>
              <a:rPr sz="1599" spc="-10" dirty="0">
                <a:solidFill>
                  <a:prstClr val="black"/>
                </a:solidFill>
                <a:latin typeface="Calibri"/>
                <a:cs typeface="Calibri"/>
              </a:rPr>
              <a:t>violence</a:t>
            </a:r>
            <a:r>
              <a:rPr sz="1599" spc="45" dirty="0">
                <a:solidFill>
                  <a:prstClr val="black"/>
                </a:solidFill>
                <a:latin typeface="Calibri"/>
                <a:cs typeface="Calibri"/>
              </a:rPr>
              <a:t> </a:t>
            </a:r>
            <a:r>
              <a:rPr sz="1599" dirty="0">
                <a:solidFill>
                  <a:prstClr val="black"/>
                </a:solidFill>
                <a:latin typeface="Calibri"/>
                <a:cs typeface="Calibri"/>
              </a:rPr>
              <a:t>at</a:t>
            </a:r>
            <a:r>
              <a:rPr sz="1599" spc="-45" dirty="0">
                <a:solidFill>
                  <a:prstClr val="black"/>
                </a:solidFill>
                <a:latin typeface="Calibri"/>
                <a:cs typeface="Calibri"/>
              </a:rPr>
              <a:t> </a:t>
            </a:r>
            <a:r>
              <a:rPr sz="1599" dirty="0">
                <a:solidFill>
                  <a:prstClr val="black"/>
                </a:solidFill>
                <a:latin typeface="Calibri"/>
                <a:cs typeface="Calibri"/>
              </a:rPr>
              <a:t>one</a:t>
            </a:r>
            <a:r>
              <a:rPr sz="1599" spc="15" dirty="0">
                <a:solidFill>
                  <a:prstClr val="black"/>
                </a:solidFill>
                <a:latin typeface="Calibri"/>
                <a:cs typeface="Calibri"/>
              </a:rPr>
              <a:t> </a:t>
            </a:r>
            <a:r>
              <a:rPr sz="1599" dirty="0">
                <a:solidFill>
                  <a:prstClr val="black"/>
                </a:solidFill>
                <a:latin typeface="Calibri"/>
                <a:cs typeface="Calibri"/>
              </a:rPr>
              <a:t>of</a:t>
            </a:r>
            <a:r>
              <a:rPr sz="1599" spc="-30" dirty="0">
                <a:solidFill>
                  <a:prstClr val="black"/>
                </a:solidFill>
                <a:latin typeface="Calibri"/>
                <a:cs typeface="Calibri"/>
              </a:rPr>
              <a:t> </a:t>
            </a:r>
            <a:r>
              <a:rPr sz="1599" spc="-5" dirty="0">
                <a:solidFill>
                  <a:prstClr val="black"/>
                </a:solidFill>
                <a:latin typeface="Calibri"/>
                <a:cs typeface="Calibri"/>
              </a:rPr>
              <a:t>his</a:t>
            </a:r>
            <a:r>
              <a:rPr sz="1599" spc="5" dirty="0">
                <a:solidFill>
                  <a:prstClr val="black"/>
                </a:solidFill>
                <a:latin typeface="Calibri"/>
                <a:cs typeface="Calibri"/>
              </a:rPr>
              <a:t> </a:t>
            </a:r>
            <a:r>
              <a:rPr sz="1599" spc="-5" dirty="0">
                <a:solidFill>
                  <a:prstClr val="black"/>
                </a:solidFill>
                <a:latin typeface="Calibri"/>
                <a:cs typeface="Calibri"/>
              </a:rPr>
              <a:t>addresses</a:t>
            </a:r>
            <a:endParaRPr sz="1599">
              <a:solidFill>
                <a:prstClr val="black"/>
              </a:solidFill>
              <a:latin typeface="Calibri"/>
              <a:cs typeface="Calibri"/>
            </a:endParaRPr>
          </a:p>
          <a:p>
            <a:pPr marL="287396" defTabSz="913577">
              <a:lnSpc>
                <a:spcPts val="1828"/>
              </a:lnSpc>
            </a:pPr>
            <a:r>
              <a:rPr sz="1599" dirty="0">
                <a:solidFill>
                  <a:prstClr val="black"/>
                </a:solidFill>
                <a:latin typeface="Calibri"/>
                <a:cs typeface="Calibri"/>
              </a:rPr>
              <a:t>on </a:t>
            </a:r>
            <a:r>
              <a:rPr sz="1599" spc="-5" dirty="0">
                <a:solidFill>
                  <a:prstClr val="black"/>
                </a:solidFill>
                <a:latin typeface="Calibri"/>
                <a:cs typeface="Calibri"/>
              </a:rPr>
              <a:t>COVID-19</a:t>
            </a:r>
            <a:r>
              <a:rPr sz="1599" spc="-40" dirty="0">
                <a:solidFill>
                  <a:prstClr val="black"/>
                </a:solidFill>
                <a:latin typeface="Calibri"/>
                <a:cs typeface="Calibri"/>
              </a:rPr>
              <a:t> </a:t>
            </a:r>
            <a:r>
              <a:rPr sz="1599" dirty="0">
                <a:solidFill>
                  <a:prstClr val="black"/>
                </a:solidFill>
                <a:latin typeface="Calibri"/>
                <a:cs typeface="Calibri"/>
              </a:rPr>
              <a:t>as</a:t>
            </a:r>
            <a:r>
              <a:rPr sz="1599" spc="5" dirty="0">
                <a:solidFill>
                  <a:prstClr val="black"/>
                </a:solidFill>
                <a:latin typeface="Calibri"/>
                <a:cs typeface="Calibri"/>
              </a:rPr>
              <a:t> </a:t>
            </a:r>
            <a:r>
              <a:rPr sz="1599" spc="-5" dirty="0">
                <a:solidFill>
                  <a:prstClr val="black"/>
                </a:solidFill>
                <a:latin typeface="Calibri"/>
                <a:cs typeface="Calibri"/>
              </a:rPr>
              <a:t>a</a:t>
            </a:r>
            <a:r>
              <a:rPr sz="1599" spc="-30" dirty="0">
                <a:solidFill>
                  <a:prstClr val="black"/>
                </a:solidFill>
                <a:latin typeface="Calibri"/>
                <a:cs typeface="Calibri"/>
              </a:rPr>
              <a:t> </a:t>
            </a:r>
            <a:r>
              <a:rPr sz="1599" spc="-10" dirty="0">
                <a:solidFill>
                  <a:prstClr val="black"/>
                </a:solidFill>
                <a:latin typeface="Calibri"/>
                <a:cs typeface="Calibri"/>
              </a:rPr>
              <a:t>result</a:t>
            </a:r>
            <a:r>
              <a:rPr sz="1599" spc="20" dirty="0">
                <a:solidFill>
                  <a:prstClr val="black"/>
                </a:solidFill>
                <a:latin typeface="Calibri"/>
                <a:cs typeface="Calibri"/>
              </a:rPr>
              <a:t> </a:t>
            </a:r>
            <a:r>
              <a:rPr sz="1599" dirty="0">
                <a:solidFill>
                  <a:prstClr val="black"/>
                </a:solidFill>
                <a:latin typeface="Calibri"/>
                <a:cs typeface="Calibri"/>
              </a:rPr>
              <a:t>of our </a:t>
            </a:r>
            <a:r>
              <a:rPr sz="1599" spc="-5" dirty="0">
                <a:solidFill>
                  <a:prstClr val="black"/>
                </a:solidFill>
                <a:latin typeface="Calibri"/>
                <a:cs typeface="Calibri"/>
              </a:rPr>
              <a:t>online</a:t>
            </a:r>
            <a:r>
              <a:rPr sz="1599" spc="-20" dirty="0">
                <a:solidFill>
                  <a:prstClr val="black"/>
                </a:solidFill>
                <a:latin typeface="Calibri"/>
                <a:cs typeface="Calibri"/>
              </a:rPr>
              <a:t> </a:t>
            </a:r>
            <a:r>
              <a:rPr sz="1599" dirty="0">
                <a:solidFill>
                  <a:prstClr val="black"/>
                </a:solidFill>
                <a:latin typeface="Calibri"/>
                <a:cs typeface="Calibri"/>
              </a:rPr>
              <a:t>campaign.</a:t>
            </a:r>
            <a:endParaRPr sz="1599">
              <a:solidFill>
                <a:prstClr val="black"/>
              </a:solidFill>
              <a:latin typeface="Calibri"/>
              <a:cs typeface="Calibri"/>
            </a:endParaRPr>
          </a:p>
          <a:p>
            <a:pPr marL="287396" indent="-275342" defTabSz="913577">
              <a:lnSpc>
                <a:spcPts val="1828"/>
              </a:lnSpc>
              <a:spcBef>
                <a:spcPts val="809"/>
              </a:spcBef>
              <a:buFont typeface="Wingdings"/>
              <a:buChar char=""/>
              <a:tabLst>
                <a:tab pos="287396" algn="l"/>
                <a:tab pos="288031" algn="l"/>
              </a:tabLst>
            </a:pPr>
            <a:r>
              <a:rPr sz="1599" spc="-10" dirty="0">
                <a:solidFill>
                  <a:prstClr val="black"/>
                </a:solidFill>
                <a:latin typeface="Calibri"/>
                <a:cs typeface="Calibri"/>
              </a:rPr>
              <a:t>Increased</a:t>
            </a:r>
            <a:r>
              <a:rPr sz="1599" spc="5" dirty="0">
                <a:solidFill>
                  <a:prstClr val="black"/>
                </a:solidFill>
                <a:latin typeface="Calibri"/>
                <a:cs typeface="Calibri"/>
              </a:rPr>
              <a:t> </a:t>
            </a:r>
            <a:r>
              <a:rPr sz="1599" spc="-10" dirty="0">
                <a:solidFill>
                  <a:prstClr val="black"/>
                </a:solidFill>
                <a:latin typeface="Calibri"/>
                <a:cs typeface="Calibri"/>
              </a:rPr>
              <a:t>awareness</a:t>
            </a:r>
            <a:r>
              <a:rPr sz="1599" spc="5" dirty="0">
                <a:solidFill>
                  <a:prstClr val="black"/>
                </a:solidFill>
                <a:latin typeface="Calibri"/>
                <a:cs typeface="Calibri"/>
              </a:rPr>
              <a:t> </a:t>
            </a:r>
            <a:r>
              <a:rPr sz="1599" dirty="0">
                <a:solidFill>
                  <a:prstClr val="black"/>
                </a:solidFill>
                <a:latin typeface="Calibri"/>
                <a:cs typeface="Calibri"/>
              </a:rPr>
              <a:t>on</a:t>
            </a:r>
            <a:r>
              <a:rPr sz="1599" spc="10" dirty="0">
                <a:solidFill>
                  <a:prstClr val="black"/>
                </a:solidFill>
                <a:latin typeface="Calibri"/>
                <a:cs typeface="Calibri"/>
              </a:rPr>
              <a:t> </a:t>
            </a:r>
            <a:r>
              <a:rPr sz="1599" dirty="0">
                <a:solidFill>
                  <a:prstClr val="black"/>
                </a:solidFill>
                <a:latin typeface="Calibri"/>
                <a:cs typeface="Calibri"/>
              </a:rPr>
              <a:t>the</a:t>
            </a:r>
            <a:r>
              <a:rPr sz="1599" spc="15" dirty="0">
                <a:solidFill>
                  <a:prstClr val="black"/>
                </a:solidFill>
                <a:latin typeface="Calibri"/>
                <a:cs typeface="Calibri"/>
              </a:rPr>
              <a:t> </a:t>
            </a:r>
            <a:r>
              <a:rPr sz="1599" spc="-5" dirty="0">
                <a:solidFill>
                  <a:prstClr val="black"/>
                </a:solidFill>
                <a:latin typeface="Calibri"/>
                <a:cs typeface="Calibri"/>
              </a:rPr>
              <a:t>reporting</a:t>
            </a:r>
            <a:r>
              <a:rPr sz="1599" spc="20" dirty="0">
                <a:solidFill>
                  <a:prstClr val="black"/>
                </a:solidFill>
                <a:latin typeface="Calibri"/>
                <a:cs typeface="Calibri"/>
              </a:rPr>
              <a:t> </a:t>
            </a:r>
            <a:r>
              <a:rPr sz="1599" dirty="0">
                <a:solidFill>
                  <a:prstClr val="black"/>
                </a:solidFill>
                <a:latin typeface="Calibri"/>
                <a:cs typeface="Calibri"/>
              </a:rPr>
              <a:t>of</a:t>
            </a:r>
            <a:r>
              <a:rPr sz="1599" spc="10" dirty="0">
                <a:solidFill>
                  <a:prstClr val="black"/>
                </a:solidFill>
                <a:latin typeface="Calibri"/>
                <a:cs typeface="Calibri"/>
              </a:rPr>
              <a:t> </a:t>
            </a:r>
            <a:r>
              <a:rPr sz="1599" spc="-10" dirty="0">
                <a:solidFill>
                  <a:prstClr val="black"/>
                </a:solidFill>
                <a:latin typeface="Calibri"/>
                <a:cs typeface="Calibri"/>
              </a:rPr>
              <a:t>incidences</a:t>
            </a:r>
            <a:r>
              <a:rPr sz="1599" spc="5" dirty="0">
                <a:solidFill>
                  <a:prstClr val="black"/>
                </a:solidFill>
                <a:latin typeface="Calibri"/>
                <a:cs typeface="Calibri"/>
              </a:rPr>
              <a:t> </a:t>
            </a:r>
            <a:r>
              <a:rPr sz="1599" dirty="0">
                <a:solidFill>
                  <a:prstClr val="black"/>
                </a:solidFill>
                <a:latin typeface="Calibri"/>
                <a:cs typeface="Calibri"/>
              </a:rPr>
              <a:t>of</a:t>
            </a:r>
            <a:r>
              <a:rPr sz="1599" spc="5" dirty="0">
                <a:solidFill>
                  <a:prstClr val="black"/>
                </a:solidFill>
                <a:latin typeface="Calibri"/>
                <a:cs typeface="Calibri"/>
              </a:rPr>
              <a:t> </a:t>
            </a:r>
            <a:r>
              <a:rPr sz="1599" spc="-10" dirty="0">
                <a:solidFill>
                  <a:prstClr val="black"/>
                </a:solidFill>
                <a:latin typeface="Calibri"/>
                <a:cs typeface="Calibri"/>
              </a:rPr>
              <a:t>sexual </a:t>
            </a:r>
            <a:r>
              <a:rPr sz="1599" spc="5" dirty="0">
                <a:solidFill>
                  <a:prstClr val="black"/>
                </a:solidFill>
                <a:latin typeface="Calibri"/>
                <a:cs typeface="Calibri"/>
              </a:rPr>
              <a:t>and</a:t>
            </a:r>
            <a:r>
              <a:rPr sz="1599" spc="-25" dirty="0">
                <a:solidFill>
                  <a:prstClr val="black"/>
                </a:solidFill>
                <a:latin typeface="Calibri"/>
                <a:cs typeface="Calibri"/>
              </a:rPr>
              <a:t> </a:t>
            </a:r>
            <a:r>
              <a:rPr sz="1599" spc="-5" dirty="0">
                <a:solidFill>
                  <a:prstClr val="black"/>
                </a:solidFill>
                <a:latin typeface="Calibri"/>
                <a:cs typeface="Calibri"/>
              </a:rPr>
              <a:t>gender-based</a:t>
            </a:r>
            <a:endParaRPr sz="1599">
              <a:solidFill>
                <a:prstClr val="black"/>
              </a:solidFill>
              <a:latin typeface="Calibri"/>
              <a:cs typeface="Calibri"/>
            </a:endParaRPr>
          </a:p>
          <a:p>
            <a:pPr marL="287396" defTabSz="913577">
              <a:lnSpc>
                <a:spcPts val="1828"/>
              </a:lnSpc>
            </a:pPr>
            <a:r>
              <a:rPr sz="1599" spc="-10" dirty="0">
                <a:solidFill>
                  <a:prstClr val="black"/>
                </a:solidFill>
                <a:latin typeface="Calibri"/>
                <a:cs typeface="Calibri"/>
              </a:rPr>
              <a:t>violence</a:t>
            </a:r>
            <a:r>
              <a:rPr sz="1599" spc="40" dirty="0">
                <a:solidFill>
                  <a:prstClr val="black"/>
                </a:solidFill>
                <a:latin typeface="Calibri"/>
                <a:cs typeface="Calibri"/>
              </a:rPr>
              <a:t> </a:t>
            </a:r>
            <a:r>
              <a:rPr sz="1599" spc="-5" dirty="0">
                <a:solidFill>
                  <a:prstClr val="black"/>
                </a:solidFill>
                <a:latin typeface="Calibri"/>
                <a:cs typeface="Calibri"/>
              </a:rPr>
              <a:t>to the</a:t>
            </a:r>
            <a:r>
              <a:rPr sz="1599" spc="-30" dirty="0">
                <a:solidFill>
                  <a:prstClr val="black"/>
                </a:solidFill>
                <a:latin typeface="Calibri"/>
                <a:cs typeface="Calibri"/>
              </a:rPr>
              <a:t> </a:t>
            </a:r>
            <a:r>
              <a:rPr sz="1599" spc="-5" dirty="0">
                <a:solidFill>
                  <a:prstClr val="black"/>
                </a:solidFill>
                <a:latin typeface="Calibri"/>
                <a:cs typeface="Calibri"/>
              </a:rPr>
              <a:t>authorities.</a:t>
            </a:r>
            <a:endParaRPr sz="1599">
              <a:solidFill>
                <a:prstClr val="black"/>
              </a:solidFill>
              <a:latin typeface="Calibri"/>
              <a:cs typeface="Calibri"/>
            </a:endParaRPr>
          </a:p>
          <a:p>
            <a:pPr defTabSz="913577"/>
            <a:endParaRPr sz="1599">
              <a:solidFill>
                <a:prstClr val="black"/>
              </a:solidFill>
              <a:latin typeface="Calibri"/>
              <a:cs typeface="Calibri"/>
            </a:endParaRPr>
          </a:p>
          <a:p>
            <a:pPr defTabSz="913577">
              <a:spcBef>
                <a:spcPts val="5"/>
              </a:spcBef>
            </a:pPr>
            <a:endParaRPr sz="1299">
              <a:solidFill>
                <a:prstClr val="black"/>
              </a:solidFill>
              <a:latin typeface="Calibri"/>
              <a:cs typeface="Calibri"/>
            </a:endParaRPr>
          </a:p>
          <a:p>
            <a:pPr marL="287396" indent="-275342" defTabSz="913577">
              <a:lnSpc>
                <a:spcPts val="1808"/>
              </a:lnSpc>
              <a:buFont typeface="Wingdings"/>
              <a:buChar char=""/>
              <a:tabLst>
                <a:tab pos="287396" algn="l"/>
                <a:tab pos="288031" algn="l"/>
              </a:tabLst>
            </a:pPr>
            <a:r>
              <a:rPr sz="1599" spc="-5" dirty="0">
                <a:solidFill>
                  <a:prstClr val="black"/>
                </a:solidFill>
                <a:latin typeface="Calibri"/>
                <a:cs typeface="Calibri"/>
              </a:rPr>
              <a:t>FOME </a:t>
            </a:r>
            <a:r>
              <a:rPr sz="1599" spc="-20" dirty="0">
                <a:solidFill>
                  <a:prstClr val="black"/>
                </a:solidFill>
                <a:latin typeface="Calibri"/>
                <a:cs typeface="Calibri"/>
              </a:rPr>
              <a:t>received</a:t>
            </a:r>
            <a:r>
              <a:rPr sz="1599" spc="80" dirty="0">
                <a:solidFill>
                  <a:prstClr val="black"/>
                </a:solidFill>
                <a:latin typeface="Calibri"/>
                <a:cs typeface="Calibri"/>
              </a:rPr>
              <a:t> </a:t>
            </a:r>
            <a:r>
              <a:rPr sz="1599" spc="-15" dirty="0">
                <a:solidFill>
                  <a:prstClr val="black"/>
                </a:solidFill>
                <a:latin typeface="Calibri"/>
                <a:cs typeface="Calibri"/>
              </a:rPr>
              <a:t>invitations</a:t>
            </a:r>
            <a:r>
              <a:rPr sz="1599" spc="10" dirty="0">
                <a:solidFill>
                  <a:prstClr val="black"/>
                </a:solidFill>
                <a:latin typeface="Calibri"/>
                <a:cs typeface="Calibri"/>
              </a:rPr>
              <a:t> </a:t>
            </a:r>
            <a:r>
              <a:rPr sz="1599" spc="-5" dirty="0">
                <a:solidFill>
                  <a:prstClr val="black"/>
                </a:solidFill>
                <a:latin typeface="Calibri"/>
                <a:cs typeface="Calibri"/>
              </a:rPr>
              <a:t>to</a:t>
            </a:r>
            <a:r>
              <a:rPr sz="1599" spc="5" dirty="0">
                <a:solidFill>
                  <a:prstClr val="black"/>
                </a:solidFill>
                <a:latin typeface="Calibri"/>
                <a:cs typeface="Calibri"/>
              </a:rPr>
              <a:t> </a:t>
            </a:r>
            <a:r>
              <a:rPr sz="1599" dirty="0">
                <a:solidFill>
                  <a:prstClr val="black"/>
                </a:solidFill>
                <a:latin typeface="Calibri"/>
                <a:cs typeface="Calibri"/>
              </a:rPr>
              <a:t>speak</a:t>
            </a:r>
            <a:r>
              <a:rPr sz="1599" spc="-20" dirty="0">
                <a:solidFill>
                  <a:prstClr val="black"/>
                </a:solidFill>
                <a:latin typeface="Calibri"/>
                <a:cs typeface="Calibri"/>
              </a:rPr>
              <a:t> </a:t>
            </a:r>
            <a:r>
              <a:rPr sz="1599" spc="5" dirty="0">
                <a:solidFill>
                  <a:prstClr val="black"/>
                </a:solidFill>
                <a:latin typeface="Calibri"/>
                <a:cs typeface="Calibri"/>
              </a:rPr>
              <a:t>about</a:t>
            </a:r>
            <a:r>
              <a:rPr sz="1599" spc="-5" dirty="0">
                <a:solidFill>
                  <a:prstClr val="black"/>
                </a:solidFill>
                <a:latin typeface="Calibri"/>
                <a:cs typeface="Calibri"/>
              </a:rPr>
              <a:t> male</a:t>
            </a:r>
            <a:r>
              <a:rPr sz="1599" spc="20" dirty="0">
                <a:solidFill>
                  <a:prstClr val="black"/>
                </a:solidFill>
                <a:latin typeface="Calibri"/>
                <a:cs typeface="Calibri"/>
              </a:rPr>
              <a:t> </a:t>
            </a:r>
            <a:r>
              <a:rPr sz="1599" spc="-10" dirty="0">
                <a:solidFill>
                  <a:prstClr val="black"/>
                </a:solidFill>
                <a:latin typeface="Calibri"/>
                <a:cs typeface="Calibri"/>
              </a:rPr>
              <a:t>engagement</a:t>
            </a:r>
            <a:r>
              <a:rPr sz="1599" spc="5" dirty="0">
                <a:solidFill>
                  <a:prstClr val="black"/>
                </a:solidFill>
                <a:latin typeface="Calibri"/>
                <a:cs typeface="Calibri"/>
              </a:rPr>
              <a:t> </a:t>
            </a:r>
            <a:r>
              <a:rPr sz="1599" dirty="0">
                <a:solidFill>
                  <a:prstClr val="black"/>
                </a:solidFill>
                <a:latin typeface="Calibri"/>
                <a:cs typeface="Calibri"/>
              </a:rPr>
              <a:t>at </a:t>
            </a:r>
            <a:r>
              <a:rPr sz="1599" spc="-15" dirty="0">
                <a:solidFill>
                  <a:prstClr val="black"/>
                </a:solidFill>
                <a:latin typeface="Calibri"/>
                <a:cs typeface="Calibri"/>
              </a:rPr>
              <a:t>different</a:t>
            </a:r>
            <a:r>
              <a:rPr sz="1599" spc="-45" dirty="0">
                <a:solidFill>
                  <a:prstClr val="black"/>
                </a:solidFill>
                <a:latin typeface="Calibri"/>
                <a:cs typeface="Calibri"/>
              </a:rPr>
              <a:t> </a:t>
            </a:r>
            <a:r>
              <a:rPr sz="1599" dirty="0">
                <a:solidFill>
                  <a:prstClr val="black"/>
                </a:solidFill>
                <a:latin typeface="Calibri"/>
                <a:cs typeface="Calibri"/>
              </a:rPr>
              <a:t>houses</a:t>
            </a:r>
            <a:endParaRPr sz="1599">
              <a:solidFill>
                <a:prstClr val="black"/>
              </a:solidFill>
              <a:latin typeface="Calibri"/>
              <a:cs typeface="Calibri"/>
            </a:endParaRPr>
          </a:p>
          <a:p>
            <a:pPr marL="287396" defTabSz="913577">
              <a:lnSpc>
                <a:spcPts val="1808"/>
              </a:lnSpc>
            </a:pPr>
            <a:r>
              <a:rPr sz="1599" dirty="0">
                <a:solidFill>
                  <a:prstClr val="black"/>
                </a:solidFill>
                <a:latin typeface="Calibri"/>
                <a:cs typeface="Calibri"/>
              </a:rPr>
              <a:t>and</a:t>
            </a:r>
            <a:r>
              <a:rPr sz="1599" spc="-50" dirty="0">
                <a:solidFill>
                  <a:prstClr val="black"/>
                </a:solidFill>
                <a:latin typeface="Calibri"/>
                <a:cs typeface="Calibri"/>
              </a:rPr>
              <a:t> </a:t>
            </a:r>
            <a:r>
              <a:rPr sz="1599" spc="-10" dirty="0">
                <a:solidFill>
                  <a:prstClr val="black"/>
                </a:solidFill>
                <a:latin typeface="Calibri"/>
                <a:cs typeface="Calibri"/>
              </a:rPr>
              <a:t>zoom</a:t>
            </a:r>
            <a:r>
              <a:rPr sz="1599" spc="-15" dirty="0">
                <a:solidFill>
                  <a:prstClr val="black"/>
                </a:solidFill>
                <a:latin typeface="Calibri"/>
                <a:cs typeface="Calibri"/>
              </a:rPr>
              <a:t> </a:t>
            </a:r>
            <a:r>
              <a:rPr sz="1599" spc="-10" dirty="0">
                <a:solidFill>
                  <a:prstClr val="black"/>
                </a:solidFill>
                <a:latin typeface="Calibri"/>
                <a:cs typeface="Calibri"/>
              </a:rPr>
              <a:t>meetings.</a:t>
            </a:r>
            <a:endParaRPr sz="1599">
              <a:solidFill>
                <a:prstClr val="black"/>
              </a:solidFill>
              <a:latin typeface="Calibri"/>
              <a:cs typeface="Calibri"/>
            </a:endParaRPr>
          </a:p>
          <a:p>
            <a:pPr marL="287396" indent="-275342" defTabSz="913577">
              <a:lnSpc>
                <a:spcPts val="1828"/>
              </a:lnSpc>
              <a:spcBef>
                <a:spcPts val="814"/>
              </a:spcBef>
              <a:buFont typeface="Wingdings"/>
              <a:buChar char=""/>
              <a:tabLst>
                <a:tab pos="287396" algn="l"/>
                <a:tab pos="288031" algn="l"/>
              </a:tabLst>
            </a:pPr>
            <a:r>
              <a:rPr sz="1599" spc="-5" dirty="0">
                <a:solidFill>
                  <a:prstClr val="black"/>
                </a:solidFill>
                <a:latin typeface="Calibri"/>
                <a:cs typeface="Calibri"/>
              </a:rPr>
              <a:t>The</a:t>
            </a:r>
            <a:r>
              <a:rPr sz="1599" spc="-20" dirty="0">
                <a:solidFill>
                  <a:prstClr val="black"/>
                </a:solidFill>
                <a:latin typeface="Calibri"/>
                <a:cs typeface="Calibri"/>
              </a:rPr>
              <a:t> </a:t>
            </a:r>
            <a:r>
              <a:rPr sz="1599" spc="5" dirty="0">
                <a:solidFill>
                  <a:prstClr val="black"/>
                </a:solidFill>
                <a:latin typeface="Calibri"/>
                <a:cs typeface="Calibri"/>
              </a:rPr>
              <a:t>short</a:t>
            </a:r>
            <a:r>
              <a:rPr sz="1599" dirty="0">
                <a:solidFill>
                  <a:prstClr val="black"/>
                </a:solidFill>
                <a:latin typeface="Calibri"/>
                <a:cs typeface="Calibri"/>
              </a:rPr>
              <a:t> </a:t>
            </a:r>
            <a:r>
              <a:rPr sz="1599" spc="-10" dirty="0">
                <a:solidFill>
                  <a:prstClr val="black"/>
                </a:solidFill>
                <a:latin typeface="Calibri"/>
                <a:cs typeface="Calibri"/>
              </a:rPr>
              <a:t>videos</a:t>
            </a:r>
            <a:r>
              <a:rPr sz="1599" spc="5" dirty="0">
                <a:solidFill>
                  <a:prstClr val="black"/>
                </a:solidFill>
                <a:latin typeface="Calibri"/>
                <a:cs typeface="Calibri"/>
              </a:rPr>
              <a:t> </a:t>
            </a:r>
            <a:r>
              <a:rPr sz="1599" spc="-15" dirty="0">
                <a:solidFill>
                  <a:prstClr val="black"/>
                </a:solidFill>
                <a:latin typeface="Calibri"/>
                <a:cs typeface="Calibri"/>
              </a:rPr>
              <a:t>were</a:t>
            </a:r>
            <a:r>
              <a:rPr sz="1599" spc="50" dirty="0">
                <a:solidFill>
                  <a:prstClr val="black"/>
                </a:solidFill>
                <a:latin typeface="Calibri"/>
                <a:cs typeface="Calibri"/>
              </a:rPr>
              <a:t> </a:t>
            </a:r>
            <a:r>
              <a:rPr sz="1599" spc="-5" dirty="0">
                <a:solidFill>
                  <a:prstClr val="black"/>
                </a:solidFill>
                <a:latin typeface="Calibri"/>
                <a:cs typeface="Calibri"/>
              </a:rPr>
              <a:t>a</a:t>
            </a:r>
            <a:r>
              <a:rPr sz="1599" spc="15" dirty="0">
                <a:solidFill>
                  <a:prstClr val="black"/>
                </a:solidFill>
                <a:latin typeface="Calibri"/>
                <a:cs typeface="Calibri"/>
              </a:rPr>
              <a:t> </a:t>
            </a:r>
            <a:r>
              <a:rPr sz="1599" dirty="0">
                <a:solidFill>
                  <a:prstClr val="black"/>
                </a:solidFill>
                <a:latin typeface="Calibri"/>
                <a:cs typeface="Calibri"/>
              </a:rPr>
              <a:t>powerful</a:t>
            </a:r>
            <a:r>
              <a:rPr sz="1599" spc="-50" dirty="0">
                <a:solidFill>
                  <a:prstClr val="black"/>
                </a:solidFill>
                <a:latin typeface="Calibri"/>
                <a:cs typeface="Calibri"/>
              </a:rPr>
              <a:t> </a:t>
            </a:r>
            <a:r>
              <a:rPr sz="1599" dirty="0">
                <a:solidFill>
                  <a:prstClr val="black"/>
                </a:solidFill>
                <a:latin typeface="Calibri"/>
                <a:cs typeface="Calibri"/>
              </a:rPr>
              <a:t>and</a:t>
            </a:r>
            <a:r>
              <a:rPr sz="1599" spc="-35" dirty="0">
                <a:solidFill>
                  <a:prstClr val="black"/>
                </a:solidFill>
                <a:latin typeface="Calibri"/>
                <a:cs typeface="Calibri"/>
              </a:rPr>
              <a:t> </a:t>
            </a:r>
            <a:r>
              <a:rPr sz="1599" spc="-15" dirty="0">
                <a:solidFill>
                  <a:prstClr val="black"/>
                </a:solidFill>
                <a:latin typeface="Calibri"/>
                <a:cs typeface="Calibri"/>
              </a:rPr>
              <a:t>effective</a:t>
            </a:r>
            <a:r>
              <a:rPr sz="1599" spc="15" dirty="0">
                <a:solidFill>
                  <a:prstClr val="black"/>
                </a:solidFill>
                <a:latin typeface="Calibri"/>
                <a:cs typeface="Calibri"/>
              </a:rPr>
              <a:t> </a:t>
            </a:r>
            <a:r>
              <a:rPr sz="1599" spc="-5" dirty="0">
                <a:solidFill>
                  <a:prstClr val="black"/>
                </a:solidFill>
                <a:latin typeface="Calibri"/>
                <a:cs typeface="Calibri"/>
              </a:rPr>
              <a:t>method</a:t>
            </a:r>
            <a:r>
              <a:rPr sz="1599" spc="5" dirty="0">
                <a:solidFill>
                  <a:prstClr val="black"/>
                </a:solidFill>
                <a:latin typeface="Calibri"/>
                <a:cs typeface="Calibri"/>
              </a:rPr>
              <a:t> </a:t>
            </a:r>
            <a:r>
              <a:rPr sz="1599" dirty="0">
                <a:solidFill>
                  <a:prstClr val="black"/>
                </a:solidFill>
                <a:latin typeface="Calibri"/>
                <a:cs typeface="Calibri"/>
              </a:rPr>
              <a:t>of </a:t>
            </a:r>
            <a:r>
              <a:rPr sz="1599" spc="-10" dirty="0">
                <a:solidFill>
                  <a:prstClr val="black"/>
                </a:solidFill>
                <a:latin typeface="Calibri"/>
                <a:cs typeface="Calibri"/>
              </a:rPr>
              <a:t>behavior</a:t>
            </a:r>
            <a:r>
              <a:rPr sz="1599" spc="5" dirty="0">
                <a:solidFill>
                  <a:prstClr val="black"/>
                </a:solidFill>
                <a:latin typeface="Calibri"/>
                <a:cs typeface="Calibri"/>
              </a:rPr>
              <a:t> </a:t>
            </a:r>
            <a:r>
              <a:rPr sz="1599" dirty="0">
                <a:solidFill>
                  <a:prstClr val="black"/>
                </a:solidFill>
                <a:latin typeface="Calibri"/>
                <a:cs typeface="Calibri"/>
              </a:rPr>
              <a:t>change</a:t>
            </a:r>
            <a:endParaRPr sz="1599">
              <a:solidFill>
                <a:prstClr val="black"/>
              </a:solidFill>
              <a:latin typeface="Calibri"/>
              <a:cs typeface="Calibri"/>
            </a:endParaRPr>
          </a:p>
          <a:p>
            <a:pPr marL="287396" defTabSz="913577">
              <a:lnSpc>
                <a:spcPts val="1828"/>
              </a:lnSpc>
            </a:pPr>
            <a:r>
              <a:rPr sz="1599" dirty="0">
                <a:solidFill>
                  <a:prstClr val="black"/>
                </a:solidFill>
                <a:latin typeface="Calibri"/>
                <a:cs typeface="Calibri"/>
              </a:rPr>
              <a:t>communication.</a:t>
            </a:r>
            <a:endParaRPr sz="1599">
              <a:solidFill>
                <a:prstClr val="black"/>
              </a:solidFill>
              <a:latin typeface="Calibri"/>
              <a:cs typeface="Calibri"/>
            </a:endParaRPr>
          </a:p>
          <a:p>
            <a:pPr marL="12689" defTabSz="913577">
              <a:lnSpc>
                <a:spcPts val="1828"/>
              </a:lnSpc>
              <a:spcBef>
                <a:spcPts val="809"/>
              </a:spcBef>
            </a:pPr>
            <a:r>
              <a:rPr sz="1599" spc="-10" dirty="0">
                <a:solidFill>
                  <a:prstClr val="black"/>
                </a:solidFill>
                <a:latin typeface="Calibri"/>
                <a:cs typeface="Calibri"/>
              </a:rPr>
              <a:t>-Several</a:t>
            </a:r>
            <a:r>
              <a:rPr sz="1599" spc="-15" dirty="0">
                <a:solidFill>
                  <a:prstClr val="black"/>
                </a:solidFill>
                <a:latin typeface="Calibri"/>
                <a:cs typeface="Calibri"/>
              </a:rPr>
              <a:t> </a:t>
            </a:r>
            <a:r>
              <a:rPr sz="1599" spc="-10" dirty="0">
                <a:solidFill>
                  <a:prstClr val="black"/>
                </a:solidFill>
                <a:latin typeface="Calibri"/>
                <a:cs typeface="Calibri"/>
              </a:rPr>
              <a:t>men</a:t>
            </a:r>
            <a:r>
              <a:rPr sz="1599" spc="50" dirty="0">
                <a:solidFill>
                  <a:prstClr val="black"/>
                </a:solidFill>
                <a:latin typeface="Calibri"/>
                <a:cs typeface="Calibri"/>
              </a:rPr>
              <a:t> </a:t>
            </a:r>
            <a:r>
              <a:rPr sz="1599" spc="-15" dirty="0">
                <a:solidFill>
                  <a:prstClr val="black"/>
                </a:solidFill>
                <a:latin typeface="Calibri"/>
                <a:cs typeface="Calibri"/>
              </a:rPr>
              <a:t>testified</a:t>
            </a:r>
            <a:r>
              <a:rPr sz="1599" spc="45" dirty="0">
                <a:solidFill>
                  <a:prstClr val="black"/>
                </a:solidFill>
                <a:latin typeface="Calibri"/>
                <a:cs typeface="Calibri"/>
              </a:rPr>
              <a:t> </a:t>
            </a:r>
            <a:r>
              <a:rPr sz="1599" spc="5" dirty="0">
                <a:solidFill>
                  <a:prstClr val="black"/>
                </a:solidFill>
                <a:latin typeface="Calibri"/>
                <a:cs typeface="Calibri"/>
              </a:rPr>
              <a:t>about</a:t>
            </a:r>
            <a:r>
              <a:rPr sz="1599" spc="-45" dirty="0">
                <a:solidFill>
                  <a:prstClr val="black"/>
                </a:solidFill>
                <a:latin typeface="Calibri"/>
                <a:cs typeface="Calibri"/>
              </a:rPr>
              <a:t> </a:t>
            </a:r>
            <a:r>
              <a:rPr sz="1599" dirty="0">
                <a:solidFill>
                  <a:prstClr val="black"/>
                </a:solidFill>
                <a:latin typeface="Calibri"/>
                <a:cs typeface="Calibri"/>
              </a:rPr>
              <a:t>how</a:t>
            </a:r>
            <a:r>
              <a:rPr sz="1599" spc="-10" dirty="0">
                <a:solidFill>
                  <a:prstClr val="black"/>
                </a:solidFill>
                <a:latin typeface="Calibri"/>
                <a:cs typeface="Calibri"/>
              </a:rPr>
              <a:t> </a:t>
            </a:r>
            <a:r>
              <a:rPr sz="1599" spc="-5" dirty="0">
                <a:solidFill>
                  <a:prstClr val="black"/>
                </a:solidFill>
                <a:latin typeface="Calibri"/>
                <a:cs typeface="Calibri"/>
              </a:rPr>
              <a:t>they</a:t>
            </a:r>
            <a:r>
              <a:rPr sz="1599" spc="20" dirty="0">
                <a:solidFill>
                  <a:prstClr val="black"/>
                </a:solidFill>
                <a:latin typeface="Calibri"/>
                <a:cs typeface="Calibri"/>
              </a:rPr>
              <a:t> </a:t>
            </a:r>
            <a:r>
              <a:rPr sz="1599" spc="-5" dirty="0">
                <a:solidFill>
                  <a:prstClr val="black"/>
                </a:solidFill>
                <a:latin typeface="Calibri"/>
                <a:cs typeface="Calibri"/>
              </a:rPr>
              <a:t>changed</a:t>
            </a:r>
            <a:r>
              <a:rPr sz="1599" spc="-65" dirty="0">
                <a:solidFill>
                  <a:prstClr val="black"/>
                </a:solidFill>
                <a:latin typeface="Calibri"/>
                <a:cs typeface="Calibri"/>
              </a:rPr>
              <a:t> </a:t>
            </a:r>
            <a:r>
              <a:rPr sz="1599" spc="-5" dirty="0">
                <a:solidFill>
                  <a:prstClr val="black"/>
                </a:solidFill>
                <a:latin typeface="Calibri"/>
                <a:cs typeface="Calibri"/>
              </a:rPr>
              <a:t>after</a:t>
            </a:r>
            <a:r>
              <a:rPr sz="1599" spc="5" dirty="0">
                <a:solidFill>
                  <a:prstClr val="black"/>
                </a:solidFill>
                <a:latin typeface="Calibri"/>
                <a:cs typeface="Calibri"/>
              </a:rPr>
              <a:t> </a:t>
            </a:r>
            <a:r>
              <a:rPr sz="1599" spc="-15" dirty="0">
                <a:solidFill>
                  <a:prstClr val="black"/>
                </a:solidFill>
                <a:latin typeface="Calibri"/>
                <a:cs typeface="Calibri"/>
              </a:rPr>
              <a:t>watching</a:t>
            </a:r>
            <a:r>
              <a:rPr sz="1599" spc="-10" dirty="0">
                <a:solidFill>
                  <a:prstClr val="black"/>
                </a:solidFill>
                <a:latin typeface="Calibri"/>
                <a:cs typeface="Calibri"/>
              </a:rPr>
              <a:t> </a:t>
            </a:r>
            <a:r>
              <a:rPr sz="1599" spc="-5" dirty="0">
                <a:solidFill>
                  <a:prstClr val="black"/>
                </a:solidFill>
                <a:latin typeface="Calibri"/>
                <a:cs typeface="Calibri"/>
              </a:rPr>
              <a:t>the</a:t>
            </a:r>
            <a:r>
              <a:rPr sz="1599" spc="20" dirty="0">
                <a:solidFill>
                  <a:prstClr val="black"/>
                </a:solidFill>
                <a:latin typeface="Calibri"/>
                <a:cs typeface="Calibri"/>
              </a:rPr>
              <a:t> </a:t>
            </a:r>
            <a:r>
              <a:rPr sz="1599" spc="5" dirty="0">
                <a:solidFill>
                  <a:prstClr val="black"/>
                </a:solidFill>
                <a:latin typeface="Calibri"/>
                <a:cs typeface="Calibri"/>
              </a:rPr>
              <a:t>short</a:t>
            </a:r>
            <a:r>
              <a:rPr sz="1599" spc="-45" dirty="0">
                <a:solidFill>
                  <a:prstClr val="black"/>
                </a:solidFill>
                <a:latin typeface="Calibri"/>
                <a:cs typeface="Calibri"/>
              </a:rPr>
              <a:t> </a:t>
            </a:r>
            <a:r>
              <a:rPr sz="1599" spc="-10" dirty="0">
                <a:solidFill>
                  <a:prstClr val="black"/>
                </a:solidFill>
                <a:latin typeface="Calibri"/>
                <a:cs typeface="Calibri"/>
              </a:rPr>
              <a:t>videos</a:t>
            </a:r>
            <a:r>
              <a:rPr sz="1599" spc="45" dirty="0">
                <a:solidFill>
                  <a:prstClr val="black"/>
                </a:solidFill>
                <a:latin typeface="Calibri"/>
                <a:cs typeface="Calibri"/>
              </a:rPr>
              <a:t> </a:t>
            </a:r>
            <a:r>
              <a:rPr sz="1599" dirty="0">
                <a:solidFill>
                  <a:prstClr val="black"/>
                </a:solidFill>
                <a:latin typeface="Calibri"/>
                <a:cs typeface="Calibri"/>
              </a:rPr>
              <a:t>on</a:t>
            </a:r>
            <a:endParaRPr sz="1599">
              <a:solidFill>
                <a:prstClr val="black"/>
              </a:solidFill>
              <a:latin typeface="Calibri"/>
              <a:cs typeface="Calibri"/>
            </a:endParaRPr>
          </a:p>
          <a:p>
            <a:pPr marL="12689" defTabSz="913577">
              <a:lnSpc>
                <a:spcPts val="1828"/>
              </a:lnSpc>
            </a:pPr>
            <a:r>
              <a:rPr sz="1599" spc="-10" dirty="0">
                <a:solidFill>
                  <a:prstClr val="black"/>
                </a:solidFill>
                <a:latin typeface="Calibri"/>
                <a:cs typeface="Calibri"/>
              </a:rPr>
              <a:t>their</a:t>
            </a:r>
            <a:r>
              <a:rPr sz="1599" spc="30" dirty="0">
                <a:solidFill>
                  <a:prstClr val="black"/>
                </a:solidFill>
                <a:latin typeface="Calibri"/>
                <a:cs typeface="Calibri"/>
              </a:rPr>
              <a:t> </a:t>
            </a:r>
            <a:r>
              <a:rPr sz="1599" dirty="0">
                <a:solidFill>
                  <a:prstClr val="black"/>
                </a:solidFill>
                <a:latin typeface="Calibri"/>
                <a:cs typeface="Calibri"/>
              </a:rPr>
              <a:t>phones</a:t>
            </a:r>
            <a:r>
              <a:rPr sz="1599" spc="-40" dirty="0">
                <a:solidFill>
                  <a:prstClr val="black"/>
                </a:solidFill>
                <a:latin typeface="Calibri"/>
                <a:cs typeface="Calibri"/>
              </a:rPr>
              <a:t> </a:t>
            </a:r>
            <a:r>
              <a:rPr sz="1599" spc="-5" dirty="0">
                <a:solidFill>
                  <a:prstClr val="black"/>
                </a:solidFill>
                <a:latin typeface="Calibri"/>
                <a:cs typeface="Calibri"/>
              </a:rPr>
              <a:t>through</a:t>
            </a:r>
            <a:r>
              <a:rPr sz="1599" spc="-20" dirty="0">
                <a:solidFill>
                  <a:prstClr val="black"/>
                </a:solidFill>
                <a:latin typeface="Calibri"/>
                <a:cs typeface="Calibri"/>
              </a:rPr>
              <a:t> </a:t>
            </a:r>
            <a:r>
              <a:rPr sz="1599" dirty="0">
                <a:solidFill>
                  <a:prstClr val="black"/>
                </a:solidFill>
                <a:latin typeface="Calibri"/>
                <a:cs typeface="Calibri"/>
              </a:rPr>
              <a:t>WhatsApp.</a:t>
            </a:r>
            <a:endParaRPr sz="1599">
              <a:solidFill>
                <a:prstClr val="black"/>
              </a:solidFill>
              <a:latin typeface="Calibri"/>
              <a:cs typeface="Calibri"/>
            </a:endParaRPr>
          </a:p>
        </p:txBody>
      </p:sp>
      <p:pic>
        <p:nvPicPr>
          <p:cNvPr id="3" name="object 3"/>
          <p:cNvPicPr/>
          <p:nvPr/>
        </p:nvPicPr>
        <p:blipFill>
          <a:blip r:embed="rId2" cstate="print"/>
          <a:stretch>
            <a:fillRect/>
          </a:stretch>
        </p:blipFill>
        <p:spPr>
          <a:xfrm>
            <a:off x="163151" y="90023"/>
            <a:ext cx="1098066" cy="697536"/>
          </a:xfrm>
          <a:prstGeom prst="rect">
            <a:avLst/>
          </a:prstGeom>
        </p:spPr>
      </p:pic>
      <p:pic>
        <p:nvPicPr>
          <p:cNvPr id="4" name="object 4"/>
          <p:cNvPicPr/>
          <p:nvPr/>
        </p:nvPicPr>
        <p:blipFill>
          <a:blip r:embed="rId3" cstate="print"/>
          <a:stretch>
            <a:fillRect/>
          </a:stretch>
        </p:blipFill>
        <p:spPr>
          <a:xfrm>
            <a:off x="7705631" y="576046"/>
            <a:ext cx="4306772" cy="3078169"/>
          </a:xfrm>
          <a:prstGeom prst="rect">
            <a:avLst/>
          </a:prstGeom>
        </p:spPr>
      </p:pic>
      <p:pic>
        <p:nvPicPr>
          <p:cNvPr id="5" name="object 5"/>
          <p:cNvPicPr/>
          <p:nvPr/>
        </p:nvPicPr>
        <p:blipFill>
          <a:blip r:embed="rId4" cstate="print"/>
          <a:stretch>
            <a:fillRect/>
          </a:stretch>
        </p:blipFill>
        <p:spPr>
          <a:xfrm>
            <a:off x="7705631" y="3721806"/>
            <a:ext cx="4311214" cy="282161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55580" y="513113"/>
            <a:ext cx="4932558" cy="5886714"/>
            <a:chOff x="7256653" y="513587"/>
            <a:chExt cx="4937125" cy="5892165"/>
          </a:xfrm>
        </p:grpSpPr>
        <p:pic>
          <p:nvPicPr>
            <p:cNvPr id="3" name="object 3"/>
            <p:cNvPicPr/>
            <p:nvPr/>
          </p:nvPicPr>
          <p:blipFill>
            <a:blip r:embed="rId2" cstate="print"/>
            <a:stretch>
              <a:fillRect/>
            </a:stretch>
          </p:blipFill>
          <p:spPr>
            <a:xfrm>
              <a:off x="7256653" y="513587"/>
              <a:ext cx="4783708" cy="3090037"/>
            </a:xfrm>
            <a:prstGeom prst="rect">
              <a:avLst/>
            </a:prstGeom>
          </p:spPr>
        </p:pic>
        <p:pic>
          <p:nvPicPr>
            <p:cNvPr id="4" name="object 4"/>
            <p:cNvPicPr/>
            <p:nvPr/>
          </p:nvPicPr>
          <p:blipFill>
            <a:blip r:embed="rId3" cstate="print"/>
            <a:stretch>
              <a:fillRect/>
            </a:stretch>
          </p:blipFill>
          <p:spPr>
            <a:xfrm>
              <a:off x="7274687" y="3662133"/>
              <a:ext cx="4918836" cy="2743200"/>
            </a:xfrm>
            <a:prstGeom prst="rect">
              <a:avLst/>
            </a:prstGeom>
          </p:spPr>
        </p:pic>
      </p:grpSp>
      <p:sp>
        <p:nvSpPr>
          <p:cNvPr id="5" name="object 5"/>
          <p:cNvSpPr txBox="1"/>
          <p:nvPr/>
        </p:nvSpPr>
        <p:spPr>
          <a:xfrm>
            <a:off x="749590" y="1248010"/>
            <a:ext cx="6007253" cy="4497985"/>
          </a:xfrm>
          <a:prstGeom prst="rect">
            <a:avLst/>
          </a:prstGeom>
        </p:spPr>
        <p:txBody>
          <a:bodyPr vert="horz" wrap="square" lIns="0" tIns="112291" rIns="0" bIns="0" rtlCol="0">
            <a:spAutoFit/>
          </a:bodyPr>
          <a:lstStyle/>
          <a:p>
            <a:pPr marL="12689" defTabSz="913577">
              <a:spcBef>
                <a:spcPts val="884"/>
              </a:spcBef>
            </a:pPr>
            <a:r>
              <a:rPr sz="1798" b="1" dirty="0">
                <a:solidFill>
                  <a:prstClr val="black"/>
                </a:solidFill>
                <a:latin typeface="Calibri"/>
                <a:cs typeface="Calibri"/>
              </a:rPr>
              <a:t>Challenges</a:t>
            </a:r>
            <a:r>
              <a:rPr sz="1798" b="1" spc="-65" dirty="0">
                <a:solidFill>
                  <a:prstClr val="black"/>
                </a:solidFill>
                <a:latin typeface="Calibri"/>
                <a:cs typeface="Calibri"/>
              </a:rPr>
              <a:t> </a:t>
            </a:r>
            <a:r>
              <a:rPr sz="1798" b="1" spc="-10" dirty="0">
                <a:solidFill>
                  <a:prstClr val="black"/>
                </a:solidFill>
                <a:latin typeface="Calibri"/>
                <a:cs typeface="Calibri"/>
              </a:rPr>
              <a:t>faced</a:t>
            </a:r>
            <a:r>
              <a:rPr sz="1798" b="1" spc="-25" dirty="0">
                <a:solidFill>
                  <a:prstClr val="black"/>
                </a:solidFill>
                <a:latin typeface="Calibri"/>
                <a:cs typeface="Calibri"/>
              </a:rPr>
              <a:t> </a:t>
            </a:r>
            <a:r>
              <a:rPr sz="1798" b="1" spc="-5" dirty="0">
                <a:solidFill>
                  <a:prstClr val="black"/>
                </a:solidFill>
                <a:latin typeface="Calibri"/>
                <a:cs typeface="Calibri"/>
              </a:rPr>
              <a:t>during</a:t>
            </a:r>
            <a:r>
              <a:rPr sz="1798" b="1" spc="15" dirty="0">
                <a:solidFill>
                  <a:prstClr val="black"/>
                </a:solidFill>
                <a:latin typeface="Calibri"/>
                <a:cs typeface="Calibri"/>
              </a:rPr>
              <a:t> </a:t>
            </a:r>
            <a:r>
              <a:rPr sz="1798" b="1" spc="-10" dirty="0">
                <a:solidFill>
                  <a:prstClr val="black"/>
                </a:solidFill>
                <a:latin typeface="Calibri"/>
                <a:cs typeface="Calibri"/>
              </a:rPr>
              <a:t>project</a:t>
            </a:r>
            <a:r>
              <a:rPr sz="1798" b="1" spc="-5" dirty="0">
                <a:solidFill>
                  <a:prstClr val="black"/>
                </a:solidFill>
                <a:latin typeface="Calibri"/>
                <a:cs typeface="Calibri"/>
              </a:rPr>
              <a:t> implementation</a:t>
            </a:r>
            <a:endParaRPr sz="1798">
              <a:solidFill>
                <a:prstClr val="black"/>
              </a:solidFill>
              <a:latin typeface="Calibri"/>
              <a:cs typeface="Calibri"/>
            </a:endParaRPr>
          </a:p>
          <a:p>
            <a:pPr marL="287396" marR="244255" indent="-275342" defTabSz="913577">
              <a:lnSpc>
                <a:spcPct val="90400"/>
              </a:lnSpc>
              <a:spcBef>
                <a:spcPts val="993"/>
              </a:spcBef>
              <a:buFont typeface="Wingdings"/>
              <a:buChar char=""/>
              <a:tabLst>
                <a:tab pos="287396" algn="l"/>
                <a:tab pos="288031" algn="l"/>
              </a:tabLst>
            </a:pPr>
            <a:r>
              <a:rPr sz="1798" spc="-5" dirty="0">
                <a:solidFill>
                  <a:prstClr val="black"/>
                </a:solidFill>
                <a:latin typeface="Calibri"/>
                <a:cs typeface="Calibri"/>
              </a:rPr>
              <a:t>Participating </a:t>
            </a:r>
            <a:r>
              <a:rPr sz="1798" spc="5" dirty="0">
                <a:solidFill>
                  <a:prstClr val="black"/>
                </a:solidFill>
                <a:latin typeface="Calibri"/>
                <a:cs typeface="Calibri"/>
              </a:rPr>
              <a:t>in online </a:t>
            </a:r>
            <a:r>
              <a:rPr sz="1798" spc="-5" dirty="0">
                <a:solidFill>
                  <a:prstClr val="black"/>
                </a:solidFill>
                <a:latin typeface="Calibri"/>
                <a:cs typeface="Calibri"/>
              </a:rPr>
              <a:t>events </a:t>
            </a:r>
            <a:r>
              <a:rPr sz="1798" spc="-15" dirty="0">
                <a:solidFill>
                  <a:prstClr val="black"/>
                </a:solidFill>
                <a:latin typeface="Calibri"/>
                <a:cs typeface="Calibri"/>
              </a:rPr>
              <a:t>like </a:t>
            </a:r>
            <a:r>
              <a:rPr sz="1798" spc="-5" dirty="0">
                <a:solidFill>
                  <a:prstClr val="black"/>
                </a:solidFill>
                <a:latin typeface="Calibri"/>
                <a:cs typeface="Calibri"/>
              </a:rPr>
              <a:t>Zoom, </a:t>
            </a:r>
            <a:r>
              <a:rPr sz="1798" dirty="0">
                <a:solidFill>
                  <a:prstClr val="black"/>
                </a:solidFill>
                <a:latin typeface="Calibri"/>
                <a:cs typeface="Calibri"/>
              </a:rPr>
              <a:t>Google Meetings, </a:t>
            </a:r>
            <a:r>
              <a:rPr sz="1798" spc="5" dirty="0">
                <a:solidFill>
                  <a:prstClr val="black"/>
                </a:solidFill>
                <a:latin typeface="Calibri"/>
                <a:cs typeface="Calibri"/>
              </a:rPr>
              <a:t> </a:t>
            </a:r>
            <a:r>
              <a:rPr sz="1798" spc="-5" dirty="0">
                <a:solidFill>
                  <a:prstClr val="black"/>
                </a:solidFill>
                <a:latin typeface="Calibri"/>
                <a:cs typeface="Calibri"/>
              </a:rPr>
              <a:t>and</a:t>
            </a:r>
            <a:r>
              <a:rPr sz="1798" spc="20" dirty="0">
                <a:solidFill>
                  <a:prstClr val="black"/>
                </a:solidFill>
                <a:latin typeface="Calibri"/>
                <a:cs typeface="Calibri"/>
              </a:rPr>
              <a:t> </a:t>
            </a:r>
            <a:r>
              <a:rPr sz="1798" spc="-10" dirty="0">
                <a:solidFill>
                  <a:prstClr val="black"/>
                </a:solidFill>
                <a:latin typeface="Calibri"/>
                <a:cs typeface="Calibri"/>
              </a:rPr>
              <a:t>Facebook</a:t>
            </a:r>
            <a:r>
              <a:rPr sz="1798" spc="-65" dirty="0">
                <a:solidFill>
                  <a:prstClr val="black"/>
                </a:solidFill>
                <a:latin typeface="Calibri"/>
                <a:cs typeface="Calibri"/>
              </a:rPr>
              <a:t> </a:t>
            </a:r>
            <a:r>
              <a:rPr sz="1798" dirty="0">
                <a:solidFill>
                  <a:prstClr val="black"/>
                </a:solidFill>
                <a:latin typeface="Calibri"/>
                <a:cs typeface="Calibri"/>
              </a:rPr>
              <a:t>Live </a:t>
            </a:r>
            <a:r>
              <a:rPr sz="1798" spc="5" dirty="0">
                <a:solidFill>
                  <a:prstClr val="black"/>
                </a:solidFill>
                <a:latin typeface="Calibri"/>
                <a:cs typeface="Calibri"/>
              </a:rPr>
              <a:t>took</a:t>
            </a:r>
            <a:r>
              <a:rPr sz="1798" spc="-25" dirty="0">
                <a:solidFill>
                  <a:prstClr val="black"/>
                </a:solidFill>
                <a:latin typeface="Calibri"/>
                <a:cs typeface="Calibri"/>
              </a:rPr>
              <a:t> </a:t>
            </a:r>
            <a:r>
              <a:rPr sz="1798" spc="5" dirty="0">
                <a:solidFill>
                  <a:prstClr val="black"/>
                </a:solidFill>
                <a:latin typeface="Calibri"/>
                <a:cs typeface="Calibri"/>
              </a:rPr>
              <a:t>a </a:t>
            </a:r>
            <a:r>
              <a:rPr sz="1798" dirty="0">
                <a:solidFill>
                  <a:prstClr val="black"/>
                </a:solidFill>
                <a:latin typeface="Calibri"/>
                <a:cs typeface="Calibri"/>
              </a:rPr>
              <a:t>lot</a:t>
            </a:r>
            <a:r>
              <a:rPr sz="1798" spc="-55" dirty="0">
                <a:solidFill>
                  <a:prstClr val="black"/>
                </a:solidFill>
                <a:latin typeface="Calibri"/>
                <a:cs typeface="Calibri"/>
              </a:rPr>
              <a:t> </a:t>
            </a:r>
            <a:r>
              <a:rPr sz="1798" dirty="0">
                <a:solidFill>
                  <a:prstClr val="black"/>
                </a:solidFill>
                <a:latin typeface="Calibri"/>
                <a:cs typeface="Calibri"/>
              </a:rPr>
              <a:t>of </a:t>
            </a:r>
            <a:r>
              <a:rPr sz="1798" spc="-10" dirty="0">
                <a:solidFill>
                  <a:prstClr val="black"/>
                </a:solidFill>
                <a:latin typeface="Calibri"/>
                <a:cs typeface="Calibri"/>
              </a:rPr>
              <a:t>mental</a:t>
            </a:r>
            <a:r>
              <a:rPr sz="1798" spc="25" dirty="0">
                <a:solidFill>
                  <a:prstClr val="black"/>
                </a:solidFill>
                <a:latin typeface="Calibri"/>
                <a:cs typeface="Calibri"/>
              </a:rPr>
              <a:t> </a:t>
            </a:r>
            <a:r>
              <a:rPr sz="1798" dirty="0">
                <a:solidFill>
                  <a:prstClr val="black"/>
                </a:solidFill>
                <a:latin typeface="Calibri"/>
                <a:cs typeface="Calibri"/>
              </a:rPr>
              <a:t>capacity</a:t>
            </a:r>
            <a:r>
              <a:rPr sz="1798" spc="-60" dirty="0">
                <a:solidFill>
                  <a:prstClr val="black"/>
                </a:solidFill>
                <a:latin typeface="Calibri"/>
                <a:cs typeface="Calibri"/>
              </a:rPr>
              <a:t> </a:t>
            </a:r>
            <a:r>
              <a:rPr sz="1798" spc="-10" dirty="0">
                <a:solidFill>
                  <a:prstClr val="black"/>
                </a:solidFill>
                <a:latin typeface="Calibri"/>
                <a:cs typeface="Calibri"/>
              </a:rPr>
              <a:t>at</a:t>
            </a:r>
            <a:r>
              <a:rPr sz="1798" spc="-25" dirty="0">
                <a:solidFill>
                  <a:prstClr val="black"/>
                </a:solidFill>
                <a:latin typeface="Calibri"/>
                <a:cs typeface="Calibri"/>
              </a:rPr>
              <a:t> </a:t>
            </a:r>
            <a:r>
              <a:rPr sz="1798" spc="-5" dirty="0">
                <a:solidFill>
                  <a:prstClr val="black"/>
                </a:solidFill>
                <a:latin typeface="Calibri"/>
                <a:cs typeface="Calibri"/>
              </a:rPr>
              <a:t>first,</a:t>
            </a:r>
            <a:r>
              <a:rPr sz="1798" spc="-45" dirty="0">
                <a:solidFill>
                  <a:prstClr val="black"/>
                </a:solidFill>
                <a:latin typeface="Calibri"/>
                <a:cs typeface="Calibri"/>
              </a:rPr>
              <a:t> </a:t>
            </a:r>
            <a:r>
              <a:rPr sz="1798" spc="5" dirty="0">
                <a:solidFill>
                  <a:prstClr val="black"/>
                </a:solidFill>
                <a:latin typeface="Calibri"/>
                <a:cs typeface="Calibri"/>
              </a:rPr>
              <a:t>but </a:t>
            </a:r>
            <a:r>
              <a:rPr sz="1798" spc="-395" dirty="0">
                <a:solidFill>
                  <a:prstClr val="black"/>
                </a:solidFill>
                <a:latin typeface="Calibri"/>
                <a:cs typeface="Calibri"/>
              </a:rPr>
              <a:t> </a:t>
            </a:r>
            <a:r>
              <a:rPr sz="1798" spc="5" dirty="0">
                <a:solidFill>
                  <a:prstClr val="black"/>
                </a:solidFill>
                <a:latin typeface="Calibri"/>
                <a:cs typeface="Calibri"/>
              </a:rPr>
              <a:t>this</a:t>
            </a:r>
            <a:r>
              <a:rPr sz="1798" spc="-20" dirty="0">
                <a:solidFill>
                  <a:prstClr val="black"/>
                </a:solidFill>
                <a:latin typeface="Calibri"/>
                <a:cs typeface="Calibri"/>
              </a:rPr>
              <a:t> </a:t>
            </a:r>
            <a:r>
              <a:rPr sz="1798" spc="-5" dirty="0">
                <a:solidFill>
                  <a:prstClr val="black"/>
                </a:solidFill>
                <a:latin typeface="Calibri"/>
                <a:cs typeface="Calibri"/>
              </a:rPr>
              <a:t>eventually</a:t>
            </a:r>
            <a:r>
              <a:rPr sz="1798" spc="-55" dirty="0">
                <a:solidFill>
                  <a:prstClr val="black"/>
                </a:solidFill>
                <a:latin typeface="Calibri"/>
                <a:cs typeface="Calibri"/>
              </a:rPr>
              <a:t> </a:t>
            </a:r>
            <a:r>
              <a:rPr sz="1798" spc="-10" dirty="0">
                <a:solidFill>
                  <a:prstClr val="black"/>
                </a:solidFill>
                <a:latin typeface="Calibri"/>
                <a:cs typeface="Calibri"/>
              </a:rPr>
              <a:t>waned.</a:t>
            </a:r>
            <a:endParaRPr sz="1798">
              <a:solidFill>
                <a:prstClr val="black"/>
              </a:solidFill>
              <a:latin typeface="Calibri"/>
              <a:cs typeface="Calibri"/>
            </a:endParaRPr>
          </a:p>
          <a:p>
            <a:pPr defTabSz="913577">
              <a:buFont typeface="Wingdings"/>
              <a:buChar char=""/>
            </a:pPr>
            <a:endParaRPr sz="1798">
              <a:solidFill>
                <a:prstClr val="black"/>
              </a:solidFill>
              <a:latin typeface="Calibri"/>
              <a:cs typeface="Calibri"/>
            </a:endParaRPr>
          </a:p>
          <a:p>
            <a:pPr marL="287396" indent="-275342" defTabSz="913577">
              <a:lnSpc>
                <a:spcPts val="2053"/>
              </a:lnSpc>
              <a:spcBef>
                <a:spcPts val="1534"/>
              </a:spcBef>
              <a:buFont typeface="Wingdings"/>
              <a:buChar char=""/>
              <a:tabLst>
                <a:tab pos="287396" algn="l"/>
                <a:tab pos="288031" algn="l"/>
              </a:tabLst>
            </a:pPr>
            <a:r>
              <a:rPr sz="1798" spc="5" dirty="0">
                <a:solidFill>
                  <a:prstClr val="black"/>
                </a:solidFill>
                <a:latin typeface="Calibri"/>
                <a:cs typeface="Calibri"/>
              </a:rPr>
              <a:t>Our</a:t>
            </a:r>
            <a:r>
              <a:rPr sz="1798" spc="-20" dirty="0">
                <a:solidFill>
                  <a:prstClr val="black"/>
                </a:solidFill>
                <a:latin typeface="Calibri"/>
                <a:cs typeface="Calibri"/>
              </a:rPr>
              <a:t> </a:t>
            </a:r>
            <a:r>
              <a:rPr sz="1798" dirty="0">
                <a:solidFill>
                  <a:prstClr val="black"/>
                </a:solidFill>
                <a:latin typeface="Calibri"/>
                <a:cs typeface="Calibri"/>
              </a:rPr>
              <a:t>meetings</a:t>
            </a:r>
            <a:r>
              <a:rPr sz="1798" spc="-50" dirty="0">
                <a:solidFill>
                  <a:prstClr val="black"/>
                </a:solidFill>
                <a:latin typeface="Calibri"/>
                <a:cs typeface="Calibri"/>
              </a:rPr>
              <a:t> </a:t>
            </a:r>
            <a:r>
              <a:rPr sz="1798" spc="-15" dirty="0">
                <a:solidFill>
                  <a:prstClr val="black"/>
                </a:solidFill>
                <a:latin typeface="Calibri"/>
                <a:cs typeface="Calibri"/>
              </a:rPr>
              <a:t>were</a:t>
            </a:r>
            <a:r>
              <a:rPr sz="1798" spc="-5" dirty="0">
                <a:solidFill>
                  <a:prstClr val="black"/>
                </a:solidFill>
                <a:latin typeface="Calibri"/>
                <a:cs typeface="Calibri"/>
              </a:rPr>
              <a:t> frequently</a:t>
            </a:r>
            <a:r>
              <a:rPr sz="1798" spc="-20" dirty="0">
                <a:solidFill>
                  <a:prstClr val="black"/>
                </a:solidFill>
                <a:latin typeface="Calibri"/>
                <a:cs typeface="Calibri"/>
              </a:rPr>
              <a:t> </a:t>
            </a:r>
            <a:r>
              <a:rPr sz="1798" spc="-5" dirty="0">
                <a:solidFill>
                  <a:prstClr val="black"/>
                </a:solidFill>
                <a:latin typeface="Calibri"/>
                <a:cs typeface="Calibri"/>
              </a:rPr>
              <a:t>interrupted</a:t>
            </a:r>
            <a:r>
              <a:rPr sz="1798" spc="-50" dirty="0">
                <a:solidFill>
                  <a:prstClr val="black"/>
                </a:solidFill>
                <a:latin typeface="Calibri"/>
                <a:cs typeface="Calibri"/>
              </a:rPr>
              <a:t> </a:t>
            </a:r>
            <a:r>
              <a:rPr sz="1798" dirty="0">
                <a:solidFill>
                  <a:prstClr val="black"/>
                </a:solidFill>
                <a:latin typeface="Calibri"/>
                <a:cs typeface="Calibri"/>
              </a:rPr>
              <a:t>by</a:t>
            </a:r>
            <a:r>
              <a:rPr sz="1798" spc="-25" dirty="0">
                <a:solidFill>
                  <a:prstClr val="black"/>
                </a:solidFill>
                <a:latin typeface="Calibri"/>
                <a:cs typeface="Calibri"/>
              </a:rPr>
              <a:t> </a:t>
            </a:r>
            <a:r>
              <a:rPr sz="1798" spc="5" dirty="0">
                <a:solidFill>
                  <a:prstClr val="black"/>
                </a:solidFill>
                <a:latin typeface="Calibri"/>
                <a:cs typeface="Calibri"/>
              </a:rPr>
              <a:t>live</a:t>
            </a:r>
            <a:endParaRPr sz="1798">
              <a:solidFill>
                <a:prstClr val="black"/>
              </a:solidFill>
              <a:latin typeface="Calibri"/>
              <a:cs typeface="Calibri"/>
            </a:endParaRPr>
          </a:p>
          <a:p>
            <a:pPr marL="287396" defTabSz="913577">
              <a:lnSpc>
                <a:spcPts val="2053"/>
              </a:lnSpc>
            </a:pPr>
            <a:r>
              <a:rPr sz="1798" spc="-5" dirty="0">
                <a:solidFill>
                  <a:prstClr val="black"/>
                </a:solidFill>
                <a:latin typeface="Calibri"/>
                <a:cs typeface="Calibri"/>
              </a:rPr>
              <a:t>pornography</a:t>
            </a:r>
            <a:r>
              <a:rPr sz="1798" spc="-70" dirty="0">
                <a:solidFill>
                  <a:prstClr val="black"/>
                </a:solidFill>
                <a:latin typeface="Calibri"/>
                <a:cs typeface="Calibri"/>
              </a:rPr>
              <a:t> </a:t>
            </a:r>
            <a:r>
              <a:rPr sz="1798" dirty="0">
                <a:solidFill>
                  <a:prstClr val="black"/>
                </a:solidFill>
                <a:latin typeface="Calibri"/>
                <a:cs typeface="Calibri"/>
              </a:rPr>
              <a:t>thanks</a:t>
            </a:r>
            <a:r>
              <a:rPr sz="1798" spc="-60" dirty="0">
                <a:solidFill>
                  <a:prstClr val="black"/>
                </a:solidFill>
                <a:latin typeface="Calibri"/>
                <a:cs typeface="Calibri"/>
              </a:rPr>
              <a:t> </a:t>
            </a:r>
            <a:r>
              <a:rPr sz="1798" dirty="0">
                <a:solidFill>
                  <a:prstClr val="black"/>
                </a:solidFill>
                <a:latin typeface="Calibri"/>
                <a:cs typeface="Calibri"/>
              </a:rPr>
              <a:t>to</a:t>
            </a:r>
            <a:r>
              <a:rPr sz="1798" spc="-25" dirty="0">
                <a:solidFill>
                  <a:prstClr val="black"/>
                </a:solidFill>
                <a:latin typeface="Calibri"/>
                <a:cs typeface="Calibri"/>
              </a:rPr>
              <a:t> </a:t>
            </a:r>
            <a:r>
              <a:rPr sz="1798" dirty="0">
                <a:solidFill>
                  <a:prstClr val="black"/>
                </a:solidFill>
                <a:latin typeface="Calibri"/>
                <a:cs typeface="Calibri"/>
              </a:rPr>
              <a:t>cyber</a:t>
            </a:r>
            <a:r>
              <a:rPr sz="1798" spc="-20" dirty="0">
                <a:solidFill>
                  <a:prstClr val="black"/>
                </a:solidFill>
                <a:latin typeface="Calibri"/>
                <a:cs typeface="Calibri"/>
              </a:rPr>
              <a:t> </a:t>
            </a:r>
            <a:r>
              <a:rPr sz="1798" spc="-10" dirty="0">
                <a:solidFill>
                  <a:prstClr val="black"/>
                </a:solidFill>
                <a:latin typeface="Calibri"/>
                <a:cs typeface="Calibri"/>
              </a:rPr>
              <a:t>hackers.</a:t>
            </a:r>
            <a:endParaRPr sz="1798">
              <a:solidFill>
                <a:prstClr val="black"/>
              </a:solidFill>
              <a:latin typeface="Calibri"/>
              <a:cs typeface="Calibri"/>
            </a:endParaRPr>
          </a:p>
          <a:p>
            <a:pPr defTabSz="913577"/>
            <a:endParaRPr sz="1798">
              <a:solidFill>
                <a:prstClr val="black"/>
              </a:solidFill>
              <a:latin typeface="Calibri"/>
              <a:cs typeface="Calibri"/>
            </a:endParaRPr>
          </a:p>
          <a:p>
            <a:pPr marL="287396" indent="-275342" defTabSz="913577">
              <a:lnSpc>
                <a:spcPts val="2053"/>
              </a:lnSpc>
              <a:spcBef>
                <a:spcPts val="1534"/>
              </a:spcBef>
              <a:buFont typeface="Wingdings"/>
              <a:buChar char=""/>
              <a:tabLst>
                <a:tab pos="287396" algn="l"/>
                <a:tab pos="288031" algn="l"/>
              </a:tabLst>
            </a:pPr>
            <a:r>
              <a:rPr sz="1798" dirty="0">
                <a:solidFill>
                  <a:prstClr val="black"/>
                </a:solidFill>
                <a:latin typeface="Calibri"/>
                <a:cs typeface="Calibri"/>
              </a:rPr>
              <a:t>Meetings</a:t>
            </a:r>
            <a:r>
              <a:rPr sz="1798" spc="-50" dirty="0">
                <a:solidFill>
                  <a:prstClr val="black"/>
                </a:solidFill>
                <a:latin typeface="Calibri"/>
                <a:cs typeface="Calibri"/>
              </a:rPr>
              <a:t> </a:t>
            </a:r>
            <a:r>
              <a:rPr sz="1798" dirty="0">
                <a:solidFill>
                  <a:prstClr val="black"/>
                </a:solidFill>
                <a:latin typeface="Calibri"/>
                <a:cs typeface="Calibri"/>
              </a:rPr>
              <a:t>multiplied,</a:t>
            </a:r>
            <a:r>
              <a:rPr sz="1798" spc="-40" dirty="0">
                <a:solidFill>
                  <a:prstClr val="black"/>
                </a:solidFill>
                <a:latin typeface="Calibri"/>
                <a:cs typeface="Calibri"/>
              </a:rPr>
              <a:t> </a:t>
            </a:r>
            <a:r>
              <a:rPr sz="1798" dirty="0">
                <a:solidFill>
                  <a:prstClr val="black"/>
                </a:solidFill>
                <a:latin typeface="Calibri"/>
                <a:cs typeface="Calibri"/>
              </a:rPr>
              <a:t>but</a:t>
            </a:r>
            <a:r>
              <a:rPr sz="1798" spc="-15" dirty="0">
                <a:solidFill>
                  <a:prstClr val="black"/>
                </a:solidFill>
                <a:latin typeface="Calibri"/>
                <a:cs typeface="Calibri"/>
              </a:rPr>
              <a:t> </a:t>
            </a:r>
            <a:r>
              <a:rPr sz="1798" spc="-5" dirty="0">
                <a:solidFill>
                  <a:prstClr val="black"/>
                </a:solidFill>
                <a:latin typeface="Calibri"/>
                <a:cs typeface="Calibri"/>
              </a:rPr>
              <a:t>we</a:t>
            </a:r>
            <a:r>
              <a:rPr sz="1798" spc="-25" dirty="0">
                <a:solidFill>
                  <a:prstClr val="black"/>
                </a:solidFill>
                <a:latin typeface="Calibri"/>
                <a:cs typeface="Calibri"/>
              </a:rPr>
              <a:t> </a:t>
            </a:r>
            <a:r>
              <a:rPr sz="1798" spc="-5" dirty="0">
                <a:solidFill>
                  <a:prstClr val="black"/>
                </a:solidFill>
                <a:latin typeface="Calibri"/>
                <a:cs typeface="Calibri"/>
              </a:rPr>
              <a:t>all</a:t>
            </a:r>
            <a:r>
              <a:rPr sz="1798" spc="25" dirty="0">
                <a:solidFill>
                  <a:prstClr val="black"/>
                </a:solidFill>
                <a:latin typeface="Calibri"/>
                <a:cs typeface="Calibri"/>
              </a:rPr>
              <a:t> </a:t>
            </a:r>
            <a:r>
              <a:rPr sz="1798" spc="-5" dirty="0">
                <a:solidFill>
                  <a:prstClr val="black"/>
                </a:solidFill>
                <a:latin typeface="Calibri"/>
                <a:cs typeface="Calibri"/>
              </a:rPr>
              <a:t>had</a:t>
            </a:r>
            <a:r>
              <a:rPr sz="1798" spc="-15" dirty="0">
                <a:solidFill>
                  <a:prstClr val="black"/>
                </a:solidFill>
                <a:latin typeface="Calibri"/>
                <a:cs typeface="Calibri"/>
              </a:rPr>
              <a:t> </a:t>
            </a:r>
            <a:r>
              <a:rPr sz="1798" dirty="0">
                <a:solidFill>
                  <a:prstClr val="black"/>
                </a:solidFill>
                <a:latin typeface="Calibri"/>
                <a:cs typeface="Calibri"/>
              </a:rPr>
              <a:t>the</a:t>
            </a:r>
            <a:r>
              <a:rPr sz="1798" spc="10" dirty="0">
                <a:solidFill>
                  <a:prstClr val="black"/>
                </a:solidFill>
                <a:latin typeface="Calibri"/>
                <a:cs typeface="Calibri"/>
              </a:rPr>
              <a:t> </a:t>
            </a:r>
            <a:r>
              <a:rPr sz="1798" dirty="0">
                <a:solidFill>
                  <a:prstClr val="black"/>
                </a:solidFill>
                <a:latin typeface="Calibri"/>
                <a:cs typeface="Calibri"/>
              </a:rPr>
              <a:t>same</a:t>
            </a:r>
            <a:r>
              <a:rPr sz="1798" spc="-25" dirty="0">
                <a:solidFill>
                  <a:prstClr val="black"/>
                </a:solidFill>
                <a:latin typeface="Calibri"/>
                <a:cs typeface="Calibri"/>
              </a:rPr>
              <a:t> </a:t>
            </a:r>
            <a:r>
              <a:rPr sz="1798" dirty="0">
                <a:solidFill>
                  <a:prstClr val="black"/>
                </a:solidFill>
                <a:latin typeface="Calibri"/>
                <a:cs typeface="Calibri"/>
              </a:rPr>
              <a:t>audience</a:t>
            </a:r>
            <a:r>
              <a:rPr sz="1798" spc="5" dirty="0">
                <a:solidFill>
                  <a:prstClr val="black"/>
                </a:solidFill>
                <a:latin typeface="Calibri"/>
                <a:cs typeface="Calibri"/>
              </a:rPr>
              <a:t> in</a:t>
            </a:r>
            <a:endParaRPr sz="1798">
              <a:solidFill>
                <a:prstClr val="black"/>
              </a:solidFill>
              <a:latin typeface="Calibri"/>
              <a:cs typeface="Calibri"/>
            </a:endParaRPr>
          </a:p>
          <a:p>
            <a:pPr marL="287396" defTabSz="913577">
              <a:lnSpc>
                <a:spcPts val="2053"/>
              </a:lnSpc>
            </a:pPr>
            <a:r>
              <a:rPr sz="1798" spc="5" dirty="0">
                <a:solidFill>
                  <a:prstClr val="black"/>
                </a:solidFill>
                <a:latin typeface="Calibri"/>
                <a:cs typeface="Calibri"/>
              </a:rPr>
              <a:t>mind.</a:t>
            </a:r>
            <a:endParaRPr sz="1798">
              <a:solidFill>
                <a:prstClr val="black"/>
              </a:solidFill>
              <a:latin typeface="Calibri"/>
              <a:cs typeface="Calibri"/>
            </a:endParaRPr>
          </a:p>
          <a:p>
            <a:pPr defTabSz="913577"/>
            <a:endParaRPr sz="1798">
              <a:solidFill>
                <a:prstClr val="black"/>
              </a:solidFill>
              <a:latin typeface="Calibri"/>
              <a:cs typeface="Calibri"/>
            </a:endParaRPr>
          </a:p>
          <a:p>
            <a:pPr defTabSz="913577">
              <a:spcBef>
                <a:spcPts val="50"/>
              </a:spcBef>
            </a:pPr>
            <a:endParaRPr sz="1399">
              <a:solidFill>
                <a:prstClr val="black"/>
              </a:solidFill>
              <a:latin typeface="Calibri"/>
              <a:cs typeface="Calibri"/>
            </a:endParaRPr>
          </a:p>
          <a:p>
            <a:pPr marL="287396" marR="5075" indent="-275342" algn="just" defTabSz="913577">
              <a:lnSpc>
                <a:spcPct val="89500"/>
              </a:lnSpc>
              <a:buFont typeface="Wingdings"/>
              <a:buChar char=""/>
              <a:tabLst>
                <a:tab pos="288031" algn="l"/>
              </a:tabLst>
            </a:pPr>
            <a:r>
              <a:rPr sz="1798" dirty="0">
                <a:solidFill>
                  <a:prstClr val="black"/>
                </a:solidFill>
                <a:latin typeface="Calibri"/>
                <a:cs typeface="Calibri"/>
              </a:rPr>
              <a:t>Due</a:t>
            </a:r>
            <a:r>
              <a:rPr sz="1798" spc="5" dirty="0">
                <a:solidFill>
                  <a:prstClr val="black"/>
                </a:solidFill>
                <a:latin typeface="Calibri"/>
                <a:cs typeface="Calibri"/>
              </a:rPr>
              <a:t> </a:t>
            </a:r>
            <a:r>
              <a:rPr sz="1798" dirty="0">
                <a:solidFill>
                  <a:prstClr val="black"/>
                </a:solidFill>
                <a:latin typeface="Calibri"/>
                <a:cs typeface="Calibri"/>
              </a:rPr>
              <a:t>to</a:t>
            </a:r>
            <a:r>
              <a:rPr sz="1798" spc="-15" dirty="0">
                <a:solidFill>
                  <a:prstClr val="black"/>
                </a:solidFill>
                <a:latin typeface="Calibri"/>
                <a:cs typeface="Calibri"/>
              </a:rPr>
              <a:t> </a:t>
            </a:r>
            <a:r>
              <a:rPr sz="1798" spc="5" dirty="0">
                <a:solidFill>
                  <a:prstClr val="black"/>
                </a:solidFill>
                <a:latin typeface="Calibri"/>
                <a:cs typeface="Calibri"/>
              </a:rPr>
              <a:t>the ongoing</a:t>
            </a:r>
            <a:r>
              <a:rPr sz="1798" spc="-45" dirty="0">
                <a:solidFill>
                  <a:prstClr val="black"/>
                </a:solidFill>
                <a:latin typeface="Calibri"/>
                <a:cs typeface="Calibri"/>
              </a:rPr>
              <a:t> </a:t>
            </a:r>
            <a:r>
              <a:rPr sz="1798" spc="-5" dirty="0">
                <a:solidFill>
                  <a:prstClr val="black"/>
                </a:solidFill>
                <a:latin typeface="Calibri"/>
                <a:cs typeface="Calibri"/>
              </a:rPr>
              <a:t>lockdown,</a:t>
            </a:r>
            <a:r>
              <a:rPr sz="1798" spc="-75" dirty="0">
                <a:solidFill>
                  <a:prstClr val="black"/>
                </a:solidFill>
                <a:latin typeface="Calibri"/>
                <a:cs typeface="Calibri"/>
              </a:rPr>
              <a:t> </a:t>
            </a:r>
            <a:r>
              <a:rPr sz="1798" spc="5" dirty="0">
                <a:solidFill>
                  <a:prstClr val="black"/>
                </a:solidFill>
                <a:latin typeface="Calibri"/>
                <a:cs typeface="Calibri"/>
              </a:rPr>
              <a:t>it</a:t>
            </a:r>
            <a:r>
              <a:rPr sz="1798" spc="-20" dirty="0">
                <a:solidFill>
                  <a:prstClr val="black"/>
                </a:solidFill>
                <a:latin typeface="Calibri"/>
                <a:cs typeface="Calibri"/>
              </a:rPr>
              <a:t> was</a:t>
            </a:r>
            <a:r>
              <a:rPr sz="1798" spc="20" dirty="0">
                <a:solidFill>
                  <a:prstClr val="black"/>
                </a:solidFill>
                <a:latin typeface="Calibri"/>
                <a:cs typeface="Calibri"/>
              </a:rPr>
              <a:t> </a:t>
            </a:r>
            <a:r>
              <a:rPr sz="1798" spc="5" dirty="0">
                <a:solidFill>
                  <a:prstClr val="black"/>
                </a:solidFill>
                <a:latin typeface="Calibri"/>
                <a:cs typeface="Calibri"/>
              </a:rPr>
              <a:t>difficult</a:t>
            </a:r>
            <a:r>
              <a:rPr sz="1798" spc="-90" dirty="0">
                <a:solidFill>
                  <a:prstClr val="black"/>
                </a:solidFill>
                <a:latin typeface="Calibri"/>
                <a:cs typeface="Calibri"/>
              </a:rPr>
              <a:t> </a:t>
            </a:r>
            <a:r>
              <a:rPr sz="1798" dirty="0">
                <a:solidFill>
                  <a:prstClr val="black"/>
                </a:solidFill>
                <a:latin typeface="Calibri"/>
                <a:cs typeface="Calibri"/>
              </a:rPr>
              <a:t>to</a:t>
            </a:r>
            <a:r>
              <a:rPr sz="1798" spc="-50" dirty="0">
                <a:solidFill>
                  <a:prstClr val="black"/>
                </a:solidFill>
                <a:latin typeface="Calibri"/>
                <a:cs typeface="Calibri"/>
              </a:rPr>
              <a:t> </a:t>
            </a:r>
            <a:r>
              <a:rPr sz="1798" spc="-5" dirty="0">
                <a:solidFill>
                  <a:prstClr val="black"/>
                </a:solidFill>
                <a:latin typeface="Calibri"/>
                <a:cs typeface="Calibri"/>
              </a:rPr>
              <a:t>communicate </a:t>
            </a:r>
            <a:r>
              <a:rPr sz="1798" spc="-390" dirty="0">
                <a:solidFill>
                  <a:prstClr val="black"/>
                </a:solidFill>
                <a:latin typeface="Calibri"/>
                <a:cs typeface="Calibri"/>
              </a:rPr>
              <a:t> </a:t>
            </a:r>
            <a:r>
              <a:rPr sz="1798" dirty="0">
                <a:solidFill>
                  <a:prstClr val="black"/>
                </a:solidFill>
                <a:latin typeface="Calibri"/>
                <a:cs typeface="Calibri"/>
              </a:rPr>
              <a:t>with </a:t>
            </a:r>
            <a:r>
              <a:rPr sz="1798" spc="5" dirty="0">
                <a:solidFill>
                  <a:prstClr val="black"/>
                </a:solidFill>
                <a:latin typeface="Calibri"/>
                <a:cs typeface="Calibri"/>
              </a:rPr>
              <a:t>some </a:t>
            </a:r>
            <a:r>
              <a:rPr sz="1798" dirty="0">
                <a:solidFill>
                  <a:prstClr val="black"/>
                </a:solidFill>
                <a:latin typeface="Calibri"/>
                <a:cs typeface="Calibri"/>
              </a:rPr>
              <a:t>of the </a:t>
            </a:r>
            <a:r>
              <a:rPr sz="1798" spc="-15" dirty="0">
                <a:solidFill>
                  <a:prstClr val="black"/>
                </a:solidFill>
                <a:latin typeface="Calibri"/>
                <a:cs typeface="Calibri"/>
              </a:rPr>
              <a:t>target </a:t>
            </a:r>
            <a:r>
              <a:rPr sz="1798" dirty="0">
                <a:solidFill>
                  <a:prstClr val="black"/>
                </a:solidFill>
                <a:latin typeface="Calibri"/>
                <a:cs typeface="Calibri"/>
              </a:rPr>
              <a:t>audience because they </a:t>
            </a:r>
            <a:r>
              <a:rPr sz="1798" spc="-10" dirty="0">
                <a:solidFill>
                  <a:prstClr val="black"/>
                </a:solidFill>
                <a:latin typeface="Calibri"/>
                <a:cs typeface="Calibri"/>
              </a:rPr>
              <a:t>weren't </a:t>
            </a:r>
            <a:r>
              <a:rPr sz="1798" dirty="0">
                <a:solidFill>
                  <a:prstClr val="black"/>
                </a:solidFill>
                <a:latin typeface="Calibri"/>
                <a:cs typeface="Calibri"/>
              </a:rPr>
              <a:t>using </a:t>
            </a:r>
            <a:r>
              <a:rPr sz="1798" spc="-395" dirty="0">
                <a:solidFill>
                  <a:prstClr val="black"/>
                </a:solidFill>
                <a:latin typeface="Calibri"/>
                <a:cs typeface="Calibri"/>
              </a:rPr>
              <a:t> </a:t>
            </a:r>
            <a:r>
              <a:rPr sz="1798" dirty="0">
                <a:solidFill>
                  <a:prstClr val="black"/>
                </a:solidFill>
                <a:latin typeface="Calibri"/>
                <a:cs typeface="Calibri"/>
              </a:rPr>
              <a:t>social</a:t>
            </a:r>
            <a:r>
              <a:rPr sz="1798" spc="-50" dirty="0">
                <a:solidFill>
                  <a:prstClr val="black"/>
                </a:solidFill>
                <a:latin typeface="Calibri"/>
                <a:cs typeface="Calibri"/>
              </a:rPr>
              <a:t> </a:t>
            </a:r>
            <a:r>
              <a:rPr sz="1798" dirty="0">
                <a:solidFill>
                  <a:prstClr val="black"/>
                </a:solidFill>
                <a:latin typeface="Calibri"/>
                <a:cs typeface="Calibri"/>
              </a:rPr>
              <a:t>media.</a:t>
            </a:r>
            <a:endParaRPr sz="1798">
              <a:solidFill>
                <a:prstClr val="black"/>
              </a:solidFill>
              <a:latin typeface="Calibri"/>
              <a:cs typeface="Calibri"/>
            </a:endParaRPr>
          </a:p>
        </p:txBody>
      </p:sp>
      <p:pic>
        <p:nvPicPr>
          <p:cNvPr id="6" name="object 6"/>
          <p:cNvPicPr/>
          <p:nvPr/>
        </p:nvPicPr>
        <p:blipFill>
          <a:blip r:embed="rId4" cstate="print"/>
          <a:stretch>
            <a:fillRect/>
          </a:stretch>
        </p:blipFill>
        <p:spPr>
          <a:xfrm>
            <a:off x="842683" y="513112"/>
            <a:ext cx="1192568" cy="84605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0683" y="1441181"/>
            <a:ext cx="1927345" cy="328626"/>
          </a:xfrm>
          <a:prstGeom prst="rect">
            <a:avLst/>
          </a:prstGeom>
        </p:spPr>
        <p:txBody>
          <a:bodyPr vert="horz" wrap="square" lIns="0" tIns="17129" rIns="0" bIns="0" rtlCol="0">
            <a:spAutoFit/>
          </a:bodyPr>
          <a:lstStyle/>
          <a:p>
            <a:pPr marL="12689">
              <a:spcBef>
                <a:spcPts val="135"/>
              </a:spcBef>
            </a:pPr>
            <a:r>
              <a:rPr spc="15" dirty="0"/>
              <a:t>Project</a:t>
            </a:r>
            <a:r>
              <a:rPr spc="-40" dirty="0"/>
              <a:t> </a:t>
            </a:r>
            <a:r>
              <a:rPr spc="15" dirty="0"/>
              <a:t>Next</a:t>
            </a:r>
            <a:r>
              <a:rPr spc="-65" dirty="0"/>
              <a:t> </a:t>
            </a:r>
            <a:r>
              <a:rPr spc="15" dirty="0"/>
              <a:t>Steps</a:t>
            </a:r>
          </a:p>
        </p:txBody>
      </p:sp>
      <p:sp>
        <p:nvSpPr>
          <p:cNvPr id="3" name="object 3"/>
          <p:cNvSpPr txBox="1"/>
          <p:nvPr/>
        </p:nvSpPr>
        <p:spPr>
          <a:xfrm>
            <a:off x="522177" y="1842003"/>
            <a:ext cx="6585203" cy="4204887"/>
          </a:xfrm>
          <a:prstGeom prst="rect">
            <a:avLst/>
          </a:prstGeom>
        </p:spPr>
        <p:txBody>
          <a:bodyPr vert="horz" wrap="square" lIns="0" tIns="39968" rIns="0" bIns="0" rtlCol="0">
            <a:spAutoFit/>
          </a:bodyPr>
          <a:lstStyle/>
          <a:p>
            <a:pPr marL="12689" marR="5075" defTabSz="913577">
              <a:lnSpc>
                <a:spcPct val="92500"/>
              </a:lnSpc>
              <a:spcBef>
                <a:spcPts val="315"/>
              </a:spcBef>
            </a:pPr>
            <a:r>
              <a:rPr sz="1948" spc="20" dirty="0">
                <a:solidFill>
                  <a:prstClr val="black"/>
                </a:solidFill>
                <a:latin typeface="Calibri"/>
                <a:cs typeface="Calibri"/>
              </a:rPr>
              <a:t>FOME</a:t>
            </a:r>
            <a:r>
              <a:rPr sz="1948" dirty="0">
                <a:solidFill>
                  <a:prstClr val="black"/>
                </a:solidFill>
                <a:latin typeface="Calibri"/>
                <a:cs typeface="Calibri"/>
              </a:rPr>
              <a:t> to</a:t>
            </a:r>
            <a:r>
              <a:rPr sz="1948" spc="35" dirty="0">
                <a:solidFill>
                  <a:prstClr val="black"/>
                </a:solidFill>
                <a:latin typeface="Calibri"/>
                <a:cs typeface="Calibri"/>
              </a:rPr>
              <a:t> </a:t>
            </a:r>
            <a:r>
              <a:rPr sz="1948" spc="10" dirty="0">
                <a:solidFill>
                  <a:prstClr val="black"/>
                </a:solidFill>
                <a:latin typeface="Calibri"/>
                <a:cs typeface="Calibri"/>
              </a:rPr>
              <a:t>reachout</a:t>
            </a:r>
            <a:r>
              <a:rPr sz="1948" spc="60" dirty="0">
                <a:solidFill>
                  <a:prstClr val="black"/>
                </a:solidFill>
                <a:latin typeface="Calibri"/>
                <a:cs typeface="Calibri"/>
              </a:rPr>
              <a:t> </a:t>
            </a:r>
            <a:r>
              <a:rPr sz="1948" dirty="0">
                <a:solidFill>
                  <a:prstClr val="black"/>
                </a:solidFill>
                <a:latin typeface="Calibri"/>
                <a:cs typeface="Calibri"/>
              </a:rPr>
              <a:t>to</a:t>
            </a:r>
            <a:r>
              <a:rPr sz="1948" spc="35" dirty="0">
                <a:solidFill>
                  <a:prstClr val="black"/>
                </a:solidFill>
                <a:latin typeface="Calibri"/>
                <a:cs typeface="Calibri"/>
              </a:rPr>
              <a:t> </a:t>
            </a:r>
            <a:r>
              <a:rPr sz="1948" spc="10" dirty="0">
                <a:solidFill>
                  <a:prstClr val="black"/>
                </a:solidFill>
                <a:latin typeface="Calibri"/>
                <a:cs typeface="Calibri"/>
              </a:rPr>
              <a:t>partners</a:t>
            </a:r>
            <a:r>
              <a:rPr sz="1948" spc="60" dirty="0">
                <a:solidFill>
                  <a:prstClr val="black"/>
                </a:solidFill>
                <a:latin typeface="Calibri"/>
                <a:cs typeface="Calibri"/>
              </a:rPr>
              <a:t> </a:t>
            </a:r>
            <a:r>
              <a:rPr sz="1948" dirty="0">
                <a:solidFill>
                  <a:prstClr val="black"/>
                </a:solidFill>
                <a:latin typeface="Calibri"/>
                <a:cs typeface="Calibri"/>
              </a:rPr>
              <a:t>to</a:t>
            </a:r>
            <a:r>
              <a:rPr sz="1948" spc="70" dirty="0">
                <a:solidFill>
                  <a:prstClr val="black"/>
                </a:solidFill>
                <a:latin typeface="Calibri"/>
                <a:cs typeface="Calibri"/>
              </a:rPr>
              <a:t> </a:t>
            </a:r>
            <a:r>
              <a:rPr sz="1948" spc="5" dirty="0">
                <a:solidFill>
                  <a:prstClr val="black"/>
                </a:solidFill>
                <a:latin typeface="Calibri"/>
                <a:cs typeface="Calibri"/>
              </a:rPr>
              <a:t>organise</a:t>
            </a:r>
            <a:r>
              <a:rPr sz="1948" spc="30" dirty="0">
                <a:solidFill>
                  <a:prstClr val="black"/>
                </a:solidFill>
                <a:latin typeface="Calibri"/>
                <a:cs typeface="Calibri"/>
              </a:rPr>
              <a:t> </a:t>
            </a:r>
            <a:r>
              <a:rPr sz="1948" spc="10" dirty="0">
                <a:solidFill>
                  <a:prstClr val="black"/>
                </a:solidFill>
                <a:latin typeface="Calibri"/>
                <a:cs typeface="Calibri"/>
              </a:rPr>
              <a:t>the</a:t>
            </a:r>
            <a:r>
              <a:rPr sz="1948" spc="65" dirty="0">
                <a:solidFill>
                  <a:prstClr val="black"/>
                </a:solidFill>
                <a:latin typeface="Calibri"/>
                <a:cs typeface="Calibri"/>
              </a:rPr>
              <a:t> </a:t>
            </a:r>
            <a:r>
              <a:rPr sz="1948" spc="-5" dirty="0">
                <a:solidFill>
                  <a:prstClr val="black"/>
                </a:solidFill>
                <a:latin typeface="Calibri"/>
                <a:cs typeface="Calibri"/>
              </a:rPr>
              <a:t>first</a:t>
            </a:r>
            <a:r>
              <a:rPr sz="1948" spc="20" dirty="0">
                <a:solidFill>
                  <a:prstClr val="black"/>
                </a:solidFill>
                <a:latin typeface="Calibri"/>
                <a:cs typeface="Calibri"/>
              </a:rPr>
              <a:t> </a:t>
            </a:r>
            <a:r>
              <a:rPr sz="1948" spc="5" dirty="0">
                <a:solidFill>
                  <a:prstClr val="black"/>
                </a:solidFill>
                <a:latin typeface="Calibri"/>
                <a:cs typeface="Calibri"/>
              </a:rPr>
              <a:t>annual</a:t>
            </a:r>
            <a:r>
              <a:rPr sz="1948" spc="110" dirty="0">
                <a:solidFill>
                  <a:prstClr val="black"/>
                </a:solidFill>
                <a:latin typeface="Calibri"/>
                <a:cs typeface="Calibri"/>
              </a:rPr>
              <a:t> </a:t>
            </a:r>
            <a:r>
              <a:rPr sz="1948" spc="10" dirty="0">
                <a:solidFill>
                  <a:prstClr val="black"/>
                </a:solidFill>
                <a:latin typeface="Calibri"/>
                <a:cs typeface="Calibri"/>
              </a:rPr>
              <a:t>high </a:t>
            </a:r>
            <a:r>
              <a:rPr sz="1948" spc="15" dirty="0">
                <a:solidFill>
                  <a:prstClr val="black"/>
                </a:solidFill>
                <a:latin typeface="Calibri"/>
                <a:cs typeface="Calibri"/>
              </a:rPr>
              <a:t> </a:t>
            </a:r>
            <a:r>
              <a:rPr sz="1948" spc="5" dirty="0">
                <a:solidFill>
                  <a:prstClr val="black"/>
                </a:solidFill>
                <a:latin typeface="Calibri"/>
                <a:cs typeface="Calibri"/>
              </a:rPr>
              <a:t>level</a:t>
            </a:r>
            <a:r>
              <a:rPr sz="1948" spc="50" dirty="0">
                <a:solidFill>
                  <a:prstClr val="black"/>
                </a:solidFill>
                <a:latin typeface="Calibri"/>
                <a:cs typeface="Calibri"/>
              </a:rPr>
              <a:t> </a:t>
            </a:r>
            <a:r>
              <a:rPr sz="1948" dirty="0">
                <a:solidFill>
                  <a:prstClr val="black"/>
                </a:solidFill>
                <a:latin typeface="Calibri"/>
                <a:cs typeface="Calibri"/>
              </a:rPr>
              <a:t>stakeholders</a:t>
            </a:r>
            <a:r>
              <a:rPr sz="1948" spc="125" dirty="0">
                <a:solidFill>
                  <a:prstClr val="black"/>
                </a:solidFill>
                <a:latin typeface="Calibri"/>
                <a:cs typeface="Calibri"/>
              </a:rPr>
              <a:t> </a:t>
            </a:r>
            <a:r>
              <a:rPr sz="1948" spc="10" dirty="0">
                <a:solidFill>
                  <a:prstClr val="black"/>
                </a:solidFill>
                <a:latin typeface="Calibri"/>
                <a:cs typeface="Calibri"/>
              </a:rPr>
              <a:t>dialogue</a:t>
            </a:r>
            <a:r>
              <a:rPr sz="1948" spc="55" dirty="0">
                <a:solidFill>
                  <a:prstClr val="black"/>
                </a:solidFill>
                <a:latin typeface="Calibri"/>
                <a:cs typeface="Calibri"/>
              </a:rPr>
              <a:t> </a:t>
            </a:r>
            <a:r>
              <a:rPr sz="1948" spc="25" dirty="0">
                <a:solidFill>
                  <a:prstClr val="black"/>
                </a:solidFill>
                <a:latin typeface="Calibri"/>
                <a:cs typeface="Calibri"/>
              </a:rPr>
              <a:t>on</a:t>
            </a:r>
            <a:r>
              <a:rPr sz="1948" dirty="0">
                <a:solidFill>
                  <a:prstClr val="black"/>
                </a:solidFill>
                <a:latin typeface="Calibri"/>
                <a:cs typeface="Calibri"/>
              </a:rPr>
              <a:t> </a:t>
            </a:r>
            <a:r>
              <a:rPr sz="1948" spc="25" dirty="0">
                <a:solidFill>
                  <a:prstClr val="black"/>
                </a:solidFill>
                <a:latin typeface="Calibri"/>
                <a:cs typeface="Calibri"/>
              </a:rPr>
              <a:t>men</a:t>
            </a:r>
            <a:r>
              <a:rPr sz="1948" spc="5" dirty="0">
                <a:solidFill>
                  <a:prstClr val="black"/>
                </a:solidFill>
                <a:latin typeface="Calibri"/>
                <a:cs typeface="Calibri"/>
              </a:rPr>
              <a:t> </a:t>
            </a:r>
            <a:r>
              <a:rPr sz="1948" spc="15" dirty="0">
                <a:solidFill>
                  <a:prstClr val="black"/>
                </a:solidFill>
                <a:latin typeface="Calibri"/>
                <a:cs typeface="Calibri"/>
              </a:rPr>
              <a:t>and</a:t>
            </a:r>
            <a:r>
              <a:rPr sz="1948" spc="35" dirty="0">
                <a:solidFill>
                  <a:prstClr val="black"/>
                </a:solidFill>
                <a:latin typeface="Calibri"/>
                <a:cs typeface="Calibri"/>
              </a:rPr>
              <a:t> </a:t>
            </a:r>
            <a:r>
              <a:rPr sz="1948" spc="-5" dirty="0">
                <a:solidFill>
                  <a:prstClr val="black"/>
                </a:solidFill>
                <a:latin typeface="Calibri"/>
                <a:cs typeface="Calibri"/>
              </a:rPr>
              <a:t>GBV</a:t>
            </a:r>
            <a:r>
              <a:rPr sz="1948" spc="95" dirty="0">
                <a:solidFill>
                  <a:prstClr val="black"/>
                </a:solidFill>
                <a:latin typeface="Calibri"/>
                <a:cs typeface="Calibri"/>
              </a:rPr>
              <a:t> </a:t>
            </a:r>
            <a:r>
              <a:rPr sz="1948" spc="10" dirty="0">
                <a:solidFill>
                  <a:prstClr val="black"/>
                </a:solidFill>
                <a:latin typeface="Calibri"/>
                <a:cs typeface="Calibri"/>
              </a:rPr>
              <a:t>in</a:t>
            </a:r>
            <a:r>
              <a:rPr sz="1948" spc="40" dirty="0">
                <a:solidFill>
                  <a:prstClr val="black"/>
                </a:solidFill>
                <a:latin typeface="Calibri"/>
                <a:cs typeface="Calibri"/>
              </a:rPr>
              <a:t> </a:t>
            </a:r>
            <a:r>
              <a:rPr sz="1948" spc="5" dirty="0">
                <a:solidFill>
                  <a:prstClr val="black"/>
                </a:solidFill>
                <a:latin typeface="Calibri"/>
                <a:cs typeface="Calibri"/>
              </a:rPr>
              <a:t>Uganda,</a:t>
            </a:r>
            <a:r>
              <a:rPr sz="1948" spc="90" dirty="0">
                <a:solidFill>
                  <a:prstClr val="black"/>
                </a:solidFill>
                <a:latin typeface="Calibri"/>
                <a:cs typeface="Calibri"/>
              </a:rPr>
              <a:t> </a:t>
            </a:r>
            <a:r>
              <a:rPr sz="1948" spc="15" dirty="0">
                <a:solidFill>
                  <a:prstClr val="black"/>
                </a:solidFill>
                <a:latin typeface="Calibri"/>
                <a:cs typeface="Calibri"/>
              </a:rPr>
              <a:t>with</a:t>
            </a:r>
            <a:r>
              <a:rPr sz="1948" spc="35" dirty="0">
                <a:solidFill>
                  <a:prstClr val="black"/>
                </a:solidFill>
                <a:latin typeface="Calibri"/>
                <a:cs typeface="Calibri"/>
              </a:rPr>
              <a:t> </a:t>
            </a:r>
            <a:r>
              <a:rPr sz="1948" spc="15" dirty="0">
                <a:solidFill>
                  <a:prstClr val="black"/>
                </a:solidFill>
                <a:latin typeface="Calibri"/>
                <a:cs typeface="Calibri"/>
              </a:rPr>
              <a:t>an </a:t>
            </a:r>
            <a:r>
              <a:rPr sz="1948" spc="-425" dirty="0">
                <a:solidFill>
                  <a:prstClr val="black"/>
                </a:solidFill>
                <a:latin typeface="Calibri"/>
                <a:cs typeface="Calibri"/>
              </a:rPr>
              <a:t> </a:t>
            </a:r>
            <a:r>
              <a:rPr sz="1948" spc="15" dirty="0">
                <a:solidFill>
                  <a:prstClr val="black"/>
                </a:solidFill>
                <a:latin typeface="Calibri"/>
                <a:cs typeface="Calibri"/>
              </a:rPr>
              <a:t>aim</a:t>
            </a:r>
            <a:r>
              <a:rPr sz="1948" spc="25" dirty="0">
                <a:solidFill>
                  <a:prstClr val="black"/>
                </a:solidFill>
                <a:latin typeface="Calibri"/>
                <a:cs typeface="Calibri"/>
              </a:rPr>
              <a:t> </a:t>
            </a:r>
            <a:r>
              <a:rPr sz="1948" spc="20" dirty="0">
                <a:solidFill>
                  <a:prstClr val="black"/>
                </a:solidFill>
                <a:latin typeface="Calibri"/>
                <a:cs typeface="Calibri"/>
              </a:rPr>
              <a:t>of</a:t>
            </a:r>
            <a:r>
              <a:rPr sz="1948" spc="15" dirty="0">
                <a:solidFill>
                  <a:prstClr val="black"/>
                </a:solidFill>
                <a:latin typeface="Calibri"/>
                <a:cs typeface="Calibri"/>
              </a:rPr>
              <a:t> </a:t>
            </a:r>
            <a:r>
              <a:rPr sz="1948" spc="20" dirty="0">
                <a:solidFill>
                  <a:prstClr val="black"/>
                </a:solidFill>
                <a:latin typeface="Calibri"/>
                <a:cs typeface="Calibri"/>
              </a:rPr>
              <a:t>men</a:t>
            </a:r>
            <a:r>
              <a:rPr sz="1948" spc="5" dirty="0">
                <a:solidFill>
                  <a:prstClr val="black"/>
                </a:solidFill>
                <a:latin typeface="Calibri"/>
                <a:cs typeface="Calibri"/>
              </a:rPr>
              <a:t> </a:t>
            </a:r>
            <a:r>
              <a:rPr sz="1948" spc="10" dirty="0">
                <a:solidFill>
                  <a:prstClr val="black"/>
                </a:solidFill>
                <a:latin typeface="Calibri"/>
                <a:cs typeface="Calibri"/>
              </a:rPr>
              <a:t>agreeing</a:t>
            </a:r>
            <a:r>
              <a:rPr sz="1948" spc="75" dirty="0">
                <a:solidFill>
                  <a:prstClr val="black"/>
                </a:solidFill>
                <a:latin typeface="Calibri"/>
                <a:cs typeface="Calibri"/>
              </a:rPr>
              <a:t> </a:t>
            </a:r>
            <a:r>
              <a:rPr sz="1948" spc="25" dirty="0">
                <a:solidFill>
                  <a:prstClr val="black"/>
                </a:solidFill>
                <a:latin typeface="Calibri"/>
                <a:cs typeface="Calibri"/>
              </a:rPr>
              <a:t>on</a:t>
            </a:r>
            <a:r>
              <a:rPr sz="1948" dirty="0">
                <a:solidFill>
                  <a:prstClr val="black"/>
                </a:solidFill>
                <a:latin typeface="Calibri"/>
                <a:cs typeface="Calibri"/>
              </a:rPr>
              <a:t> </a:t>
            </a:r>
            <a:r>
              <a:rPr sz="1948" spc="15" dirty="0">
                <a:solidFill>
                  <a:prstClr val="black"/>
                </a:solidFill>
                <a:latin typeface="Calibri"/>
                <a:cs typeface="Calibri"/>
              </a:rPr>
              <a:t>actions</a:t>
            </a:r>
            <a:r>
              <a:rPr sz="1948" spc="20" dirty="0">
                <a:solidFill>
                  <a:prstClr val="black"/>
                </a:solidFill>
                <a:latin typeface="Calibri"/>
                <a:cs typeface="Calibri"/>
              </a:rPr>
              <a:t> </a:t>
            </a:r>
            <a:r>
              <a:rPr sz="1948" dirty="0">
                <a:solidFill>
                  <a:prstClr val="black"/>
                </a:solidFill>
                <a:latin typeface="Calibri"/>
                <a:cs typeface="Calibri"/>
              </a:rPr>
              <a:t>to</a:t>
            </a:r>
            <a:r>
              <a:rPr sz="1948" spc="30" dirty="0">
                <a:solidFill>
                  <a:prstClr val="black"/>
                </a:solidFill>
                <a:latin typeface="Calibri"/>
                <a:cs typeface="Calibri"/>
              </a:rPr>
              <a:t> </a:t>
            </a:r>
            <a:r>
              <a:rPr sz="1948" spc="10" dirty="0">
                <a:solidFill>
                  <a:prstClr val="black"/>
                </a:solidFill>
                <a:latin typeface="Calibri"/>
                <a:cs typeface="Calibri"/>
              </a:rPr>
              <a:t>be</a:t>
            </a:r>
            <a:r>
              <a:rPr sz="1948" spc="20" dirty="0">
                <a:solidFill>
                  <a:prstClr val="black"/>
                </a:solidFill>
                <a:latin typeface="Calibri"/>
                <a:cs typeface="Calibri"/>
              </a:rPr>
              <a:t> </a:t>
            </a:r>
            <a:r>
              <a:rPr sz="1948" spc="15" dirty="0">
                <a:solidFill>
                  <a:prstClr val="black"/>
                </a:solidFill>
                <a:latin typeface="Calibri"/>
                <a:cs typeface="Calibri"/>
              </a:rPr>
              <a:t>done</a:t>
            </a:r>
            <a:r>
              <a:rPr sz="1948" spc="55" dirty="0">
                <a:solidFill>
                  <a:prstClr val="black"/>
                </a:solidFill>
                <a:latin typeface="Calibri"/>
                <a:cs typeface="Calibri"/>
              </a:rPr>
              <a:t> </a:t>
            </a:r>
            <a:r>
              <a:rPr sz="1948" dirty="0">
                <a:solidFill>
                  <a:prstClr val="black"/>
                </a:solidFill>
                <a:latin typeface="Calibri"/>
                <a:cs typeface="Calibri"/>
              </a:rPr>
              <a:t>to</a:t>
            </a:r>
            <a:r>
              <a:rPr sz="1948" spc="30" dirty="0">
                <a:solidFill>
                  <a:prstClr val="black"/>
                </a:solidFill>
                <a:latin typeface="Calibri"/>
                <a:cs typeface="Calibri"/>
              </a:rPr>
              <a:t> </a:t>
            </a:r>
            <a:r>
              <a:rPr sz="1948" spc="-5" dirty="0">
                <a:solidFill>
                  <a:prstClr val="black"/>
                </a:solidFill>
                <a:latin typeface="Calibri"/>
                <a:cs typeface="Calibri"/>
              </a:rPr>
              <a:t>prevent</a:t>
            </a:r>
            <a:r>
              <a:rPr sz="1948" spc="95" dirty="0">
                <a:solidFill>
                  <a:prstClr val="black"/>
                </a:solidFill>
                <a:latin typeface="Calibri"/>
                <a:cs typeface="Calibri"/>
              </a:rPr>
              <a:t> </a:t>
            </a:r>
            <a:r>
              <a:rPr sz="1948" spc="-5" dirty="0">
                <a:solidFill>
                  <a:prstClr val="black"/>
                </a:solidFill>
                <a:latin typeface="Calibri"/>
                <a:cs typeface="Calibri"/>
              </a:rPr>
              <a:t>GBV </a:t>
            </a:r>
            <a:r>
              <a:rPr sz="1948" dirty="0">
                <a:solidFill>
                  <a:prstClr val="black"/>
                </a:solidFill>
                <a:latin typeface="Calibri"/>
                <a:cs typeface="Calibri"/>
              </a:rPr>
              <a:t> against</a:t>
            </a:r>
            <a:r>
              <a:rPr sz="1948" spc="90" dirty="0">
                <a:solidFill>
                  <a:prstClr val="black"/>
                </a:solidFill>
                <a:latin typeface="Calibri"/>
                <a:cs typeface="Calibri"/>
              </a:rPr>
              <a:t> </a:t>
            </a:r>
            <a:r>
              <a:rPr sz="1948" spc="15" dirty="0">
                <a:solidFill>
                  <a:prstClr val="black"/>
                </a:solidFill>
                <a:latin typeface="Calibri"/>
                <a:cs typeface="Calibri"/>
              </a:rPr>
              <a:t>women</a:t>
            </a:r>
            <a:r>
              <a:rPr sz="1948" spc="5" dirty="0">
                <a:solidFill>
                  <a:prstClr val="black"/>
                </a:solidFill>
                <a:latin typeface="Calibri"/>
                <a:cs typeface="Calibri"/>
              </a:rPr>
              <a:t> </a:t>
            </a:r>
            <a:r>
              <a:rPr sz="1948" spc="15" dirty="0">
                <a:solidFill>
                  <a:prstClr val="black"/>
                </a:solidFill>
                <a:latin typeface="Calibri"/>
                <a:cs typeface="Calibri"/>
              </a:rPr>
              <a:t>and</a:t>
            </a:r>
            <a:r>
              <a:rPr sz="1948" spc="35" dirty="0">
                <a:solidFill>
                  <a:prstClr val="black"/>
                </a:solidFill>
                <a:latin typeface="Calibri"/>
                <a:cs typeface="Calibri"/>
              </a:rPr>
              <a:t> </a:t>
            </a:r>
            <a:r>
              <a:rPr sz="1948" spc="10" dirty="0">
                <a:solidFill>
                  <a:prstClr val="black"/>
                </a:solidFill>
                <a:latin typeface="Calibri"/>
                <a:cs typeface="Calibri"/>
              </a:rPr>
              <a:t>girls.</a:t>
            </a:r>
            <a:endParaRPr sz="1948">
              <a:solidFill>
                <a:prstClr val="black"/>
              </a:solidFill>
              <a:latin typeface="Calibri"/>
              <a:cs typeface="Calibri"/>
            </a:endParaRPr>
          </a:p>
          <a:p>
            <a:pPr marL="242352" indent="-230297" defTabSz="913577">
              <a:lnSpc>
                <a:spcPts val="1828"/>
              </a:lnSpc>
              <a:spcBef>
                <a:spcPts val="849"/>
              </a:spcBef>
              <a:buClr>
                <a:srgbClr val="CC1F28"/>
              </a:buClr>
              <a:buFont typeface="Wingdings"/>
              <a:buChar char=""/>
              <a:tabLst>
                <a:tab pos="242352" algn="l"/>
                <a:tab pos="242985" algn="l"/>
              </a:tabLst>
            </a:pPr>
            <a:r>
              <a:rPr sz="1599" spc="-10" dirty="0">
                <a:solidFill>
                  <a:prstClr val="black"/>
                </a:solidFill>
                <a:latin typeface="Calibri"/>
                <a:cs typeface="Calibri"/>
              </a:rPr>
              <a:t>In</a:t>
            </a:r>
            <a:r>
              <a:rPr sz="1599" spc="10" dirty="0">
                <a:solidFill>
                  <a:prstClr val="black"/>
                </a:solidFill>
                <a:latin typeface="Calibri"/>
                <a:cs typeface="Calibri"/>
              </a:rPr>
              <a:t> </a:t>
            </a:r>
            <a:r>
              <a:rPr sz="1599" spc="-5" dirty="0">
                <a:solidFill>
                  <a:prstClr val="black"/>
                </a:solidFill>
                <a:latin typeface="Calibri"/>
                <a:cs typeface="Calibri"/>
              </a:rPr>
              <a:t>a</a:t>
            </a:r>
            <a:r>
              <a:rPr sz="1599" spc="10" dirty="0">
                <a:solidFill>
                  <a:prstClr val="black"/>
                </a:solidFill>
                <a:latin typeface="Calibri"/>
                <a:cs typeface="Calibri"/>
              </a:rPr>
              <a:t> </a:t>
            </a:r>
            <a:r>
              <a:rPr sz="1599" spc="-10" dirty="0">
                <a:solidFill>
                  <a:prstClr val="black"/>
                </a:solidFill>
                <a:latin typeface="Calibri"/>
                <a:cs typeface="Calibri"/>
              </a:rPr>
              <a:t>symbolic</a:t>
            </a:r>
            <a:r>
              <a:rPr sz="1599" spc="-5" dirty="0">
                <a:solidFill>
                  <a:prstClr val="black"/>
                </a:solidFill>
                <a:latin typeface="Calibri"/>
                <a:cs typeface="Calibri"/>
              </a:rPr>
              <a:t> </a:t>
            </a:r>
            <a:r>
              <a:rPr sz="1599" spc="-15" dirty="0">
                <a:solidFill>
                  <a:prstClr val="black"/>
                </a:solidFill>
                <a:latin typeface="Calibri"/>
                <a:cs typeface="Calibri"/>
              </a:rPr>
              <a:t>gesture,</a:t>
            </a:r>
            <a:r>
              <a:rPr sz="1599" spc="55" dirty="0">
                <a:solidFill>
                  <a:prstClr val="black"/>
                </a:solidFill>
                <a:latin typeface="Calibri"/>
                <a:cs typeface="Calibri"/>
              </a:rPr>
              <a:t> </a:t>
            </a:r>
            <a:r>
              <a:rPr sz="1599" spc="-5" dirty="0">
                <a:solidFill>
                  <a:prstClr val="black"/>
                </a:solidFill>
                <a:latin typeface="Calibri"/>
                <a:cs typeface="Calibri"/>
              </a:rPr>
              <a:t>male</a:t>
            </a:r>
            <a:r>
              <a:rPr sz="1599" spc="-20" dirty="0">
                <a:solidFill>
                  <a:prstClr val="black"/>
                </a:solidFill>
                <a:latin typeface="Calibri"/>
                <a:cs typeface="Calibri"/>
              </a:rPr>
              <a:t> </a:t>
            </a:r>
            <a:r>
              <a:rPr sz="1599" spc="-5" dirty="0">
                <a:solidFill>
                  <a:prstClr val="black"/>
                </a:solidFill>
                <a:latin typeface="Calibri"/>
                <a:cs typeface="Calibri"/>
              </a:rPr>
              <a:t>parliamentarians</a:t>
            </a:r>
            <a:r>
              <a:rPr sz="1599" spc="-60" dirty="0">
                <a:solidFill>
                  <a:prstClr val="black"/>
                </a:solidFill>
                <a:latin typeface="Calibri"/>
                <a:cs typeface="Calibri"/>
              </a:rPr>
              <a:t> </a:t>
            </a:r>
            <a:r>
              <a:rPr sz="1599" spc="-10" dirty="0">
                <a:solidFill>
                  <a:prstClr val="black"/>
                </a:solidFill>
                <a:latin typeface="Calibri"/>
                <a:cs typeface="Calibri"/>
              </a:rPr>
              <a:t>apologized</a:t>
            </a:r>
            <a:r>
              <a:rPr sz="1599" spc="5" dirty="0">
                <a:solidFill>
                  <a:prstClr val="black"/>
                </a:solidFill>
                <a:latin typeface="Calibri"/>
                <a:cs typeface="Calibri"/>
              </a:rPr>
              <a:t> </a:t>
            </a:r>
            <a:r>
              <a:rPr sz="1599" spc="-10" dirty="0">
                <a:solidFill>
                  <a:prstClr val="black"/>
                </a:solidFill>
                <a:latin typeface="Calibri"/>
                <a:cs typeface="Calibri"/>
              </a:rPr>
              <a:t>for</a:t>
            </a:r>
            <a:r>
              <a:rPr sz="1599" spc="5" dirty="0">
                <a:solidFill>
                  <a:prstClr val="black"/>
                </a:solidFill>
                <a:latin typeface="Calibri"/>
                <a:cs typeface="Calibri"/>
              </a:rPr>
              <a:t> </a:t>
            </a:r>
            <a:r>
              <a:rPr sz="1599" spc="-5" dirty="0">
                <a:solidFill>
                  <a:prstClr val="black"/>
                </a:solidFill>
                <a:latin typeface="Calibri"/>
                <a:cs typeface="Calibri"/>
              </a:rPr>
              <a:t>all</a:t>
            </a:r>
            <a:r>
              <a:rPr sz="1599" spc="-10" dirty="0">
                <a:solidFill>
                  <a:prstClr val="black"/>
                </a:solidFill>
                <a:latin typeface="Calibri"/>
                <a:cs typeface="Calibri"/>
              </a:rPr>
              <a:t> </a:t>
            </a:r>
            <a:r>
              <a:rPr sz="1599" spc="-5" dirty="0">
                <a:solidFill>
                  <a:prstClr val="black"/>
                </a:solidFill>
                <a:latin typeface="Calibri"/>
                <a:cs typeface="Calibri"/>
              </a:rPr>
              <a:t>the</a:t>
            </a:r>
            <a:r>
              <a:rPr sz="1599" spc="15" dirty="0">
                <a:solidFill>
                  <a:prstClr val="black"/>
                </a:solidFill>
                <a:latin typeface="Calibri"/>
                <a:cs typeface="Calibri"/>
              </a:rPr>
              <a:t> </a:t>
            </a:r>
            <a:r>
              <a:rPr sz="1599" spc="-10" dirty="0">
                <a:solidFill>
                  <a:prstClr val="black"/>
                </a:solidFill>
                <a:latin typeface="Calibri"/>
                <a:cs typeface="Calibri"/>
              </a:rPr>
              <a:t>violence</a:t>
            </a:r>
            <a:endParaRPr sz="1599">
              <a:solidFill>
                <a:prstClr val="black"/>
              </a:solidFill>
              <a:latin typeface="Calibri"/>
              <a:cs typeface="Calibri"/>
            </a:endParaRPr>
          </a:p>
          <a:p>
            <a:pPr marL="242352" defTabSz="913577">
              <a:lnSpc>
                <a:spcPts val="1828"/>
              </a:lnSpc>
            </a:pPr>
            <a:r>
              <a:rPr sz="1599" dirty="0">
                <a:solidFill>
                  <a:prstClr val="black"/>
                </a:solidFill>
                <a:latin typeface="Calibri"/>
                <a:cs typeface="Calibri"/>
              </a:rPr>
              <a:t>on </a:t>
            </a:r>
            <a:r>
              <a:rPr sz="1599" spc="-10" dirty="0">
                <a:solidFill>
                  <a:prstClr val="black"/>
                </a:solidFill>
                <a:latin typeface="Calibri"/>
                <a:cs typeface="Calibri"/>
              </a:rPr>
              <a:t>women</a:t>
            </a:r>
            <a:r>
              <a:rPr sz="1599" dirty="0">
                <a:solidFill>
                  <a:prstClr val="black"/>
                </a:solidFill>
                <a:latin typeface="Calibri"/>
                <a:cs typeface="Calibri"/>
              </a:rPr>
              <a:t> </a:t>
            </a:r>
            <a:r>
              <a:rPr sz="1599" spc="5" dirty="0">
                <a:solidFill>
                  <a:prstClr val="black"/>
                </a:solidFill>
                <a:latin typeface="Calibri"/>
                <a:cs typeface="Calibri"/>
              </a:rPr>
              <a:t>and</a:t>
            </a:r>
            <a:r>
              <a:rPr sz="1599" spc="-35" dirty="0">
                <a:solidFill>
                  <a:prstClr val="black"/>
                </a:solidFill>
                <a:latin typeface="Calibri"/>
                <a:cs typeface="Calibri"/>
              </a:rPr>
              <a:t> </a:t>
            </a:r>
            <a:r>
              <a:rPr sz="1599" spc="-10" dirty="0">
                <a:solidFill>
                  <a:prstClr val="black"/>
                </a:solidFill>
                <a:latin typeface="Calibri"/>
                <a:cs typeface="Calibri"/>
              </a:rPr>
              <a:t>girls</a:t>
            </a:r>
            <a:r>
              <a:rPr sz="1599" dirty="0">
                <a:solidFill>
                  <a:prstClr val="black"/>
                </a:solidFill>
                <a:latin typeface="Calibri"/>
                <a:cs typeface="Calibri"/>
              </a:rPr>
              <a:t> that</a:t>
            </a:r>
            <a:r>
              <a:rPr sz="1599" spc="-10" dirty="0">
                <a:solidFill>
                  <a:prstClr val="black"/>
                </a:solidFill>
                <a:latin typeface="Calibri"/>
                <a:cs typeface="Calibri"/>
              </a:rPr>
              <a:t> </a:t>
            </a:r>
            <a:r>
              <a:rPr sz="1599" spc="-5" dirty="0">
                <a:solidFill>
                  <a:prstClr val="black"/>
                </a:solidFill>
                <a:latin typeface="Calibri"/>
                <a:cs typeface="Calibri"/>
              </a:rPr>
              <a:t>occurred</a:t>
            </a:r>
            <a:r>
              <a:rPr sz="1599" dirty="0">
                <a:solidFill>
                  <a:prstClr val="black"/>
                </a:solidFill>
                <a:latin typeface="Calibri"/>
                <a:cs typeface="Calibri"/>
              </a:rPr>
              <a:t> during</a:t>
            </a:r>
            <a:r>
              <a:rPr sz="1599" spc="-50" dirty="0">
                <a:solidFill>
                  <a:prstClr val="black"/>
                </a:solidFill>
                <a:latin typeface="Calibri"/>
                <a:cs typeface="Calibri"/>
              </a:rPr>
              <a:t> </a:t>
            </a:r>
            <a:r>
              <a:rPr sz="1599" spc="-10" dirty="0">
                <a:solidFill>
                  <a:prstClr val="black"/>
                </a:solidFill>
                <a:latin typeface="Calibri"/>
                <a:cs typeface="Calibri"/>
              </a:rPr>
              <a:t>COVID19.</a:t>
            </a:r>
            <a:endParaRPr sz="1599">
              <a:solidFill>
                <a:prstClr val="black"/>
              </a:solidFill>
              <a:latin typeface="Calibri"/>
              <a:cs typeface="Calibri"/>
            </a:endParaRPr>
          </a:p>
          <a:p>
            <a:pPr marL="242352" indent="-230297" defTabSz="913577">
              <a:lnSpc>
                <a:spcPts val="1828"/>
              </a:lnSpc>
              <a:spcBef>
                <a:spcPts val="774"/>
              </a:spcBef>
              <a:buClr>
                <a:srgbClr val="CC1F28"/>
              </a:buClr>
              <a:buFont typeface="Wingdings"/>
              <a:buChar char=""/>
              <a:tabLst>
                <a:tab pos="242352" algn="l"/>
                <a:tab pos="242985" algn="l"/>
              </a:tabLst>
            </a:pPr>
            <a:r>
              <a:rPr sz="1599" spc="-5" dirty="0">
                <a:solidFill>
                  <a:prstClr val="black"/>
                </a:solidFill>
                <a:latin typeface="Calibri"/>
                <a:cs typeface="Calibri"/>
              </a:rPr>
              <a:t>They</a:t>
            </a:r>
            <a:r>
              <a:rPr sz="1599" spc="-20" dirty="0">
                <a:solidFill>
                  <a:prstClr val="black"/>
                </a:solidFill>
                <a:latin typeface="Calibri"/>
                <a:cs typeface="Calibri"/>
              </a:rPr>
              <a:t> </a:t>
            </a:r>
            <a:r>
              <a:rPr sz="1599" dirty="0">
                <a:solidFill>
                  <a:prstClr val="black"/>
                </a:solidFill>
                <a:latin typeface="Calibri"/>
                <a:cs typeface="Calibri"/>
              </a:rPr>
              <a:t>made</a:t>
            </a:r>
            <a:r>
              <a:rPr sz="1599" spc="-20" dirty="0">
                <a:solidFill>
                  <a:prstClr val="black"/>
                </a:solidFill>
                <a:latin typeface="Calibri"/>
                <a:cs typeface="Calibri"/>
              </a:rPr>
              <a:t> </a:t>
            </a:r>
            <a:r>
              <a:rPr sz="1599" spc="-5" dirty="0">
                <a:solidFill>
                  <a:prstClr val="black"/>
                </a:solidFill>
                <a:latin typeface="Calibri"/>
                <a:cs typeface="Calibri"/>
              </a:rPr>
              <a:t>a</a:t>
            </a:r>
            <a:r>
              <a:rPr sz="1599" spc="10" dirty="0">
                <a:solidFill>
                  <a:prstClr val="black"/>
                </a:solidFill>
                <a:latin typeface="Calibri"/>
                <a:cs typeface="Calibri"/>
              </a:rPr>
              <a:t> </a:t>
            </a:r>
            <a:r>
              <a:rPr sz="1599" spc="-5" dirty="0">
                <a:solidFill>
                  <a:prstClr val="black"/>
                </a:solidFill>
                <a:latin typeface="Calibri"/>
                <a:cs typeface="Calibri"/>
              </a:rPr>
              <a:t>commitment to</a:t>
            </a:r>
            <a:r>
              <a:rPr sz="1599" dirty="0">
                <a:solidFill>
                  <a:prstClr val="black"/>
                </a:solidFill>
                <a:latin typeface="Calibri"/>
                <a:cs typeface="Calibri"/>
              </a:rPr>
              <a:t> </a:t>
            </a:r>
            <a:r>
              <a:rPr sz="1599" spc="-5" dirty="0">
                <a:solidFill>
                  <a:prstClr val="black"/>
                </a:solidFill>
                <a:latin typeface="Calibri"/>
                <a:cs typeface="Calibri"/>
              </a:rPr>
              <a:t>intensify</a:t>
            </a:r>
            <a:r>
              <a:rPr sz="1599" spc="-20" dirty="0">
                <a:solidFill>
                  <a:prstClr val="black"/>
                </a:solidFill>
                <a:latin typeface="Calibri"/>
                <a:cs typeface="Calibri"/>
              </a:rPr>
              <a:t> </a:t>
            </a:r>
            <a:r>
              <a:rPr sz="1599" dirty="0">
                <a:solidFill>
                  <a:prstClr val="black"/>
                </a:solidFill>
                <a:latin typeface="Calibri"/>
                <a:cs typeface="Calibri"/>
              </a:rPr>
              <a:t>the</a:t>
            </a:r>
            <a:r>
              <a:rPr sz="1599" spc="-20" dirty="0">
                <a:solidFill>
                  <a:prstClr val="black"/>
                </a:solidFill>
                <a:latin typeface="Calibri"/>
                <a:cs typeface="Calibri"/>
              </a:rPr>
              <a:t> </a:t>
            </a:r>
            <a:r>
              <a:rPr sz="1599" spc="-10" dirty="0">
                <a:solidFill>
                  <a:prstClr val="black"/>
                </a:solidFill>
                <a:latin typeface="Calibri"/>
                <a:cs typeface="Calibri"/>
              </a:rPr>
              <a:t>conversation</a:t>
            </a:r>
            <a:r>
              <a:rPr sz="1599" spc="-30" dirty="0">
                <a:solidFill>
                  <a:prstClr val="black"/>
                </a:solidFill>
                <a:latin typeface="Calibri"/>
                <a:cs typeface="Calibri"/>
              </a:rPr>
              <a:t> </a:t>
            </a:r>
            <a:r>
              <a:rPr sz="1599" spc="5" dirty="0">
                <a:solidFill>
                  <a:prstClr val="black"/>
                </a:solidFill>
                <a:latin typeface="Calibri"/>
                <a:cs typeface="Calibri"/>
              </a:rPr>
              <a:t>about</a:t>
            </a:r>
            <a:r>
              <a:rPr sz="1599" spc="-45" dirty="0">
                <a:solidFill>
                  <a:prstClr val="black"/>
                </a:solidFill>
                <a:latin typeface="Calibri"/>
                <a:cs typeface="Calibri"/>
              </a:rPr>
              <a:t> </a:t>
            </a:r>
            <a:r>
              <a:rPr sz="1599" spc="-10" dirty="0">
                <a:solidFill>
                  <a:prstClr val="black"/>
                </a:solidFill>
                <a:latin typeface="Calibri"/>
                <a:cs typeface="Calibri"/>
              </a:rPr>
              <a:t>establishing</a:t>
            </a:r>
            <a:endParaRPr sz="1599">
              <a:solidFill>
                <a:prstClr val="black"/>
              </a:solidFill>
              <a:latin typeface="Calibri"/>
              <a:cs typeface="Calibri"/>
            </a:endParaRPr>
          </a:p>
          <a:p>
            <a:pPr marL="242352" defTabSz="913577">
              <a:lnSpc>
                <a:spcPts val="1828"/>
              </a:lnSpc>
            </a:pPr>
            <a:r>
              <a:rPr sz="1599" spc="-5" dirty="0">
                <a:solidFill>
                  <a:prstClr val="black"/>
                </a:solidFill>
                <a:latin typeface="Calibri"/>
                <a:cs typeface="Calibri"/>
              </a:rPr>
              <a:t>the</a:t>
            </a:r>
            <a:r>
              <a:rPr sz="1599" spc="10" dirty="0">
                <a:solidFill>
                  <a:prstClr val="black"/>
                </a:solidFill>
                <a:latin typeface="Calibri"/>
                <a:cs typeface="Calibri"/>
              </a:rPr>
              <a:t> </a:t>
            </a:r>
            <a:r>
              <a:rPr sz="1599" spc="-5" dirty="0">
                <a:solidFill>
                  <a:prstClr val="black"/>
                </a:solidFill>
                <a:latin typeface="Calibri"/>
                <a:cs typeface="Calibri"/>
              </a:rPr>
              <a:t>Uganda</a:t>
            </a:r>
            <a:r>
              <a:rPr sz="1599" spc="-60" dirty="0">
                <a:solidFill>
                  <a:prstClr val="black"/>
                </a:solidFill>
                <a:latin typeface="Calibri"/>
                <a:cs typeface="Calibri"/>
              </a:rPr>
              <a:t> </a:t>
            </a:r>
            <a:r>
              <a:rPr sz="1599" spc="-10" dirty="0">
                <a:solidFill>
                  <a:prstClr val="black"/>
                </a:solidFill>
                <a:latin typeface="Calibri"/>
                <a:cs typeface="Calibri"/>
              </a:rPr>
              <a:t>Male</a:t>
            </a:r>
            <a:r>
              <a:rPr sz="1599" spc="15" dirty="0">
                <a:solidFill>
                  <a:prstClr val="black"/>
                </a:solidFill>
                <a:latin typeface="Calibri"/>
                <a:cs typeface="Calibri"/>
              </a:rPr>
              <a:t> </a:t>
            </a:r>
            <a:r>
              <a:rPr sz="1599" spc="-10" dirty="0">
                <a:solidFill>
                  <a:prstClr val="black"/>
                </a:solidFill>
                <a:latin typeface="Calibri"/>
                <a:cs typeface="Calibri"/>
              </a:rPr>
              <a:t>Parliamentary</a:t>
            </a:r>
            <a:r>
              <a:rPr sz="1599" spc="-25" dirty="0">
                <a:solidFill>
                  <a:prstClr val="black"/>
                </a:solidFill>
                <a:latin typeface="Calibri"/>
                <a:cs typeface="Calibri"/>
              </a:rPr>
              <a:t> </a:t>
            </a:r>
            <a:r>
              <a:rPr sz="1599" spc="-5" dirty="0">
                <a:solidFill>
                  <a:prstClr val="black"/>
                </a:solidFill>
                <a:latin typeface="Calibri"/>
                <a:cs typeface="Calibri"/>
              </a:rPr>
              <a:t>Association</a:t>
            </a:r>
            <a:r>
              <a:rPr sz="1599" spc="-30" dirty="0">
                <a:solidFill>
                  <a:prstClr val="black"/>
                </a:solidFill>
                <a:latin typeface="Calibri"/>
                <a:cs typeface="Calibri"/>
              </a:rPr>
              <a:t> </a:t>
            </a:r>
            <a:r>
              <a:rPr sz="1599" spc="-15" dirty="0">
                <a:solidFill>
                  <a:prstClr val="black"/>
                </a:solidFill>
                <a:latin typeface="Calibri"/>
                <a:cs typeface="Calibri"/>
              </a:rPr>
              <a:t>(UWEPA).</a:t>
            </a:r>
            <a:endParaRPr sz="1599">
              <a:solidFill>
                <a:prstClr val="black"/>
              </a:solidFill>
              <a:latin typeface="Calibri"/>
              <a:cs typeface="Calibri"/>
            </a:endParaRPr>
          </a:p>
          <a:p>
            <a:pPr marL="242352" marR="207458" indent="-230297" defTabSz="913577">
              <a:lnSpc>
                <a:spcPts val="1737"/>
              </a:lnSpc>
              <a:spcBef>
                <a:spcPts val="1018"/>
              </a:spcBef>
              <a:buClr>
                <a:srgbClr val="CC1F28"/>
              </a:buClr>
              <a:buFont typeface="Wingdings"/>
              <a:buChar char=""/>
              <a:tabLst>
                <a:tab pos="242352" algn="l"/>
                <a:tab pos="242985" algn="l"/>
              </a:tabLst>
            </a:pPr>
            <a:r>
              <a:rPr sz="1599" dirty="0">
                <a:solidFill>
                  <a:prstClr val="black"/>
                </a:solidFill>
                <a:latin typeface="Calibri"/>
                <a:cs typeface="Calibri"/>
              </a:rPr>
              <a:t>Hon.</a:t>
            </a:r>
            <a:r>
              <a:rPr sz="1599" spc="-25" dirty="0">
                <a:solidFill>
                  <a:prstClr val="black"/>
                </a:solidFill>
                <a:latin typeface="Calibri"/>
                <a:cs typeface="Calibri"/>
              </a:rPr>
              <a:t> </a:t>
            </a:r>
            <a:r>
              <a:rPr sz="1599" spc="-5" dirty="0">
                <a:solidFill>
                  <a:prstClr val="black"/>
                </a:solidFill>
                <a:latin typeface="Calibri"/>
                <a:cs typeface="Calibri"/>
              </a:rPr>
              <a:t>Brandon</a:t>
            </a:r>
            <a:r>
              <a:rPr sz="1599" spc="-10" dirty="0">
                <a:solidFill>
                  <a:prstClr val="black"/>
                </a:solidFill>
                <a:latin typeface="Calibri"/>
                <a:cs typeface="Calibri"/>
              </a:rPr>
              <a:t> Kintu</a:t>
            </a:r>
            <a:r>
              <a:rPr sz="1599" spc="10" dirty="0">
                <a:solidFill>
                  <a:prstClr val="black"/>
                </a:solidFill>
                <a:latin typeface="Calibri"/>
                <a:cs typeface="Calibri"/>
              </a:rPr>
              <a:t> </a:t>
            </a:r>
            <a:r>
              <a:rPr sz="1599" spc="-10" dirty="0">
                <a:solidFill>
                  <a:prstClr val="black"/>
                </a:solidFill>
                <a:latin typeface="Calibri"/>
                <a:cs typeface="Calibri"/>
              </a:rPr>
              <a:t>is</a:t>
            </a:r>
            <a:r>
              <a:rPr sz="1599" spc="10" dirty="0">
                <a:solidFill>
                  <a:prstClr val="black"/>
                </a:solidFill>
                <a:latin typeface="Calibri"/>
                <a:cs typeface="Calibri"/>
              </a:rPr>
              <a:t> </a:t>
            </a:r>
            <a:r>
              <a:rPr sz="1599" spc="-5" dirty="0">
                <a:solidFill>
                  <a:prstClr val="black"/>
                </a:solidFill>
                <a:latin typeface="Calibri"/>
                <a:cs typeface="Calibri"/>
              </a:rPr>
              <a:t>the</a:t>
            </a:r>
            <a:r>
              <a:rPr sz="1599" spc="15" dirty="0">
                <a:solidFill>
                  <a:prstClr val="black"/>
                </a:solidFill>
                <a:latin typeface="Calibri"/>
                <a:cs typeface="Calibri"/>
              </a:rPr>
              <a:t> </a:t>
            </a:r>
            <a:r>
              <a:rPr sz="1599" spc="-5" dirty="0">
                <a:solidFill>
                  <a:prstClr val="black"/>
                </a:solidFill>
                <a:latin typeface="Calibri"/>
                <a:cs typeface="Calibri"/>
              </a:rPr>
              <a:t>chairperson</a:t>
            </a:r>
            <a:r>
              <a:rPr sz="1599" spc="-35" dirty="0">
                <a:solidFill>
                  <a:prstClr val="black"/>
                </a:solidFill>
                <a:latin typeface="Calibri"/>
                <a:cs typeface="Calibri"/>
              </a:rPr>
              <a:t> </a:t>
            </a:r>
            <a:r>
              <a:rPr sz="1599" dirty="0">
                <a:solidFill>
                  <a:prstClr val="black"/>
                </a:solidFill>
                <a:latin typeface="Calibri"/>
                <a:cs typeface="Calibri"/>
              </a:rPr>
              <a:t>of</a:t>
            </a:r>
            <a:r>
              <a:rPr sz="1599" spc="5" dirty="0">
                <a:solidFill>
                  <a:prstClr val="black"/>
                </a:solidFill>
                <a:latin typeface="Calibri"/>
                <a:cs typeface="Calibri"/>
              </a:rPr>
              <a:t> </a:t>
            </a:r>
            <a:r>
              <a:rPr sz="1599" spc="-5" dirty="0">
                <a:solidFill>
                  <a:prstClr val="black"/>
                </a:solidFill>
                <a:latin typeface="Calibri"/>
                <a:cs typeface="Calibri"/>
              </a:rPr>
              <a:t>the</a:t>
            </a:r>
            <a:r>
              <a:rPr sz="1599" spc="-20" dirty="0">
                <a:solidFill>
                  <a:prstClr val="black"/>
                </a:solidFill>
                <a:latin typeface="Calibri"/>
                <a:cs typeface="Calibri"/>
              </a:rPr>
              <a:t> </a:t>
            </a:r>
            <a:r>
              <a:rPr sz="1599" dirty="0">
                <a:solidFill>
                  <a:prstClr val="black"/>
                </a:solidFill>
                <a:latin typeface="Calibri"/>
                <a:cs typeface="Calibri"/>
              </a:rPr>
              <a:t>association,</a:t>
            </a:r>
            <a:r>
              <a:rPr sz="1599" spc="-10" dirty="0">
                <a:solidFill>
                  <a:prstClr val="black"/>
                </a:solidFill>
                <a:latin typeface="Calibri"/>
                <a:cs typeface="Calibri"/>
              </a:rPr>
              <a:t> while</a:t>
            </a:r>
            <a:r>
              <a:rPr sz="1599" spc="15" dirty="0">
                <a:solidFill>
                  <a:prstClr val="black"/>
                </a:solidFill>
                <a:latin typeface="Calibri"/>
                <a:cs typeface="Calibri"/>
              </a:rPr>
              <a:t> </a:t>
            </a:r>
            <a:r>
              <a:rPr sz="1599" spc="-5" dirty="0">
                <a:solidFill>
                  <a:prstClr val="black"/>
                </a:solidFill>
                <a:latin typeface="Calibri"/>
                <a:cs typeface="Calibri"/>
              </a:rPr>
              <a:t>the</a:t>
            </a:r>
            <a:r>
              <a:rPr sz="1599" spc="15" dirty="0">
                <a:solidFill>
                  <a:prstClr val="black"/>
                </a:solidFill>
                <a:latin typeface="Calibri"/>
                <a:cs typeface="Calibri"/>
              </a:rPr>
              <a:t> </a:t>
            </a:r>
            <a:r>
              <a:rPr sz="1599" dirty="0">
                <a:solidFill>
                  <a:prstClr val="black"/>
                </a:solidFill>
                <a:latin typeface="Calibri"/>
                <a:cs typeface="Calibri"/>
              </a:rPr>
              <a:t>deputy </a:t>
            </a:r>
            <a:r>
              <a:rPr sz="1599" spc="-350" dirty="0">
                <a:solidFill>
                  <a:prstClr val="black"/>
                </a:solidFill>
                <a:latin typeface="Calibri"/>
                <a:cs typeface="Calibri"/>
              </a:rPr>
              <a:t> </a:t>
            </a:r>
            <a:r>
              <a:rPr sz="1599" spc="-10" dirty="0">
                <a:solidFill>
                  <a:prstClr val="black"/>
                </a:solidFill>
                <a:latin typeface="Calibri"/>
                <a:cs typeface="Calibri"/>
              </a:rPr>
              <a:t>speaker</a:t>
            </a:r>
            <a:r>
              <a:rPr sz="1599" spc="-5" dirty="0">
                <a:solidFill>
                  <a:prstClr val="black"/>
                </a:solidFill>
                <a:latin typeface="Calibri"/>
                <a:cs typeface="Calibri"/>
              </a:rPr>
              <a:t> </a:t>
            </a:r>
            <a:r>
              <a:rPr sz="1599" spc="-10" dirty="0">
                <a:solidFill>
                  <a:prstClr val="black"/>
                </a:solidFill>
                <a:latin typeface="Calibri"/>
                <a:cs typeface="Calibri"/>
              </a:rPr>
              <a:t>serves</a:t>
            </a:r>
            <a:r>
              <a:rPr sz="1599" spc="35" dirty="0">
                <a:solidFill>
                  <a:prstClr val="black"/>
                </a:solidFill>
                <a:latin typeface="Calibri"/>
                <a:cs typeface="Calibri"/>
              </a:rPr>
              <a:t> </a:t>
            </a:r>
            <a:r>
              <a:rPr sz="1599" dirty="0">
                <a:solidFill>
                  <a:prstClr val="black"/>
                </a:solidFill>
                <a:latin typeface="Calibri"/>
                <a:cs typeface="Calibri"/>
              </a:rPr>
              <a:t>as</a:t>
            </a:r>
            <a:r>
              <a:rPr sz="1599" spc="-30" dirty="0">
                <a:solidFill>
                  <a:prstClr val="black"/>
                </a:solidFill>
                <a:latin typeface="Calibri"/>
                <a:cs typeface="Calibri"/>
              </a:rPr>
              <a:t> </a:t>
            </a:r>
            <a:r>
              <a:rPr sz="1599" dirty="0">
                <a:solidFill>
                  <a:prstClr val="black"/>
                </a:solidFill>
                <a:latin typeface="Calibri"/>
                <a:cs typeface="Calibri"/>
              </a:rPr>
              <a:t>patron.</a:t>
            </a:r>
            <a:endParaRPr sz="1599">
              <a:solidFill>
                <a:prstClr val="black"/>
              </a:solidFill>
              <a:latin typeface="Calibri"/>
              <a:cs typeface="Calibri"/>
            </a:endParaRPr>
          </a:p>
          <a:p>
            <a:pPr marL="242352" indent="-230297" defTabSz="913577">
              <a:spcBef>
                <a:spcPts val="784"/>
              </a:spcBef>
              <a:buClr>
                <a:srgbClr val="CC1F28"/>
              </a:buClr>
              <a:buFont typeface="Wingdings"/>
              <a:buChar char=""/>
              <a:tabLst>
                <a:tab pos="242352" algn="l"/>
                <a:tab pos="242985" algn="l"/>
              </a:tabLst>
            </a:pPr>
            <a:r>
              <a:rPr sz="1599" spc="-5" dirty="0">
                <a:solidFill>
                  <a:prstClr val="black"/>
                </a:solidFill>
                <a:latin typeface="Calibri"/>
                <a:cs typeface="Calibri"/>
              </a:rPr>
              <a:t>The</a:t>
            </a:r>
            <a:r>
              <a:rPr sz="1599" spc="-30" dirty="0">
                <a:solidFill>
                  <a:prstClr val="black"/>
                </a:solidFill>
                <a:latin typeface="Calibri"/>
                <a:cs typeface="Calibri"/>
              </a:rPr>
              <a:t> </a:t>
            </a:r>
            <a:r>
              <a:rPr sz="1599" dirty="0">
                <a:solidFill>
                  <a:prstClr val="black"/>
                </a:solidFill>
                <a:latin typeface="Calibri"/>
                <a:cs typeface="Calibri"/>
              </a:rPr>
              <a:t>association</a:t>
            </a:r>
            <a:r>
              <a:rPr sz="1599" spc="-75" dirty="0">
                <a:solidFill>
                  <a:prstClr val="black"/>
                </a:solidFill>
                <a:latin typeface="Calibri"/>
                <a:cs typeface="Calibri"/>
              </a:rPr>
              <a:t> </a:t>
            </a:r>
            <a:r>
              <a:rPr sz="1599" spc="-10" dirty="0">
                <a:solidFill>
                  <a:prstClr val="black"/>
                </a:solidFill>
                <a:latin typeface="Calibri"/>
                <a:cs typeface="Calibri"/>
              </a:rPr>
              <a:t>is</a:t>
            </a:r>
            <a:r>
              <a:rPr sz="1599" spc="30" dirty="0">
                <a:solidFill>
                  <a:prstClr val="black"/>
                </a:solidFill>
                <a:latin typeface="Calibri"/>
                <a:cs typeface="Calibri"/>
              </a:rPr>
              <a:t> </a:t>
            </a:r>
            <a:r>
              <a:rPr sz="1599" spc="-10" dirty="0">
                <a:solidFill>
                  <a:prstClr val="black"/>
                </a:solidFill>
                <a:latin typeface="Calibri"/>
                <a:cs typeface="Calibri"/>
              </a:rPr>
              <a:t>awaiting</a:t>
            </a:r>
            <a:r>
              <a:rPr sz="1599" spc="-20" dirty="0">
                <a:solidFill>
                  <a:prstClr val="black"/>
                </a:solidFill>
                <a:latin typeface="Calibri"/>
                <a:cs typeface="Calibri"/>
              </a:rPr>
              <a:t> </a:t>
            </a:r>
            <a:r>
              <a:rPr sz="1599" spc="-5" dirty="0">
                <a:solidFill>
                  <a:prstClr val="black"/>
                </a:solidFill>
                <a:latin typeface="Calibri"/>
                <a:cs typeface="Calibri"/>
              </a:rPr>
              <a:t>the</a:t>
            </a:r>
            <a:r>
              <a:rPr sz="1599" spc="-30" dirty="0">
                <a:solidFill>
                  <a:prstClr val="black"/>
                </a:solidFill>
                <a:latin typeface="Calibri"/>
                <a:cs typeface="Calibri"/>
              </a:rPr>
              <a:t> </a:t>
            </a:r>
            <a:r>
              <a:rPr sz="1599" dirty="0">
                <a:solidFill>
                  <a:prstClr val="black"/>
                </a:solidFill>
                <a:latin typeface="Calibri"/>
                <a:cs typeface="Calibri"/>
              </a:rPr>
              <a:t>launch.</a:t>
            </a:r>
            <a:endParaRPr sz="1599">
              <a:solidFill>
                <a:prstClr val="black"/>
              </a:solidFill>
              <a:latin typeface="Calibri"/>
              <a:cs typeface="Calibri"/>
            </a:endParaRPr>
          </a:p>
          <a:p>
            <a:pPr marL="12689" marR="86917" defTabSz="913577">
              <a:lnSpc>
                <a:spcPct val="89300"/>
              </a:lnSpc>
              <a:spcBef>
                <a:spcPts val="1054"/>
              </a:spcBef>
            </a:pPr>
            <a:r>
              <a:rPr sz="1599" spc="-25" dirty="0">
                <a:solidFill>
                  <a:prstClr val="black"/>
                </a:solidFill>
                <a:latin typeface="Arial MT"/>
                <a:cs typeface="Arial MT"/>
              </a:rPr>
              <a:t>Finally, </a:t>
            </a:r>
            <a:r>
              <a:rPr sz="1599" spc="-5" dirty="0">
                <a:solidFill>
                  <a:prstClr val="black"/>
                </a:solidFill>
                <a:latin typeface="Arial MT"/>
                <a:cs typeface="Arial MT"/>
              </a:rPr>
              <a:t>it has been </a:t>
            </a:r>
            <a:r>
              <a:rPr sz="1599" dirty="0">
                <a:solidFill>
                  <a:prstClr val="black"/>
                </a:solidFill>
                <a:latin typeface="Arial MT"/>
                <a:cs typeface="Arial MT"/>
              </a:rPr>
              <a:t>established that using social media </a:t>
            </a:r>
            <a:r>
              <a:rPr sz="1599" spc="5" dirty="0">
                <a:solidFill>
                  <a:prstClr val="black"/>
                </a:solidFill>
                <a:latin typeface="Arial MT"/>
                <a:cs typeface="Arial MT"/>
              </a:rPr>
              <a:t>to </a:t>
            </a:r>
            <a:r>
              <a:rPr sz="1599" dirty="0">
                <a:solidFill>
                  <a:prstClr val="black"/>
                </a:solidFill>
                <a:latin typeface="Arial MT"/>
                <a:cs typeface="Arial MT"/>
              </a:rPr>
              <a:t>prevent </a:t>
            </a:r>
            <a:r>
              <a:rPr sz="1599" spc="-5" dirty="0">
                <a:solidFill>
                  <a:prstClr val="black"/>
                </a:solidFill>
                <a:latin typeface="Arial MT"/>
                <a:cs typeface="Arial MT"/>
              </a:rPr>
              <a:t>sexual </a:t>
            </a:r>
            <a:r>
              <a:rPr sz="1599" spc="-430" dirty="0">
                <a:solidFill>
                  <a:prstClr val="black"/>
                </a:solidFill>
                <a:latin typeface="Arial MT"/>
                <a:cs typeface="Arial MT"/>
              </a:rPr>
              <a:t> </a:t>
            </a:r>
            <a:r>
              <a:rPr sz="1599" spc="-5" dirty="0">
                <a:solidFill>
                  <a:prstClr val="black"/>
                </a:solidFill>
                <a:latin typeface="Arial MT"/>
                <a:cs typeface="Arial MT"/>
              </a:rPr>
              <a:t>and</a:t>
            </a:r>
            <a:r>
              <a:rPr sz="1599" spc="10" dirty="0">
                <a:solidFill>
                  <a:prstClr val="black"/>
                </a:solidFill>
                <a:latin typeface="Arial MT"/>
                <a:cs typeface="Arial MT"/>
              </a:rPr>
              <a:t> </a:t>
            </a:r>
            <a:r>
              <a:rPr sz="1599" spc="-5" dirty="0">
                <a:solidFill>
                  <a:prstClr val="black"/>
                </a:solidFill>
                <a:latin typeface="Arial MT"/>
                <a:cs typeface="Arial MT"/>
              </a:rPr>
              <a:t>gender-based</a:t>
            </a:r>
            <a:r>
              <a:rPr sz="1599" spc="15" dirty="0">
                <a:solidFill>
                  <a:prstClr val="black"/>
                </a:solidFill>
                <a:latin typeface="Arial MT"/>
                <a:cs typeface="Arial MT"/>
              </a:rPr>
              <a:t> </a:t>
            </a:r>
            <a:r>
              <a:rPr sz="1599" dirty="0">
                <a:solidFill>
                  <a:prstClr val="black"/>
                </a:solidFill>
                <a:latin typeface="Arial MT"/>
                <a:cs typeface="Arial MT"/>
              </a:rPr>
              <a:t>violence</a:t>
            </a:r>
            <a:r>
              <a:rPr sz="1599" spc="-55" dirty="0">
                <a:solidFill>
                  <a:prstClr val="black"/>
                </a:solidFill>
                <a:latin typeface="Arial MT"/>
                <a:cs typeface="Arial MT"/>
              </a:rPr>
              <a:t> </a:t>
            </a:r>
            <a:r>
              <a:rPr sz="1599" spc="-5" dirty="0">
                <a:solidFill>
                  <a:prstClr val="black"/>
                </a:solidFill>
                <a:latin typeface="Arial MT"/>
                <a:cs typeface="Arial MT"/>
              </a:rPr>
              <a:t>against</a:t>
            </a:r>
            <a:r>
              <a:rPr sz="1599" dirty="0">
                <a:solidFill>
                  <a:prstClr val="black"/>
                </a:solidFill>
                <a:latin typeface="Arial MT"/>
                <a:cs typeface="Arial MT"/>
              </a:rPr>
              <a:t> women</a:t>
            </a:r>
            <a:r>
              <a:rPr sz="1599" spc="-20" dirty="0">
                <a:solidFill>
                  <a:prstClr val="black"/>
                </a:solidFill>
                <a:latin typeface="Arial MT"/>
                <a:cs typeface="Arial MT"/>
              </a:rPr>
              <a:t> </a:t>
            </a:r>
            <a:r>
              <a:rPr sz="1599" spc="-5" dirty="0">
                <a:solidFill>
                  <a:prstClr val="black"/>
                </a:solidFill>
                <a:latin typeface="Arial MT"/>
                <a:cs typeface="Arial MT"/>
              </a:rPr>
              <a:t>and</a:t>
            </a:r>
            <a:r>
              <a:rPr sz="1599" spc="10" dirty="0">
                <a:solidFill>
                  <a:prstClr val="black"/>
                </a:solidFill>
                <a:latin typeface="Arial MT"/>
                <a:cs typeface="Arial MT"/>
              </a:rPr>
              <a:t> </a:t>
            </a:r>
            <a:r>
              <a:rPr sz="1599" spc="-5" dirty="0">
                <a:solidFill>
                  <a:prstClr val="black"/>
                </a:solidFill>
                <a:latin typeface="Arial MT"/>
                <a:cs typeface="Arial MT"/>
              </a:rPr>
              <a:t>girls is</a:t>
            </a:r>
            <a:r>
              <a:rPr sz="1599" dirty="0">
                <a:solidFill>
                  <a:prstClr val="black"/>
                </a:solidFill>
                <a:latin typeface="Arial MT"/>
                <a:cs typeface="Arial MT"/>
              </a:rPr>
              <a:t> </a:t>
            </a:r>
            <a:r>
              <a:rPr sz="1599" spc="-5" dirty="0">
                <a:solidFill>
                  <a:prstClr val="black"/>
                </a:solidFill>
                <a:latin typeface="Arial MT"/>
                <a:cs typeface="Arial MT"/>
              </a:rPr>
              <a:t>an</a:t>
            </a:r>
            <a:r>
              <a:rPr sz="1599" spc="15" dirty="0">
                <a:solidFill>
                  <a:prstClr val="black"/>
                </a:solidFill>
                <a:latin typeface="Arial MT"/>
                <a:cs typeface="Arial MT"/>
              </a:rPr>
              <a:t> </a:t>
            </a:r>
            <a:r>
              <a:rPr sz="1599" spc="-5" dirty="0">
                <a:solidFill>
                  <a:prstClr val="black"/>
                </a:solidFill>
                <a:latin typeface="Arial MT"/>
                <a:cs typeface="Arial MT"/>
              </a:rPr>
              <a:t>extremely </a:t>
            </a:r>
            <a:r>
              <a:rPr sz="1599" dirty="0">
                <a:solidFill>
                  <a:prstClr val="black"/>
                </a:solidFill>
                <a:latin typeface="Arial MT"/>
                <a:cs typeface="Arial MT"/>
              </a:rPr>
              <a:t> effective </a:t>
            </a:r>
            <a:r>
              <a:rPr sz="1599" spc="-15" dirty="0">
                <a:solidFill>
                  <a:prstClr val="black"/>
                </a:solidFill>
                <a:latin typeface="Arial MT"/>
                <a:cs typeface="Arial MT"/>
              </a:rPr>
              <a:t>strategy. However, </a:t>
            </a:r>
            <a:r>
              <a:rPr sz="1599" spc="-5" dirty="0">
                <a:solidFill>
                  <a:prstClr val="black"/>
                </a:solidFill>
                <a:latin typeface="Arial MT"/>
                <a:cs typeface="Arial MT"/>
              </a:rPr>
              <a:t>be </a:t>
            </a:r>
            <a:r>
              <a:rPr sz="1599" dirty="0">
                <a:solidFill>
                  <a:prstClr val="black"/>
                </a:solidFill>
                <a:latin typeface="Arial MT"/>
                <a:cs typeface="Arial MT"/>
              </a:rPr>
              <a:t>combined </a:t>
            </a:r>
            <a:r>
              <a:rPr sz="1599" spc="5" dirty="0">
                <a:solidFill>
                  <a:prstClr val="black"/>
                </a:solidFill>
                <a:latin typeface="Arial MT"/>
                <a:cs typeface="Arial MT"/>
              </a:rPr>
              <a:t>with </a:t>
            </a:r>
            <a:r>
              <a:rPr sz="1599" dirty="0">
                <a:solidFill>
                  <a:prstClr val="black"/>
                </a:solidFill>
                <a:latin typeface="Arial MT"/>
                <a:cs typeface="Arial MT"/>
              </a:rPr>
              <a:t>other conventional </a:t>
            </a:r>
            <a:r>
              <a:rPr sz="1599" spc="5" dirty="0">
                <a:solidFill>
                  <a:prstClr val="black"/>
                </a:solidFill>
                <a:latin typeface="Arial MT"/>
                <a:cs typeface="Arial MT"/>
              </a:rPr>
              <a:t> </a:t>
            </a:r>
            <a:r>
              <a:rPr sz="1599" dirty="0">
                <a:solidFill>
                  <a:prstClr val="black"/>
                </a:solidFill>
                <a:latin typeface="Arial MT"/>
                <a:cs typeface="Arial MT"/>
              </a:rPr>
              <a:t>strategies</a:t>
            </a:r>
            <a:r>
              <a:rPr sz="1599" spc="-50" dirty="0">
                <a:solidFill>
                  <a:prstClr val="black"/>
                </a:solidFill>
                <a:latin typeface="Arial MT"/>
                <a:cs typeface="Arial MT"/>
              </a:rPr>
              <a:t> </a:t>
            </a:r>
            <a:r>
              <a:rPr sz="1599" spc="5" dirty="0">
                <a:solidFill>
                  <a:prstClr val="black"/>
                </a:solidFill>
                <a:latin typeface="Arial MT"/>
                <a:cs typeface="Arial MT"/>
              </a:rPr>
              <a:t>to</a:t>
            </a:r>
            <a:r>
              <a:rPr sz="1599" spc="10" dirty="0">
                <a:solidFill>
                  <a:prstClr val="black"/>
                </a:solidFill>
                <a:latin typeface="Arial MT"/>
                <a:cs typeface="Arial MT"/>
              </a:rPr>
              <a:t> </a:t>
            </a:r>
            <a:r>
              <a:rPr sz="1599" dirty="0">
                <a:solidFill>
                  <a:prstClr val="black"/>
                </a:solidFill>
                <a:latin typeface="Arial MT"/>
                <a:cs typeface="Arial MT"/>
              </a:rPr>
              <a:t>reach</a:t>
            </a:r>
            <a:r>
              <a:rPr sz="1599" spc="-20" dirty="0">
                <a:solidFill>
                  <a:prstClr val="black"/>
                </a:solidFill>
                <a:latin typeface="Arial MT"/>
                <a:cs typeface="Arial MT"/>
              </a:rPr>
              <a:t> </a:t>
            </a:r>
            <a:r>
              <a:rPr sz="1599" dirty="0">
                <a:solidFill>
                  <a:prstClr val="black"/>
                </a:solidFill>
                <a:latin typeface="Arial MT"/>
                <a:cs typeface="Arial MT"/>
              </a:rPr>
              <a:t>those</a:t>
            </a:r>
            <a:r>
              <a:rPr sz="1599" spc="-20" dirty="0">
                <a:solidFill>
                  <a:prstClr val="black"/>
                </a:solidFill>
                <a:latin typeface="Arial MT"/>
                <a:cs typeface="Arial MT"/>
              </a:rPr>
              <a:t> </a:t>
            </a:r>
            <a:r>
              <a:rPr sz="1599" dirty="0">
                <a:solidFill>
                  <a:prstClr val="black"/>
                </a:solidFill>
                <a:latin typeface="Arial MT"/>
                <a:cs typeface="Arial MT"/>
              </a:rPr>
              <a:t>that</a:t>
            </a:r>
            <a:r>
              <a:rPr sz="1599" spc="-5" dirty="0">
                <a:solidFill>
                  <a:prstClr val="black"/>
                </a:solidFill>
                <a:latin typeface="Arial MT"/>
                <a:cs typeface="Arial MT"/>
              </a:rPr>
              <a:t> </a:t>
            </a:r>
            <a:r>
              <a:rPr sz="1599" dirty="0">
                <a:solidFill>
                  <a:prstClr val="black"/>
                </a:solidFill>
                <a:latin typeface="Arial MT"/>
                <a:cs typeface="Arial MT"/>
              </a:rPr>
              <a:t>don't</a:t>
            </a:r>
            <a:r>
              <a:rPr sz="1599" spc="-5" dirty="0">
                <a:solidFill>
                  <a:prstClr val="black"/>
                </a:solidFill>
                <a:latin typeface="Arial MT"/>
                <a:cs typeface="Arial MT"/>
              </a:rPr>
              <a:t> </a:t>
            </a:r>
            <a:r>
              <a:rPr sz="1599" dirty="0">
                <a:solidFill>
                  <a:prstClr val="black"/>
                </a:solidFill>
                <a:latin typeface="Arial MT"/>
                <a:cs typeface="Arial MT"/>
              </a:rPr>
              <a:t>use</a:t>
            </a:r>
            <a:r>
              <a:rPr sz="1599" spc="-20" dirty="0">
                <a:solidFill>
                  <a:prstClr val="black"/>
                </a:solidFill>
                <a:latin typeface="Arial MT"/>
                <a:cs typeface="Arial MT"/>
              </a:rPr>
              <a:t> </a:t>
            </a:r>
            <a:r>
              <a:rPr sz="1599" dirty="0">
                <a:solidFill>
                  <a:prstClr val="black"/>
                </a:solidFill>
                <a:latin typeface="Arial MT"/>
                <a:cs typeface="Arial MT"/>
              </a:rPr>
              <a:t>social</a:t>
            </a:r>
            <a:r>
              <a:rPr sz="1599" spc="-20" dirty="0">
                <a:solidFill>
                  <a:prstClr val="black"/>
                </a:solidFill>
                <a:latin typeface="Arial MT"/>
                <a:cs typeface="Arial MT"/>
              </a:rPr>
              <a:t> </a:t>
            </a:r>
            <a:r>
              <a:rPr sz="1599" dirty="0">
                <a:solidFill>
                  <a:prstClr val="black"/>
                </a:solidFill>
                <a:latin typeface="Arial MT"/>
                <a:cs typeface="Arial MT"/>
              </a:rPr>
              <a:t>media.</a:t>
            </a:r>
            <a:endParaRPr sz="1599">
              <a:solidFill>
                <a:prstClr val="black"/>
              </a:solidFill>
              <a:latin typeface="Arial MT"/>
              <a:cs typeface="Arial MT"/>
            </a:endParaRPr>
          </a:p>
        </p:txBody>
      </p:sp>
      <p:pic>
        <p:nvPicPr>
          <p:cNvPr id="4" name="object 4"/>
          <p:cNvPicPr/>
          <p:nvPr/>
        </p:nvPicPr>
        <p:blipFill>
          <a:blip r:embed="rId2" cstate="print"/>
          <a:stretch>
            <a:fillRect/>
          </a:stretch>
        </p:blipFill>
        <p:spPr>
          <a:xfrm>
            <a:off x="593375" y="550542"/>
            <a:ext cx="1017470" cy="413896"/>
          </a:xfrm>
          <a:prstGeom prst="rect">
            <a:avLst/>
          </a:prstGeom>
        </p:spPr>
      </p:pic>
      <p:grpSp>
        <p:nvGrpSpPr>
          <p:cNvPr id="5" name="object 5"/>
          <p:cNvGrpSpPr/>
          <p:nvPr/>
        </p:nvGrpSpPr>
        <p:grpSpPr>
          <a:xfrm>
            <a:off x="7210536" y="261124"/>
            <a:ext cx="4468802" cy="6300351"/>
            <a:chOff x="7211568" y="261365"/>
            <a:chExt cx="4472940" cy="6306185"/>
          </a:xfrm>
        </p:grpSpPr>
        <p:pic>
          <p:nvPicPr>
            <p:cNvPr id="6" name="object 6"/>
            <p:cNvPicPr/>
            <p:nvPr/>
          </p:nvPicPr>
          <p:blipFill>
            <a:blip r:embed="rId3" cstate="print"/>
            <a:stretch>
              <a:fillRect/>
            </a:stretch>
          </p:blipFill>
          <p:spPr>
            <a:xfrm>
              <a:off x="7256653" y="4513529"/>
              <a:ext cx="4427855" cy="2053970"/>
            </a:xfrm>
            <a:prstGeom prst="rect">
              <a:avLst/>
            </a:prstGeom>
          </p:spPr>
        </p:pic>
        <p:pic>
          <p:nvPicPr>
            <p:cNvPr id="7" name="object 7"/>
            <p:cNvPicPr/>
            <p:nvPr/>
          </p:nvPicPr>
          <p:blipFill>
            <a:blip r:embed="rId4" cstate="print"/>
            <a:stretch>
              <a:fillRect/>
            </a:stretch>
          </p:blipFill>
          <p:spPr>
            <a:xfrm>
              <a:off x="7211568" y="261365"/>
              <a:ext cx="4432300" cy="4211574"/>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6802" y="1691394"/>
            <a:ext cx="5874026" cy="328626"/>
          </a:xfrm>
          <a:prstGeom prst="rect">
            <a:avLst/>
          </a:prstGeom>
        </p:spPr>
        <p:txBody>
          <a:bodyPr vert="horz" wrap="square" lIns="0" tIns="17129" rIns="0" bIns="0" rtlCol="0">
            <a:spAutoFit/>
          </a:bodyPr>
          <a:lstStyle/>
          <a:p>
            <a:pPr marL="12689">
              <a:spcBef>
                <a:spcPts val="135"/>
              </a:spcBef>
            </a:pPr>
            <a:r>
              <a:rPr spc="25" dirty="0"/>
              <a:t>Thank</a:t>
            </a:r>
            <a:r>
              <a:rPr spc="-50" dirty="0"/>
              <a:t> </a:t>
            </a:r>
            <a:r>
              <a:rPr spc="15" dirty="0"/>
              <a:t>you</a:t>
            </a:r>
            <a:r>
              <a:rPr spc="-5" dirty="0"/>
              <a:t> </a:t>
            </a:r>
            <a:r>
              <a:rPr spc="-15" dirty="0"/>
              <a:t>to</a:t>
            </a:r>
            <a:r>
              <a:rPr spc="70" dirty="0"/>
              <a:t> </a:t>
            </a:r>
            <a:r>
              <a:rPr spc="20" dirty="0"/>
              <a:t>our</a:t>
            </a:r>
            <a:r>
              <a:rPr spc="-45" dirty="0"/>
              <a:t> </a:t>
            </a:r>
            <a:r>
              <a:rPr spc="20" dirty="0"/>
              <a:t>partners</a:t>
            </a:r>
            <a:r>
              <a:rPr spc="-20" dirty="0"/>
              <a:t> </a:t>
            </a:r>
            <a:r>
              <a:rPr spc="25" dirty="0"/>
              <a:t>who</a:t>
            </a:r>
            <a:r>
              <a:rPr spc="-35" dirty="0"/>
              <a:t> </a:t>
            </a:r>
            <a:r>
              <a:rPr spc="20" dirty="0"/>
              <a:t>supported</a:t>
            </a:r>
            <a:r>
              <a:rPr spc="-40" dirty="0"/>
              <a:t> </a:t>
            </a:r>
            <a:r>
              <a:rPr spc="10" dirty="0"/>
              <a:t>the</a:t>
            </a:r>
            <a:r>
              <a:rPr spc="-5" dirty="0"/>
              <a:t> </a:t>
            </a:r>
            <a:r>
              <a:rPr spc="20" dirty="0"/>
              <a:t>campaign</a:t>
            </a:r>
          </a:p>
        </p:txBody>
      </p:sp>
      <p:pic>
        <p:nvPicPr>
          <p:cNvPr id="3" name="object 3"/>
          <p:cNvPicPr/>
          <p:nvPr/>
        </p:nvPicPr>
        <p:blipFill>
          <a:blip r:embed="rId2" cstate="print"/>
          <a:stretch>
            <a:fillRect/>
          </a:stretch>
        </p:blipFill>
        <p:spPr>
          <a:xfrm>
            <a:off x="593375" y="550542"/>
            <a:ext cx="1017470" cy="413896"/>
          </a:xfrm>
          <a:prstGeom prst="rect">
            <a:avLst/>
          </a:prstGeom>
        </p:spPr>
      </p:pic>
      <p:pic>
        <p:nvPicPr>
          <p:cNvPr id="4" name="object 4"/>
          <p:cNvPicPr/>
          <p:nvPr/>
        </p:nvPicPr>
        <p:blipFill>
          <a:blip r:embed="rId3" cstate="print"/>
          <a:stretch>
            <a:fillRect/>
          </a:stretch>
        </p:blipFill>
        <p:spPr>
          <a:xfrm>
            <a:off x="1544022" y="2407671"/>
            <a:ext cx="1661340" cy="927054"/>
          </a:xfrm>
          <a:prstGeom prst="rect">
            <a:avLst/>
          </a:prstGeom>
        </p:spPr>
      </p:pic>
      <p:pic>
        <p:nvPicPr>
          <p:cNvPr id="5" name="object 5"/>
          <p:cNvPicPr/>
          <p:nvPr/>
        </p:nvPicPr>
        <p:blipFill>
          <a:blip r:embed="rId4" cstate="print"/>
          <a:stretch>
            <a:fillRect/>
          </a:stretch>
        </p:blipFill>
        <p:spPr>
          <a:xfrm>
            <a:off x="4184145" y="2415185"/>
            <a:ext cx="1826372" cy="874655"/>
          </a:xfrm>
          <a:prstGeom prst="rect">
            <a:avLst/>
          </a:prstGeom>
        </p:spPr>
      </p:pic>
      <p:pic>
        <p:nvPicPr>
          <p:cNvPr id="6" name="object 6"/>
          <p:cNvPicPr/>
          <p:nvPr/>
        </p:nvPicPr>
        <p:blipFill>
          <a:blip r:embed="rId5" cstate="print"/>
          <a:stretch>
            <a:fillRect/>
          </a:stretch>
        </p:blipFill>
        <p:spPr>
          <a:xfrm>
            <a:off x="1427738" y="3978274"/>
            <a:ext cx="1998146" cy="1548094"/>
          </a:xfrm>
          <a:prstGeom prst="rect">
            <a:avLst/>
          </a:prstGeom>
        </p:spPr>
      </p:pic>
      <p:grpSp>
        <p:nvGrpSpPr>
          <p:cNvPr id="7" name="object 7"/>
          <p:cNvGrpSpPr/>
          <p:nvPr/>
        </p:nvGrpSpPr>
        <p:grpSpPr>
          <a:xfrm>
            <a:off x="4141375" y="3334764"/>
            <a:ext cx="4563330" cy="2087217"/>
            <a:chOff x="4139565" y="3337852"/>
            <a:chExt cx="4567555" cy="2089150"/>
          </a:xfrm>
        </p:grpSpPr>
        <p:pic>
          <p:nvPicPr>
            <p:cNvPr id="8" name="object 8"/>
            <p:cNvPicPr/>
            <p:nvPr/>
          </p:nvPicPr>
          <p:blipFill>
            <a:blip r:embed="rId6" cstate="print"/>
            <a:stretch>
              <a:fillRect/>
            </a:stretch>
          </p:blipFill>
          <p:spPr>
            <a:xfrm>
              <a:off x="4139565" y="4503152"/>
              <a:ext cx="1761236" cy="923594"/>
            </a:xfrm>
            <a:prstGeom prst="rect">
              <a:avLst/>
            </a:prstGeom>
          </p:spPr>
        </p:pic>
        <p:pic>
          <p:nvPicPr>
            <p:cNvPr id="9" name="object 9"/>
            <p:cNvPicPr/>
            <p:nvPr/>
          </p:nvPicPr>
          <p:blipFill>
            <a:blip r:embed="rId7" cstate="print"/>
            <a:stretch>
              <a:fillRect/>
            </a:stretch>
          </p:blipFill>
          <p:spPr>
            <a:xfrm>
              <a:off x="5608066" y="3337852"/>
              <a:ext cx="3099054" cy="1238719"/>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889901"/>
            <a:ext cx="9666845" cy="1384994"/>
          </a:xfrm>
        </p:spPr>
        <p:txBody>
          <a:bodyPr/>
          <a:lstStyle/>
          <a:p>
            <a:pPr algn="l">
              <a:lnSpc>
                <a:spcPct val="80000"/>
              </a:lnSpc>
            </a:pPr>
            <a:r>
              <a:rPr lang="en-US" sz="5000" b="0" i="0" u="none" strike="noStrike" dirty="0">
                <a:effectLst/>
                <a:latin typeface="Tw Cen MT" panose="020B0602020104020603" pitchFamily="34" charset="0"/>
              </a:rPr>
              <a:t>Ms. Goretti </a:t>
            </a:r>
            <a:r>
              <a:rPr lang="en-US" sz="5000" b="0" i="0" u="none" strike="noStrike" dirty="0" err="1">
                <a:effectLst/>
                <a:latin typeface="Tw Cen MT" panose="020B0602020104020603" pitchFamily="34" charset="0"/>
              </a:rPr>
              <a:t>Amuriat</a:t>
            </a:r>
            <a:r>
              <a:rPr lang="en-US" sz="5000" b="0" i="0" u="none" strike="noStrike" dirty="0">
                <a:effectLst/>
                <a:latin typeface="Tw Cen MT" panose="020B0602020104020603" pitchFamily="34" charset="0"/>
              </a:rPr>
              <a:t> </a:t>
            </a:r>
            <a:r>
              <a:rPr lang="en-US" sz="5000" b="0" i="0" u="none" strike="noStrike" dirty="0" err="1">
                <a:effectLst/>
                <a:latin typeface="Tw Cen MT" panose="020B0602020104020603" pitchFamily="34" charset="0"/>
              </a:rPr>
              <a:t>Zaavuga</a:t>
            </a:r>
            <a:br>
              <a:rPr lang="en-US" sz="5000" b="0" dirty="0">
                <a:latin typeface="Tw Cen MT" panose="020B0602020104020603" pitchFamily="34" charset="0"/>
              </a:rPr>
            </a:br>
            <a:r>
              <a:rPr lang="en-US" sz="5000" b="0" i="0" u="none" strike="noStrike" dirty="0">
                <a:effectLst/>
                <a:latin typeface="Tw Cen MT" panose="020B0602020104020603" pitchFamily="34" charset="0"/>
              </a:rPr>
              <a:t> Digital  Woman Uganda </a:t>
            </a:r>
            <a:endParaRPr lang="en-US" sz="5000" dirty="0">
              <a:latin typeface="Tw Cen MT" panose="020B06020201040206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3293923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969536D-27FC-2748-A791-B2D64519AA23}"/>
              </a:ext>
            </a:extLst>
          </p:cNvPr>
          <p:cNvSpPr txBox="1">
            <a:spLocks/>
          </p:cNvSpPr>
          <p:nvPr/>
        </p:nvSpPr>
        <p:spPr>
          <a:xfrm>
            <a:off x="1084881" y="2300105"/>
            <a:ext cx="5408909" cy="3409534"/>
          </a:xfrm>
          <a:prstGeom prst="rect">
            <a:avLst/>
          </a:prstGeom>
        </p:spPr>
        <p:txBody>
          <a:bodyPr>
            <a:normAutofit fontScale="975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0B0F0"/>
                </a:solidFill>
                <a:effectLst/>
                <a:uLnTx/>
                <a:uFillTx/>
                <a:latin typeface="Tw Cen MT" panose="020B0602020104020603"/>
                <a:ea typeface="+mj-ea"/>
                <a:cs typeface="+mj-cs"/>
              </a:rPr>
              <a:t>The Use of Technology to Assist in Addressing Gender-based Violence in Uganda</a:t>
            </a:r>
            <a:r>
              <a:rPr kumimoji="0" lang="en-US" sz="3600" b="1" i="0" u="none" strike="noStrike" kern="1200" cap="all" spc="0" normalizeH="0" baseline="0" noProof="0" dirty="0">
                <a:ln>
                  <a:noFill/>
                </a:ln>
                <a:solidFill>
                  <a:srgbClr val="00B0F0"/>
                </a:solidFill>
                <a:effectLst/>
                <a:uLnTx/>
                <a:uFillTx/>
                <a:latin typeface="Tw Cen MT" panose="020B0602020104020603"/>
                <a:ea typeface="+mj-ea"/>
                <a:cs typeface="+mj-cs"/>
              </a:rPr>
              <a:t>. </a:t>
            </a:r>
            <a:endParaRPr kumimoji="0" lang="en-UG" sz="36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9" name="Subtitle 2">
            <a:extLst>
              <a:ext uri="{FF2B5EF4-FFF2-40B4-BE49-F238E27FC236}">
                <a16:creationId xmlns:a16="http://schemas.microsoft.com/office/drawing/2014/main" id="{BD48C2B9-A708-A346-A63C-F271944F5B68}"/>
              </a:ext>
            </a:extLst>
          </p:cNvPr>
          <p:cNvSpPr txBox="1">
            <a:spLocks/>
          </p:cNvSpPr>
          <p:nvPr/>
        </p:nvSpPr>
        <p:spPr>
          <a:xfrm>
            <a:off x="1084881" y="5267936"/>
            <a:ext cx="5246033" cy="883406"/>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black"/>
              </a:buClr>
              <a:buSzTx/>
              <a:buFont typeface="Arial" panose="020B0604020202020204" pitchFamily="34" charset="0"/>
              <a:buNone/>
              <a:tabLst/>
              <a:defRPr/>
            </a:pP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By  </a:t>
            </a:r>
            <a:r>
              <a:rPr kumimoji="0" lang="en-US" sz="2000" b="0" i="0" u="none" strike="noStrike" kern="1200" cap="all" spc="0" normalizeH="0" baseline="0" noProof="0" dirty="0" err="1">
                <a:ln>
                  <a:noFill/>
                </a:ln>
                <a:solidFill>
                  <a:prstClr val="black"/>
                </a:solidFill>
                <a:effectLst/>
                <a:uLnTx/>
                <a:uFillTx/>
                <a:latin typeface="Tw Cen MT" panose="020B0602020104020603"/>
                <a:ea typeface="+mn-ea"/>
                <a:cs typeface="+mn-cs"/>
              </a:rPr>
              <a:t>Goretti</a:t>
            </a: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  Z. </a:t>
            </a:r>
            <a:r>
              <a:rPr kumimoji="0" lang="en-US" sz="2000" b="0" i="0" u="none" strike="noStrike" kern="1200" cap="all" spc="0" normalizeH="0" baseline="0" noProof="0" dirty="0" err="1">
                <a:ln>
                  <a:noFill/>
                </a:ln>
                <a:solidFill>
                  <a:prstClr val="black"/>
                </a:solidFill>
                <a:effectLst/>
                <a:uLnTx/>
                <a:uFillTx/>
                <a:latin typeface="Tw Cen MT" panose="020B0602020104020603"/>
                <a:ea typeface="+mn-ea"/>
                <a:cs typeface="+mn-cs"/>
              </a:rPr>
              <a:t>Amuriat</a:t>
            </a:r>
            <a:endPar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1000"/>
              </a:spcBef>
              <a:spcAft>
                <a:spcPts val="0"/>
              </a:spcAft>
              <a:buClr>
                <a:prstClr val="black"/>
              </a:buClr>
              <a:buSzTx/>
              <a:buFont typeface="Arial" panose="020B0604020202020204" pitchFamily="34" charset="0"/>
              <a:buNone/>
              <a:tabLst/>
              <a:defRPr/>
            </a:pPr>
            <a:r>
              <a:rPr kumimoji="0" lang="en-US" sz="2000" b="0" i="0" u="none" strike="noStrike" kern="1200" cap="all" spc="0" normalizeH="0" baseline="0" noProof="0" dirty="0">
                <a:ln>
                  <a:noFill/>
                </a:ln>
                <a:solidFill>
                  <a:prstClr val="black"/>
                </a:solidFill>
                <a:effectLst/>
                <a:uLnTx/>
                <a:uFillTx/>
                <a:latin typeface="Tw Cen MT" panose="020B0602020104020603"/>
                <a:ea typeface="+mn-ea"/>
                <a:cs typeface="+mn-cs"/>
              </a:rPr>
              <a:t>Digital  Woman  Uganda</a:t>
            </a:r>
            <a:endParaRPr kumimoji="0" lang="en-UG" sz="2000" b="0" i="0" u="none" strike="noStrike" kern="1200" cap="all" spc="0" normalizeH="0" baseline="0" noProof="0" dirty="0">
              <a:ln>
                <a:noFill/>
              </a:ln>
              <a:solidFill>
                <a:prstClr val="black"/>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BE707E7A-C033-6D45-9A58-37ECE0CEE3EC}"/>
              </a:ext>
            </a:extLst>
          </p:cNvPr>
          <p:cNvPicPr>
            <a:picLocks noChangeAspect="1"/>
          </p:cNvPicPr>
          <p:nvPr/>
        </p:nvPicPr>
        <p:blipFill rotWithShape="1">
          <a:blip r:embed="rId2"/>
          <a:srcRect r="5063"/>
          <a:stretch/>
        </p:blipFill>
        <p:spPr>
          <a:xfrm>
            <a:off x="6767593" y="0"/>
            <a:ext cx="5424407" cy="6893869"/>
          </a:xfrm>
          <a:prstGeom prst="rect">
            <a:avLst/>
          </a:prstGeom>
        </p:spPr>
      </p:pic>
    </p:spTree>
    <p:extLst>
      <p:ext uri="{BB962C8B-B14F-4D97-AF65-F5344CB8AC3E}">
        <p14:creationId xmlns:p14="http://schemas.microsoft.com/office/powerpoint/2010/main" val="126376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5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5257-C9DE-1D41-9606-4D2E40882CCF}"/>
              </a:ext>
            </a:extLst>
          </p:cNvPr>
          <p:cNvSpPr txBox="1">
            <a:spLocks/>
          </p:cNvSpPr>
          <p:nvPr/>
        </p:nvSpPr>
        <p:spPr>
          <a:xfrm>
            <a:off x="3254648" y="537418"/>
            <a:ext cx="6152823" cy="752476"/>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uLnTx/>
                <a:uFillTx/>
                <a:latin typeface="Tw Cen MT" panose="020B0602020104020603"/>
                <a:ea typeface="+mj-ea"/>
                <a:cs typeface="+mj-cs"/>
              </a:rPr>
              <a:t>Out line</a:t>
            </a:r>
            <a:endParaRPr kumimoji="0" lang="en-UG" sz="48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3" name="Content Placeholder 2">
            <a:extLst>
              <a:ext uri="{FF2B5EF4-FFF2-40B4-BE49-F238E27FC236}">
                <a16:creationId xmlns:a16="http://schemas.microsoft.com/office/drawing/2014/main" id="{2102D2A8-A795-9B44-A13E-DF3C735F2631}"/>
              </a:ext>
            </a:extLst>
          </p:cNvPr>
          <p:cNvSpPr txBox="1">
            <a:spLocks/>
          </p:cNvSpPr>
          <p:nvPr/>
        </p:nvSpPr>
        <p:spPr>
          <a:xfrm>
            <a:off x="3886202" y="6888996"/>
            <a:ext cx="6652646" cy="5147428"/>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prstClr val="black"/>
              </a:buClr>
              <a:buSzTx/>
              <a:buFont typeface="Arial" panose="020B0604020202020204" pitchFamily="34" charset="0"/>
              <a:buNone/>
              <a:tabLst/>
              <a:defRPr/>
            </a:pPr>
            <a:endParaRPr kumimoji="0" lang="en-US" sz="2000" b="1" i="0" u="none" strike="noStrike" kern="1200" cap="all" spc="0" normalizeH="0" baseline="0" noProof="0" dirty="0">
              <a:ln>
                <a:noFill/>
              </a:ln>
              <a:solidFill>
                <a:prstClr val="black"/>
              </a:solidFill>
              <a:effectLst/>
              <a:uLnTx/>
              <a:uFillTx/>
              <a:latin typeface="Tw Cen MT" panose="020B0602020104020603"/>
              <a:ea typeface="+mn-ea"/>
              <a:cs typeface="+mn-cs"/>
            </a:endParaRPr>
          </a:p>
        </p:txBody>
      </p:sp>
      <p:pic>
        <p:nvPicPr>
          <p:cNvPr id="12" name="Picture 11">
            <a:extLst>
              <a:ext uri="{FF2B5EF4-FFF2-40B4-BE49-F238E27FC236}">
                <a16:creationId xmlns:a16="http://schemas.microsoft.com/office/drawing/2014/main" id="{875D78E7-8AF6-9544-87A5-22F2906AA3F9}"/>
              </a:ext>
            </a:extLst>
          </p:cNvPr>
          <p:cNvPicPr>
            <a:picLocks noChangeAspect="1"/>
          </p:cNvPicPr>
          <p:nvPr/>
        </p:nvPicPr>
        <p:blipFill rotWithShape="1">
          <a:blip r:embed="rId2">
            <a:alphaModFix/>
          </a:blip>
          <a:srcRect l="33362" r="35226"/>
          <a:stretch/>
        </p:blipFill>
        <p:spPr>
          <a:xfrm>
            <a:off x="10042901" y="0"/>
            <a:ext cx="2164597" cy="6890891"/>
          </a:xfrm>
          <a:prstGeom prst="rect">
            <a:avLst/>
          </a:prstGeom>
          <a:ln>
            <a:noFill/>
          </a:ln>
        </p:spPr>
      </p:pic>
      <p:sp>
        <p:nvSpPr>
          <p:cNvPr id="13" name="Freeform: Shape 16">
            <a:extLst>
              <a:ext uri="{FF2B5EF4-FFF2-40B4-BE49-F238E27FC236}">
                <a16:creationId xmlns:a16="http://schemas.microsoft.com/office/drawing/2014/main" id="{E0846E1B-E898-EF47-B4E2-CB431C0C24D7}"/>
              </a:ext>
            </a:extLst>
          </p:cNvPr>
          <p:cNvSpPr/>
          <p:nvPr/>
        </p:nvSpPr>
        <p:spPr>
          <a:xfrm>
            <a:off x="3397993" y="1417576"/>
            <a:ext cx="6201066" cy="583725"/>
          </a:xfrm>
          <a:custGeom>
            <a:avLst/>
            <a:gdLst>
              <a:gd name="connsiteX0" fmla="*/ 0 w 6201066"/>
              <a:gd name="connsiteY0" fmla="*/ 0 h 583725"/>
              <a:gd name="connsiteX1" fmla="*/ 6201066 w 6201066"/>
              <a:gd name="connsiteY1" fmla="*/ 0 h 583725"/>
              <a:gd name="connsiteX2" fmla="*/ 6201066 w 6201066"/>
              <a:gd name="connsiteY2" fmla="*/ 583725 h 583725"/>
              <a:gd name="connsiteX3" fmla="*/ 0 w 6201066"/>
              <a:gd name="connsiteY3" fmla="*/ 583725 h 583725"/>
            </a:gdLst>
            <a:ahLst/>
            <a:cxnLst>
              <a:cxn ang="0">
                <a:pos x="connsiteX0" y="connsiteY0"/>
              </a:cxn>
              <a:cxn ang="0">
                <a:pos x="connsiteX1" y="connsiteY1"/>
              </a:cxn>
              <a:cxn ang="0">
                <a:pos x="connsiteX2" y="connsiteY2"/>
              </a:cxn>
              <a:cxn ang="0">
                <a:pos x="connsiteX3" y="connsiteY3"/>
              </a:cxn>
            </a:cxnLst>
            <a:rect l="l" t="t" r="r" b="b"/>
            <a:pathLst>
              <a:path w="6201066" h="583725">
                <a:moveTo>
                  <a:pt x="0" y="0"/>
                </a:moveTo>
                <a:lnTo>
                  <a:pt x="6201066" y="0"/>
                </a:lnTo>
                <a:lnTo>
                  <a:pt x="6201066" y="583725"/>
                </a:lnTo>
                <a:lnTo>
                  <a:pt x="0" y="58372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4" name="Freeform: Shape 17">
            <a:extLst>
              <a:ext uri="{FF2B5EF4-FFF2-40B4-BE49-F238E27FC236}">
                <a16:creationId xmlns:a16="http://schemas.microsoft.com/office/drawing/2014/main" id="{75C89EE2-DDBB-554A-B775-ECE73B6BFA12}"/>
              </a:ext>
            </a:extLst>
          </p:cNvPr>
          <p:cNvSpPr/>
          <p:nvPr/>
        </p:nvSpPr>
        <p:spPr>
          <a:xfrm>
            <a:off x="3145738" y="1411895"/>
            <a:ext cx="259017" cy="592035"/>
          </a:xfrm>
          <a:custGeom>
            <a:avLst/>
            <a:gdLst/>
            <a:ahLst/>
            <a:cxnLst/>
            <a:rect l="l" t="t" r="r" b="b"/>
            <a:pathLst>
              <a:path w="215653" h="492919">
                <a:moveTo>
                  <a:pt x="139304" y="0"/>
                </a:moveTo>
                <a:lnTo>
                  <a:pt x="215653" y="0"/>
                </a:lnTo>
                <a:lnTo>
                  <a:pt x="215653" y="492919"/>
                </a:lnTo>
                <a:lnTo>
                  <a:pt x="121556" y="492919"/>
                </a:lnTo>
                <a:lnTo>
                  <a:pt x="121556" y="138299"/>
                </a:lnTo>
                <a:cubicBezTo>
                  <a:pt x="87177" y="170446"/>
                  <a:pt x="46658" y="194221"/>
                  <a:pt x="0" y="209625"/>
                </a:cubicBezTo>
                <a:lnTo>
                  <a:pt x="0" y="124235"/>
                </a:lnTo>
                <a:cubicBezTo>
                  <a:pt x="24557" y="116198"/>
                  <a:pt x="51235" y="100962"/>
                  <a:pt x="80033" y="78526"/>
                </a:cubicBezTo>
                <a:cubicBezTo>
                  <a:pt x="108831" y="56090"/>
                  <a:pt x="128588" y="29915"/>
                  <a:pt x="139304"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Freeform: Shape 18">
            <a:extLst>
              <a:ext uri="{FF2B5EF4-FFF2-40B4-BE49-F238E27FC236}">
                <a16:creationId xmlns:a16="http://schemas.microsoft.com/office/drawing/2014/main" id="{61672C12-FAA1-DF42-ABE9-E31CE83AD542}"/>
              </a:ext>
            </a:extLst>
          </p:cNvPr>
          <p:cNvSpPr/>
          <p:nvPr/>
        </p:nvSpPr>
        <p:spPr>
          <a:xfrm>
            <a:off x="3421007" y="3350439"/>
            <a:ext cx="6178052" cy="583725"/>
          </a:xfrm>
          <a:custGeom>
            <a:avLst/>
            <a:gdLst>
              <a:gd name="connsiteX0" fmla="*/ 0 w 6178052"/>
              <a:gd name="connsiteY0" fmla="*/ 0 h 583725"/>
              <a:gd name="connsiteX1" fmla="*/ 6178052 w 6178052"/>
              <a:gd name="connsiteY1" fmla="*/ 0 h 583725"/>
              <a:gd name="connsiteX2" fmla="*/ 6178052 w 6178052"/>
              <a:gd name="connsiteY2" fmla="*/ 583725 h 583725"/>
              <a:gd name="connsiteX3" fmla="*/ 0 w 6178052"/>
              <a:gd name="connsiteY3" fmla="*/ 583725 h 583725"/>
            </a:gdLst>
            <a:ahLst/>
            <a:cxnLst>
              <a:cxn ang="0">
                <a:pos x="connsiteX0" y="connsiteY0"/>
              </a:cxn>
              <a:cxn ang="0">
                <a:pos x="connsiteX1" y="connsiteY1"/>
              </a:cxn>
              <a:cxn ang="0">
                <a:pos x="connsiteX2" y="connsiteY2"/>
              </a:cxn>
              <a:cxn ang="0">
                <a:pos x="connsiteX3" y="connsiteY3"/>
              </a:cxn>
            </a:cxnLst>
            <a:rect l="l" t="t" r="r" b="b"/>
            <a:pathLst>
              <a:path w="6178052" h="583725">
                <a:moveTo>
                  <a:pt x="0" y="0"/>
                </a:moveTo>
                <a:lnTo>
                  <a:pt x="6178052" y="0"/>
                </a:lnTo>
                <a:lnTo>
                  <a:pt x="6178052" y="583725"/>
                </a:lnTo>
                <a:lnTo>
                  <a:pt x="0" y="583725"/>
                </a:lnTo>
                <a:close/>
              </a:path>
            </a:pathLst>
          </a:cu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6" name="Freeform: Shape 19">
            <a:extLst>
              <a:ext uri="{FF2B5EF4-FFF2-40B4-BE49-F238E27FC236}">
                <a16:creationId xmlns:a16="http://schemas.microsoft.com/office/drawing/2014/main" id="{C8F2C8B2-FDC8-AB42-A892-B509825CBD8A}"/>
              </a:ext>
            </a:extLst>
          </p:cNvPr>
          <p:cNvSpPr/>
          <p:nvPr/>
        </p:nvSpPr>
        <p:spPr>
          <a:xfrm>
            <a:off x="3145738" y="3350898"/>
            <a:ext cx="391741" cy="602091"/>
          </a:xfrm>
          <a:custGeom>
            <a:avLst/>
            <a:gdLst/>
            <a:ahLst/>
            <a:cxnLst/>
            <a:rect l="l" t="t" r="r" b="b"/>
            <a:pathLst>
              <a:path w="326157" h="501291">
                <a:moveTo>
                  <a:pt x="158391" y="0"/>
                </a:moveTo>
                <a:cubicBezTo>
                  <a:pt x="204602" y="0"/>
                  <a:pt x="241660" y="14734"/>
                  <a:pt x="269565" y="44202"/>
                </a:cubicBezTo>
                <a:cubicBezTo>
                  <a:pt x="292559" y="68312"/>
                  <a:pt x="304056" y="95548"/>
                  <a:pt x="304056" y="125909"/>
                </a:cubicBezTo>
                <a:cubicBezTo>
                  <a:pt x="304056" y="168995"/>
                  <a:pt x="280504" y="203374"/>
                  <a:pt x="233400" y="229047"/>
                </a:cubicBezTo>
                <a:cubicBezTo>
                  <a:pt x="261528" y="235074"/>
                  <a:pt x="284020" y="248581"/>
                  <a:pt x="300875" y="269565"/>
                </a:cubicBezTo>
                <a:cubicBezTo>
                  <a:pt x="317730" y="290550"/>
                  <a:pt x="326157" y="315888"/>
                  <a:pt x="326157" y="345579"/>
                </a:cubicBezTo>
                <a:cubicBezTo>
                  <a:pt x="326157" y="388665"/>
                  <a:pt x="310418" y="425388"/>
                  <a:pt x="278941" y="455749"/>
                </a:cubicBezTo>
                <a:cubicBezTo>
                  <a:pt x="247464" y="486110"/>
                  <a:pt x="208285" y="501291"/>
                  <a:pt x="161404" y="501291"/>
                </a:cubicBezTo>
                <a:cubicBezTo>
                  <a:pt x="116979" y="501291"/>
                  <a:pt x="80144" y="488510"/>
                  <a:pt x="50899" y="462949"/>
                </a:cubicBezTo>
                <a:cubicBezTo>
                  <a:pt x="21655" y="437388"/>
                  <a:pt x="4688" y="403957"/>
                  <a:pt x="0" y="362657"/>
                </a:cubicBezTo>
                <a:lnTo>
                  <a:pt x="91083" y="351607"/>
                </a:lnTo>
                <a:cubicBezTo>
                  <a:pt x="93985" y="374824"/>
                  <a:pt x="101799" y="392572"/>
                  <a:pt x="114523" y="404850"/>
                </a:cubicBezTo>
                <a:cubicBezTo>
                  <a:pt x="127248" y="417128"/>
                  <a:pt x="142652" y="423268"/>
                  <a:pt x="160735" y="423268"/>
                </a:cubicBezTo>
                <a:cubicBezTo>
                  <a:pt x="180157" y="423268"/>
                  <a:pt x="196509" y="415901"/>
                  <a:pt x="209792" y="401167"/>
                </a:cubicBezTo>
                <a:cubicBezTo>
                  <a:pt x="223075" y="386433"/>
                  <a:pt x="229716" y="366564"/>
                  <a:pt x="229716" y="341561"/>
                </a:cubicBezTo>
                <a:cubicBezTo>
                  <a:pt x="229716" y="317897"/>
                  <a:pt x="223354" y="299145"/>
                  <a:pt x="210629" y="285304"/>
                </a:cubicBezTo>
                <a:cubicBezTo>
                  <a:pt x="197904" y="271463"/>
                  <a:pt x="182389" y="264542"/>
                  <a:pt x="164083" y="264542"/>
                </a:cubicBezTo>
                <a:cubicBezTo>
                  <a:pt x="152028" y="264542"/>
                  <a:pt x="137629" y="266886"/>
                  <a:pt x="120886" y="271575"/>
                </a:cubicBezTo>
                <a:lnTo>
                  <a:pt x="131267" y="194891"/>
                </a:lnTo>
                <a:cubicBezTo>
                  <a:pt x="156716" y="195561"/>
                  <a:pt x="176138" y="190035"/>
                  <a:pt x="189533" y="178315"/>
                </a:cubicBezTo>
                <a:cubicBezTo>
                  <a:pt x="202927" y="166595"/>
                  <a:pt x="209625" y="151024"/>
                  <a:pt x="209625" y="131602"/>
                </a:cubicBezTo>
                <a:cubicBezTo>
                  <a:pt x="209625" y="115082"/>
                  <a:pt x="204713" y="101910"/>
                  <a:pt x="194891" y="92088"/>
                </a:cubicBezTo>
                <a:cubicBezTo>
                  <a:pt x="185068" y="82265"/>
                  <a:pt x="172008" y="77354"/>
                  <a:pt x="155712" y="77354"/>
                </a:cubicBezTo>
                <a:cubicBezTo>
                  <a:pt x="139638" y="77354"/>
                  <a:pt x="125909" y="82935"/>
                  <a:pt x="114523" y="94097"/>
                </a:cubicBezTo>
                <a:cubicBezTo>
                  <a:pt x="103138" y="105259"/>
                  <a:pt x="96217" y="121556"/>
                  <a:pt x="93762" y="142987"/>
                </a:cubicBezTo>
                <a:lnTo>
                  <a:pt x="7032" y="128253"/>
                </a:lnTo>
                <a:cubicBezTo>
                  <a:pt x="13060" y="98562"/>
                  <a:pt x="22157" y="74842"/>
                  <a:pt x="34324" y="57095"/>
                </a:cubicBezTo>
                <a:cubicBezTo>
                  <a:pt x="46490" y="39347"/>
                  <a:pt x="63457" y="25394"/>
                  <a:pt x="85223" y="15237"/>
                </a:cubicBezTo>
                <a:cubicBezTo>
                  <a:pt x="106989" y="5079"/>
                  <a:pt x="131378" y="0"/>
                  <a:pt x="158391"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Freeform: Shape 20">
            <a:extLst>
              <a:ext uri="{FF2B5EF4-FFF2-40B4-BE49-F238E27FC236}">
                <a16:creationId xmlns:a16="http://schemas.microsoft.com/office/drawing/2014/main" id="{91565683-EDB0-6842-85DA-7719D044C437}"/>
              </a:ext>
            </a:extLst>
          </p:cNvPr>
          <p:cNvSpPr/>
          <p:nvPr/>
        </p:nvSpPr>
        <p:spPr>
          <a:xfrm>
            <a:off x="3462093" y="4338137"/>
            <a:ext cx="6136966" cy="583725"/>
          </a:xfrm>
          <a:custGeom>
            <a:avLst/>
            <a:gdLst>
              <a:gd name="connsiteX0" fmla="*/ 0 w 6136966"/>
              <a:gd name="connsiteY0" fmla="*/ 0 h 583725"/>
              <a:gd name="connsiteX1" fmla="*/ 6136966 w 6136966"/>
              <a:gd name="connsiteY1" fmla="*/ 0 h 583725"/>
              <a:gd name="connsiteX2" fmla="*/ 6136966 w 6136966"/>
              <a:gd name="connsiteY2" fmla="*/ 583725 h 583725"/>
              <a:gd name="connsiteX3" fmla="*/ 0 w 6136966"/>
              <a:gd name="connsiteY3" fmla="*/ 583725 h 583725"/>
            </a:gdLst>
            <a:ahLst/>
            <a:cxnLst>
              <a:cxn ang="0">
                <a:pos x="connsiteX0" y="connsiteY0"/>
              </a:cxn>
              <a:cxn ang="0">
                <a:pos x="connsiteX1" y="connsiteY1"/>
              </a:cxn>
              <a:cxn ang="0">
                <a:pos x="connsiteX2" y="connsiteY2"/>
              </a:cxn>
              <a:cxn ang="0">
                <a:pos x="connsiteX3" y="connsiteY3"/>
              </a:cxn>
            </a:cxnLst>
            <a:rect l="l" t="t" r="r" b="b"/>
            <a:pathLst>
              <a:path w="6136966" h="583725">
                <a:moveTo>
                  <a:pt x="0" y="0"/>
                </a:moveTo>
                <a:lnTo>
                  <a:pt x="6136966" y="0"/>
                </a:lnTo>
                <a:lnTo>
                  <a:pt x="6136966" y="583725"/>
                </a:lnTo>
                <a:lnTo>
                  <a:pt x="0" y="58372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18" name="Freeform: Shape 21">
            <a:extLst>
              <a:ext uri="{FF2B5EF4-FFF2-40B4-BE49-F238E27FC236}">
                <a16:creationId xmlns:a16="http://schemas.microsoft.com/office/drawing/2014/main" id="{D2C79FDA-D21E-D542-A3F1-5628D9951F33}"/>
              </a:ext>
            </a:extLst>
          </p:cNvPr>
          <p:cNvSpPr/>
          <p:nvPr/>
        </p:nvSpPr>
        <p:spPr>
          <a:xfrm>
            <a:off x="3145738" y="4330226"/>
            <a:ext cx="423916" cy="592035"/>
          </a:xfrm>
          <a:custGeom>
            <a:avLst/>
            <a:gdLst/>
            <a:ahLst/>
            <a:cxnLst/>
            <a:rect l="l" t="t" r="r" b="b"/>
            <a:pathLst>
              <a:path w="352946" h="492919">
                <a:moveTo>
                  <a:pt x="200919" y="143657"/>
                </a:moveTo>
                <a:lnTo>
                  <a:pt x="88069" y="311423"/>
                </a:lnTo>
                <a:lnTo>
                  <a:pt x="200919" y="311423"/>
                </a:lnTo>
                <a:close/>
                <a:moveTo>
                  <a:pt x="212974" y="0"/>
                </a:moveTo>
                <a:lnTo>
                  <a:pt x="292001" y="0"/>
                </a:lnTo>
                <a:lnTo>
                  <a:pt x="292001" y="311423"/>
                </a:lnTo>
                <a:lnTo>
                  <a:pt x="352946" y="311423"/>
                </a:lnTo>
                <a:lnTo>
                  <a:pt x="352946" y="394135"/>
                </a:lnTo>
                <a:lnTo>
                  <a:pt x="292001" y="394135"/>
                </a:lnTo>
                <a:lnTo>
                  <a:pt x="292001" y="492919"/>
                </a:lnTo>
                <a:lnTo>
                  <a:pt x="200919" y="492919"/>
                </a:lnTo>
                <a:lnTo>
                  <a:pt x="200919" y="394135"/>
                </a:lnTo>
                <a:lnTo>
                  <a:pt x="0" y="394135"/>
                </a:lnTo>
                <a:lnTo>
                  <a:pt x="0" y="311758"/>
                </a:ln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Freeform: Shape 22">
            <a:extLst>
              <a:ext uri="{FF2B5EF4-FFF2-40B4-BE49-F238E27FC236}">
                <a16:creationId xmlns:a16="http://schemas.microsoft.com/office/drawing/2014/main" id="{E89355EB-B262-7647-88B5-EE8ECCCBD30B}"/>
              </a:ext>
            </a:extLst>
          </p:cNvPr>
          <p:cNvSpPr/>
          <p:nvPr/>
        </p:nvSpPr>
        <p:spPr>
          <a:xfrm>
            <a:off x="3239958" y="5299500"/>
            <a:ext cx="6359101" cy="583725"/>
          </a:xfrm>
          <a:custGeom>
            <a:avLst/>
            <a:gdLst>
              <a:gd name="connsiteX0" fmla="*/ 0 w 6359101"/>
              <a:gd name="connsiteY0" fmla="*/ 0 h 583725"/>
              <a:gd name="connsiteX1" fmla="*/ 308371 w 6359101"/>
              <a:gd name="connsiteY1" fmla="*/ 0 h 583725"/>
              <a:gd name="connsiteX2" fmla="*/ 308371 w 6359101"/>
              <a:gd name="connsiteY2" fmla="*/ 1 h 583725"/>
              <a:gd name="connsiteX3" fmla="*/ 6359101 w 6359101"/>
              <a:gd name="connsiteY3" fmla="*/ 1 h 583725"/>
              <a:gd name="connsiteX4" fmla="*/ 6359101 w 6359101"/>
              <a:gd name="connsiteY4" fmla="*/ 583725 h 583725"/>
              <a:gd name="connsiteX5" fmla="*/ 171396 w 6359101"/>
              <a:gd name="connsiteY5" fmla="*/ 583725 h 583725"/>
              <a:gd name="connsiteX6" fmla="*/ 171396 w 6359101"/>
              <a:gd name="connsiteY6" fmla="*/ 259433 h 583725"/>
              <a:gd name="connsiteX7" fmla="*/ 0 w 6359101"/>
              <a:gd name="connsiteY7" fmla="*/ 259433 h 5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9101" h="583725">
                <a:moveTo>
                  <a:pt x="0" y="0"/>
                </a:moveTo>
                <a:lnTo>
                  <a:pt x="308371" y="0"/>
                </a:lnTo>
                <a:lnTo>
                  <a:pt x="308371" y="1"/>
                </a:lnTo>
                <a:lnTo>
                  <a:pt x="6359101" y="1"/>
                </a:lnTo>
                <a:lnTo>
                  <a:pt x="6359101" y="583725"/>
                </a:lnTo>
                <a:lnTo>
                  <a:pt x="171396" y="583725"/>
                </a:lnTo>
                <a:cubicBezTo>
                  <a:pt x="241229" y="481977"/>
                  <a:pt x="253925" y="380227"/>
                  <a:pt x="171396" y="259433"/>
                </a:cubicBezTo>
                <a:lnTo>
                  <a:pt x="0" y="259433"/>
                </a:lnTo>
                <a:close/>
              </a:path>
            </a:pathLst>
          </a:cu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20" name="Freeform: Shape 23">
            <a:extLst>
              <a:ext uri="{FF2B5EF4-FFF2-40B4-BE49-F238E27FC236}">
                <a16:creationId xmlns:a16="http://schemas.microsoft.com/office/drawing/2014/main" id="{C155C9A3-AE20-5C42-96F6-855CB554B7EE}"/>
              </a:ext>
            </a:extLst>
          </p:cNvPr>
          <p:cNvSpPr/>
          <p:nvPr/>
        </p:nvSpPr>
        <p:spPr>
          <a:xfrm>
            <a:off x="3145738" y="5301304"/>
            <a:ext cx="396567" cy="591633"/>
          </a:xfrm>
          <a:custGeom>
            <a:avLst/>
            <a:gdLst/>
            <a:ahLst/>
            <a:cxnLst/>
            <a:rect l="l" t="t" r="r" b="b"/>
            <a:pathLst>
              <a:path w="330175" h="492584">
                <a:moveTo>
                  <a:pt x="59606" y="0"/>
                </a:moveTo>
                <a:lnTo>
                  <a:pt x="308409" y="0"/>
                </a:lnTo>
                <a:lnTo>
                  <a:pt x="308409" y="88069"/>
                </a:lnTo>
                <a:lnTo>
                  <a:pt x="130932" y="88069"/>
                </a:lnTo>
                <a:lnTo>
                  <a:pt x="116198" y="171450"/>
                </a:lnTo>
                <a:cubicBezTo>
                  <a:pt x="137183" y="160958"/>
                  <a:pt x="158614" y="155711"/>
                  <a:pt x="180492" y="155711"/>
                </a:cubicBezTo>
                <a:cubicBezTo>
                  <a:pt x="222238" y="155711"/>
                  <a:pt x="257622" y="170892"/>
                  <a:pt x="286643" y="201253"/>
                </a:cubicBezTo>
                <a:cubicBezTo>
                  <a:pt x="315665" y="231614"/>
                  <a:pt x="330175" y="271016"/>
                  <a:pt x="330175" y="319460"/>
                </a:cubicBezTo>
                <a:cubicBezTo>
                  <a:pt x="330175" y="359866"/>
                  <a:pt x="318455" y="395920"/>
                  <a:pt x="295015" y="427620"/>
                </a:cubicBezTo>
                <a:cubicBezTo>
                  <a:pt x="263091" y="470929"/>
                  <a:pt x="218778" y="492584"/>
                  <a:pt x="162074" y="492584"/>
                </a:cubicBezTo>
                <a:cubicBezTo>
                  <a:pt x="116756" y="492584"/>
                  <a:pt x="79809" y="480417"/>
                  <a:pt x="51234" y="456084"/>
                </a:cubicBezTo>
                <a:cubicBezTo>
                  <a:pt x="22659" y="431750"/>
                  <a:pt x="5581" y="399045"/>
                  <a:pt x="0" y="357969"/>
                </a:cubicBezTo>
                <a:lnTo>
                  <a:pt x="93762" y="348258"/>
                </a:lnTo>
                <a:cubicBezTo>
                  <a:pt x="96441" y="369466"/>
                  <a:pt x="104366" y="386265"/>
                  <a:pt x="117537" y="398655"/>
                </a:cubicBezTo>
                <a:cubicBezTo>
                  <a:pt x="130709" y="411045"/>
                  <a:pt x="145889" y="417240"/>
                  <a:pt x="163079" y="417240"/>
                </a:cubicBezTo>
                <a:cubicBezTo>
                  <a:pt x="182724" y="417240"/>
                  <a:pt x="199356" y="409259"/>
                  <a:pt x="212973" y="393297"/>
                </a:cubicBezTo>
                <a:cubicBezTo>
                  <a:pt x="226591" y="377335"/>
                  <a:pt x="233400" y="353281"/>
                  <a:pt x="233400" y="321134"/>
                </a:cubicBezTo>
                <a:cubicBezTo>
                  <a:pt x="233400" y="290996"/>
                  <a:pt x="226647" y="268393"/>
                  <a:pt x="213141" y="253324"/>
                </a:cubicBezTo>
                <a:cubicBezTo>
                  <a:pt x="199635" y="238255"/>
                  <a:pt x="182054" y="230721"/>
                  <a:pt x="160400" y="230721"/>
                </a:cubicBezTo>
                <a:cubicBezTo>
                  <a:pt x="133387" y="230721"/>
                  <a:pt x="109166" y="242664"/>
                  <a:pt x="87734" y="266551"/>
                </a:cubicBezTo>
                <a:lnTo>
                  <a:pt x="11386" y="255501"/>
                </a:ln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Freeform: Shape 24">
            <a:extLst>
              <a:ext uri="{FF2B5EF4-FFF2-40B4-BE49-F238E27FC236}">
                <a16:creationId xmlns:a16="http://schemas.microsoft.com/office/drawing/2014/main" id="{C661D661-F18B-1541-B339-C504F6A58ECF}"/>
              </a:ext>
            </a:extLst>
          </p:cNvPr>
          <p:cNvSpPr/>
          <p:nvPr/>
        </p:nvSpPr>
        <p:spPr>
          <a:xfrm>
            <a:off x="3183173" y="2387592"/>
            <a:ext cx="6415886" cy="583725"/>
          </a:xfrm>
          <a:custGeom>
            <a:avLst/>
            <a:gdLst>
              <a:gd name="connsiteX0" fmla="*/ 199305 w 6415886"/>
              <a:gd name="connsiteY0" fmla="*/ 0 h 583725"/>
              <a:gd name="connsiteX1" fmla="*/ 6415886 w 6415886"/>
              <a:gd name="connsiteY1" fmla="*/ 0 h 583725"/>
              <a:gd name="connsiteX2" fmla="*/ 6415886 w 6415886"/>
              <a:gd name="connsiteY2" fmla="*/ 583725 h 583725"/>
              <a:gd name="connsiteX3" fmla="*/ 398608 w 6415886"/>
              <a:gd name="connsiteY3" fmla="*/ 583725 h 583725"/>
              <a:gd name="connsiteX4" fmla="*/ 199305 w 6415886"/>
              <a:gd name="connsiteY4" fmla="*/ 583725 h 583725"/>
              <a:gd name="connsiteX5" fmla="*/ 0 w 6415886"/>
              <a:gd name="connsiteY5" fmla="*/ 583725 h 583725"/>
              <a:gd name="connsiteX6" fmla="*/ 271832 w 6415886"/>
              <a:gd name="connsiteY6" fmla="*/ 283741 h 583725"/>
              <a:gd name="connsiteX7" fmla="*/ 199305 w 6415886"/>
              <a:gd name="connsiteY7" fmla="*/ 0 h 5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5886" h="583725">
                <a:moveTo>
                  <a:pt x="199305" y="0"/>
                </a:moveTo>
                <a:lnTo>
                  <a:pt x="6415886" y="0"/>
                </a:lnTo>
                <a:lnTo>
                  <a:pt x="6415886" y="583725"/>
                </a:lnTo>
                <a:lnTo>
                  <a:pt x="398608" y="583725"/>
                </a:lnTo>
                <a:lnTo>
                  <a:pt x="199305" y="583725"/>
                </a:lnTo>
                <a:lnTo>
                  <a:pt x="0" y="583725"/>
                </a:lnTo>
                <a:cubicBezTo>
                  <a:pt x="90611" y="483731"/>
                  <a:pt x="77612" y="352653"/>
                  <a:pt x="271832" y="283741"/>
                </a:cubicBezTo>
                <a:cubicBezTo>
                  <a:pt x="458331" y="103683"/>
                  <a:pt x="199305" y="86809"/>
                  <a:pt x="199305" y="0"/>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2" name="Freeform: Shape 25">
            <a:extLst>
              <a:ext uri="{FF2B5EF4-FFF2-40B4-BE49-F238E27FC236}">
                <a16:creationId xmlns:a16="http://schemas.microsoft.com/office/drawing/2014/main" id="{95BB68B2-2B22-A14C-92B8-6980B875E431}"/>
              </a:ext>
            </a:extLst>
          </p:cNvPr>
          <p:cNvSpPr/>
          <p:nvPr/>
        </p:nvSpPr>
        <p:spPr>
          <a:xfrm>
            <a:off x="3145738" y="2381167"/>
            <a:ext cx="396164" cy="592035"/>
          </a:xfrm>
          <a:custGeom>
            <a:avLst/>
            <a:gdLst/>
            <a:ahLst/>
            <a:cxnLst/>
            <a:rect l="l" t="t" r="r" b="b"/>
            <a:pathLst>
              <a:path w="329840" h="492919">
                <a:moveTo>
                  <a:pt x="174129" y="0"/>
                </a:moveTo>
                <a:cubicBezTo>
                  <a:pt x="222572" y="0"/>
                  <a:pt x="260635" y="13060"/>
                  <a:pt x="288317" y="39179"/>
                </a:cubicBezTo>
                <a:cubicBezTo>
                  <a:pt x="315999" y="65299"/>
                  <a:pt x="329840" y="97780"/>
                  <a:pt x="329840" y="136625"/>
                </a:cubicBezTo>
                <a:cubicBezTo>
                  <a:pt x="329840" y="158726"/>
                  <a:pt x="325878" y="179766"/>
                  <a:pt x="317952" y="199746"/>
                </a:cubicBezTo>
                <a:cubicBezTo>
                  <a:pt x="310027" y="219727"/>
                  <a:pt x="297470" y="240655"/>
                  <a:pt x="280280" y="262533"/>
                </a:cubicBezTo>
                <a:cubicBezTo>
                  <a:pt x="268895" y="277044"/>
                  <a:pt x="248357" y="297917"/>
                  <a:pt x="218665" y="325153"/>
                </a:cubicBezTo>
                <a:cubicBezTo>
                  <a:pt x="188974" y="352388"/>
                  <a:pt x="170166" y="370471"/>
                  <a:pt x="162241" y="379401"/>
                </a:cubicBezTo>
                <a:cubicBezTo>
                  <a:pt x="154316" y="388330"/>
                  <a:pt x="147898" y="397037"/>
                  <a:pt x="142986" y="405520"/>
                </a:cubicBezTo>
                <a:lnTo>
                  <a:pt x="329840" y="405520"/>
                </a:lnTo>
                <a:lnTo>
                  <a:pt x="329840" y="492919"/>
                </a:lnTo>
                <a:lnTo>
                  <a:pt x="0" y="492919"/>
                </a:lnTo>
                <a:cubicBezTo>
                  <a:pt x="3572" y="459879"/>
                  <a:pt x="14287" y="428570"/>
                  <a:pt x="32147" y="398990"/>
                </a:cubicBezTo>
                <a:cubicBezTo>
                  <a:pt x="50006" y="369410"/>
                  <a:pt x="85278" y="330176"/>
                  <a:pt x="137963" y="281286"/>
                </a:cubicBezTo>
                <a:cubicBezTo>
                  <a:pt x="180379" y="241772"/>
                  <a:pt x="206387" y="214983"/>
                  <a:pt x="215987" y="200918"/>
                </a:cubicBezTo>
                <a:cubicBezTo>
                  <a:pt x="228935" y="181496"/>
                  <a:pt x="235409" y="162297"/>
                  <a:pt x="235409" y="143322"/>
                </a:cubicBezTo>
                <a:cubicBezTo>
                  <a:pt x="235409" y="122337"/>
                  <a:pt x="229772" y="106208"/>
                  <a:pt x="218498" y="94934"/>
                </a:cubicBezTo>
                <a:cubicBezTo>
                  <a:pt x="207224" y="83660"/>
                  <a:pt x="191653" y="78024"/>
                  <a:pt x="171785" y="78024"/>
                </a:cubicBezTo>
                <a:cubicBezTo>
                  <a:pt x="152139" y="78024"/>
                  <a:pt x="136512" y="83939"/>
                  <a:pt x="124904" y="95771"/>
                </a:cubicBezTo>
                <a:cubicBezTo>
                  <a:pt x="113295" y="107603"/>
                  <a:pt x="106598" y="127248"/>
                  <a:pt x="104812" y="154707"/>
                </a:cubicBezTo>
                <a:lnTo>
                  <a:pt x="11050" y="145331"/>
                </a:lnTo>
                <a:cubicBezTo>
                  <a:pt x="16631" y="93539"/>
                  <a:pt x="34156" y="56369"/>
                  <a:pt x="63624" y="33822"/>
                </a:cubicBezTo>
                <a:cubicBezTo>
                  <a:pt x="93092" y="11274"/>
                  <a:pt x="129927" y="0"/>
                  <a:pt x="17412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TextBox 22">
            <a:extLst>
              <a:ext uri="{FF2B5EF4-FFF2-40B4-BE49-F238E27FC236}">
                <a16:creationId xmlns:a16="http://schemas.microsoft.com/office/drawing/2014/main" id="{481BC377-2FED-B448-B0B7-80171787A21B}"/>
              </a:ext>
            </a:extLst>
          </p:cNvPr>
          <p:cNvSpPr txBox="1"/>
          <p:nvPr/>
        </p:nvSpPr>
        <p:spPr bwMode="auto">
          <a:xfrm>
            <a:off x="3652833" y="1448113"/>
            <a:ext cx="5908621" cy="50443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Definition of  Gender Based Violence ( GBV)</a:t>
            </a:r>
          </a:p>
        </p:txBody>
      </p:sp>
      <p:sp>
        <p:nvSpPr>
          <p:cNvPr id="24" name="TextBox 23">
            <a:extLst>
              <a:ext uri="{FF2B5EF4-FFF2-40B4-BE49-F238E27FC236}">
                <a16:creationId xmlns:a16="http://schemas.microsoft.com/office/drawing/2014/main" id="{C1FAAF57-C72D-F14A-B8C2-92888E87AFA7}"/>
              </a:ext>
            </a:extLst>
          </p:cNvPr>
          <p:cNvSpPr txBox="1"/>
          <p:nvPr/>
        </p:nvSpPr>
        <p:spPr bwMode="auto">
          <a:xfrm>
            <a:off x="3652833" y="2482245"/>
            <a:ext cx="6045767" cy="40011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Use of technology  to address Gender  Based Violence </a:t>
            </a:r>
          </a:p>
        </p:txBody>
      </p:sp>
      <p:sp>
        <p:nvSpPr>
          <p:cNvPr id="25" name="TextBox 24">
            <a:extLst>
              <a:ext uri="{FF2B5EF4-FFF2-40B4-BE49-F238E27FC236}">
                <a16:creationId xmlns:a16="http://schemas.microsoft.com/office/drawing/2014/main" id="{52B85564-455D-ED48-8602-4AF3ED8E70F4}"/>
              </a:ext>
            </a:extLst>
          </p:cNvPr>
          <p:cNvSpPr txBox="1"/>
          <p:nvPr/>
        </p:nvSpPr>
        <p:spPr bwMode="auto">
          <a:xfrm>
            <a:off x="3652833" y="3266804"/>
            <a:ext cx="5908621" cy="70788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Examples  of technology used in addressing GBV in Uganda and how they are  transforming social norms</a:t>
            </a:r>
          </a:p>
        </p:txBody>
      </p:sp>
      <p:sp>
        <p:nvSpPr>
          <p:cNvPr id="26" name="TextBox 25">
            <a:extLst>
              <a:ext uri="{FF2B5EF4-FFF2-40B4-BE49-F238E27FC236}">
                <a16:creationId xmlns:a16="http://schemas.microsoft.com/office/drawing/2014/main" id="{66D2643D-77E5-E448-95BA-589616C264A4}"/>
              </a:ext>
            </a:extLst>
          </p:cNvPr>
          <p:cNvSpPr txBox="1"/>
          <p:nvPr/>
        </p:nvSpPr>
        <p:spPr bwMode="auto">
          <a:xfrm>
            <a:off x="3653257" y="4284798"/>
            <a:ext cx="5754638" cy="70788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What  are  challenges  / gaps in using technology to address gender based violence</a:t>
            </a:r>
          </a:p>
        </p:txBody>
      </p:sp>
      <p:sp>
        <p:nvSpPr>
          <p:cNvPr id="27" name="TextBox 26">
            <a:extLst>
              <a:ext uri="{FF2B5EF4-FFF2-40B4-BE49-F238E27FC236}">
                <a16:creationId xmlns:a16="http://schemas.microsoft.com/office/drawing/2014/main" id="{C54DE3FE-47D2-244C-B076-4FD671D108B1}"/>
              </a:ext>
            </a:extLst>
          </p:cNvPr>
          <p:cNvSpPr txBox="1"/>
          <p:nvPr/>
        </p:nvSpPr>
        <p:spPr bwMode="auto">
          <a:xfrm>
            <a:off x="3653257" y="5332754"/>
            <a:ext cx="4999837" cy="50443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Recommendations</a:t>
            </a:r>
          </a:p>
        </p:txBody>
      </p:sp>
      <p:sp>
        <p:nvSpPr>
          <p:cNvPr id="28" name="Freeform: Shape 22">
            <a:extLst>
              <a:ext uri="{FF2B5EF4-FFF2-40B4-BE49-F238E27FC236}">
                <a16:creationId xmlns:a16="http://schemas.microsoft.com/office/drawing/2014/main" id="{DF62F35A-1117-3A43-A82B-04A6BB1E05D5}"/>
              </a:ext>
            </a:extLst>
          </p:cNvPr>
          <p:cNvSpPr/>
          <p:nvPr/>
        </p:nvSpPr>
        <p:spPr>
          <a:xfrm>
            <a:off x="3239958" y="6105410"/>
            <a:ext cx="6359101" cy="583725"/>
          </a:xfrm>
          <a:custGeom>
            <a:avLst/>
            <a:gdLst>
              <a:gd name="connsiteX0" fmla="*/ 0 w 6359101"/>
              <a:gd name="connsiteY0" fmla="*/ 0 h 583725"/>
              <a:gd name="connsiteX1" fmla="*/ 308371 w 6359101"/>
              <a:gd name="connsiteY1" fmla="*/ 0 h 583725"/>
              <a:gd name="connsiteX2" fmla="*/ 308371 w 6359101"/>
              <a:gd name="connsiteY2" fmla="*/ 1 h 583725"/>
              <a:gd name="connsiteX3" fmla="*/ 6359101 w 6359101"/>
              <a:gd name="connsiteY3" fmla="*/ 1 h 583725"/>
              <a:gd name="connsiteX4" fmla="*/ 6359101 w 6359101"/>
              <a:gd name="connsiteY4" fmla="*/ 583725 h 583725"/>
              <a:gd name="connsiteX5" fmla="*/ 171396 w 6359101"/>
              <a:gd name="connsiteY5" fmla="*/ 583725 h 583725"/>
              <a:gd name="connsiteX6" fmla="*/ 171396 w 6359101"/>
              <a:gd name="connsiteY6" fmla="*/ 259433 h 583725"/>
              <a:gd name="connsiteX7" fmla="*/ 0 w 6359101"/>
              <a:gd name="connsiteY7" fmla="*/ 259433 h 5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9101" h="583725">
                <a:moveTo>
                  <a:pt x="0" y="0"/>
                </a:moveTo>
                <a:lnTo>
                  <a:pt x="308371" y="0"/>
                </a:lnTo>
                <a:lnTo>
                  <a:pt x="308371" y="1"/>
                </a:lnTo>
                <a:lnTo>
                  <a:pt x="6359101" y="1"/>
                </a:lnTo>
                <a:lnTo>
                  <a:pt x="6359101" y="583725"/>
                </a:lnTo>
                <a:lnTo>
                  <a:pt x="171396" y="583725"/>
                </a:lnTo>
                <a:cubicBezTo>
                  <a:pt x="241229" y="481977"/>
                  <a:pt x="253925" y="380227"/>
                  <a:pt x="171396" y="259433"/>
                </a:cubicBezTo>
                <a:lnTo>
                  <a:pt x="0" y="259433"/>
                </a:lnTo>
                <a:close/>
              </a:path>
            </a:pathLst>
          </a:cu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pitchFamily="34" charset="0"/>
              <a:ea typeface="맑은 고딕" panose="020B0503020000020004" pitchFamily="34" charset="-127"/>
              <a:cs typeface="Arial" pitchFamily="34" charset="0"/>
            </a:endParaRPr>
          </a:p>
        </p:txBody>
      </p:sp>
      <p:sp>
        <p:nvSpPr>
          <p:cNvPr id="30" name="TextBox 29">
            <a:extLst>
              <a:ext uri="{FF2B5EF4-FFF2-40B4-BE49-F238E27FC236}">
                <a16:creationId xmlns:a16="http://schemas.microsoft.com/office/drawing/2014/main" id="{6312C1C0-2050-444A-BA85-21F76DA4ADED}"/>
              </a:ext>
            </a:extLst>
          </p:cNvPr>
          <p:cNvSpPr txBox="1"/>
          <p:nvPr/>
        </p:nvSpPr>
        <p:spPr bwMode="auto">
          <a:xfrm>
            <a:off x="3653257" y="6145055"/>
            <a:ext cx="4999837" cy="50443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Conclusion</a:t>
            </a:r>
          </a:p>
        </p:txBody>
      </p:sp>
      <p:sp>
        <p:nvSpPr>
          <p:cNvPr id="32" name="TextBox 31">
            <a:extLst>
              <a:ext uri="{FF2B5EF4-FFF2-40B4-BE49-F238E27FC236}">
                <a16:creationId xmlns:a16="http://schemas.microsoft.com/office/drawing/2014/main" id="{CB2CEDDB-A649-3146-8409-DA2BDBAF44B0}"/>
              </a:ext>
            </a:extLst>
          </p:cNvPr>
          <p:cNvSpPr txBox="1"/>
          <p:nvPr/>
        </p:nvSpPr>
        <p:spPr>
          <a:xfrm>
            <a:off x="2933213" y="5781213"/>
            <a:ext cx="71962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5BC"/>
                </a:solidFill>
                <a:effectLst/>
                <a:uLnTx/>
                <a:uFillTx/>
                <a:latin typeface="Tw Cen MT" panose="020B0602020104020603"/>
                <a:ea typeface="+mn-ea"/>
                <a:cs typeface="+mn-cs"/>
              </a:rPr>
              <a:t>6</a:t>
            </a:r>
          </a:p>
        </p:txBody>
      </p:sp>
    </p:spTree>
    <p:extLst>
      <p:ext uri="{BB962C8B-B14F-4D97-AF65-F5344CB8AC3E}">
        <p14:creationId xmlns:p14="http://schemas.microsoft.com/office/powerpoint/2010/main" val="312500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EA7BFA-A15E-AA4F-B3C6-11A07D5BD8E0}"/>
              </a:ext>
            </a:extLst>
          </p:cNvPr>
          <p:cNvSpPr/>
          <p:nvPr/>
        </p:nvSpPr>
        <p:spPr>
          <a:xfrm>
            <a:off x="3177153" y="1658318"/>
            <a:ext cx="9014847" cy="5068933"/>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9A1B133-1C39-F94B-B410-CD8AD76DDFBE}"/>
              </a:ext>
            </a:extLst>
          </p:cNvPr>
          <p:cNvSpPr txBox="1">
            <a:spLocks/>
          </p:cNvSpPr>
          <p:nvPr/>
        </p:nvSpPr>
        <p:spPr>
          <a:xfrm>
            <a:off x="3177153" y="227451"/>
            <a:ext cx="8663549" cy="1430867"/>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uLnTx/>
                <a:uFillTx/>
                <a:latin typeface="Tw Cen MT" panose="020B0602020104020603"/>
                <a:ea typeface="+mj-ea"/>
                <a:cs typeface="+mj-cs"/>
              </a:rPr>
              <a:t>Definition of Gender Based Violence  (GBV)</a:t>
            </a:r>
            <a:endParaRPr kumimoji="0" lang="en-UG" sz="48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3" name="Rectangle 2">
            <a:extLst>
              <a:ext uri="{FF2B5EF4-FFF2-40B4-BE49-F238E27FC236}">
                <a16:creationId xmlns:a16="http://schemas.microsoft.com/office/drawing/2014/main" id="{6F8F1906-47B0-414E-BF96-D3B0828B4363}"/>
              </a:ext>
            </a:extLst>
          </p:cNvPr>
          <p:cNvSpPr/>
          <p:nvPr/>
        </p:nvSpPr>
        <p:spPr>
          <a:xfrm>
            <a:off x="3298556" y="1802252"/>
            <a:ext cx="8772040" cy="483209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Gender-based violence is violence directed against a person because of that person's gender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70C0"/>
                </a:solidFill>
                <a:effectLst/>
                <a:uLnTx/>
                <a:uFillTx/>
                <a:latin typeface="Tw Cen MT" panose="020B0602020104020603"/>
                <a:ea typeface="+mn-ea"/>
                <a:cs typeface="+mn-cs"/>
              </a:rPr>
              <a:t>Gender based violence is deeply rooted  in gender inequality  and it is a violation of human rights in societies.  It is  directed  at a person because of their  gender.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Both men and women  experience  gender based violence  but  majority of victims are  women and girls and happens partly because of gender and social norms.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70C0"/>
                </a:solidFill>
                <a:effectLst/>
                <a:uLnTx/>
                <a:uFillTx/>
                <a:latin typeface="Tw Cen MT" panose="020B0602020104020603"/>
                <a:ea typeface="+mn-ea"/>
                <a:cs typeface="+mn-cs"/>
              </a:rPr>
              <a:t>This  violence  can  be facilitated  by use  technology  or  with  out  use of technology. It is experienced  both in offline spaces ( physical ) and online spaces (virtual)</a:t>
            </a:r>
          </a:p>
        </p:txBody>
      </p:sp>
      <p:pic>
        <p:nvPicPr>
          <p:cNvPr id="4" name="Picture 3">
            <a:extLst>
              <a:ext uri="{FF2B5EF4-FFF2-40B4-BE49-F238E27FC236}">
                <a16:creationId xmlns:a16="http://schemas.microsoft.com/office/drawing/2014/main" id="{1F359501-E6CE-D447-BC42-7A0F1A1BC800}"/>
              </a:ext>
            </a:extLst>
          </p:cNvPr>
          <p:cNvPicPr>
            <a:picLocks noChangeAspect="1"/>
          </p:cNvPicPr>
          <p:nvPr/>
        </p:nvPicPr>
        <p:blipFill rotWithShape="1">
          <a:blip r:embed="rId2"/>
          <a:srcRect l="6738" t="15530" r="7508" b="7734"/>
          <a:stretch/>
        </p:blipFill>
        <p:spPr>
          <a:xfrm>
            <a:off x="135484" y="4913948"/>
            <a:ext cx="3041669" cy="1813303"/>
          </a:xfrm>
          <a:prstGeom prst="rect">
            <a:avLst/>
          </a:prstGeom>
        </p:spPr>
      </p:pic>
      <p:pic>
        <p:nvPicPr>
          <p:cNvPr id="5" name="Picture 4">
            <a:extLst>
              <a:ext uri="{FF2B5EF4-FFF2-40B4-BE49-F238E27FC236}">
                <a16:creationId xmlns:a16="http://schemas.microsoft.com/office/drawing/2014/main" id="{FAF63B84-DE87-1F42-91B8-3C3395843E63}"/>
              </a:ext>
            </a:extLst>
          </p:cNvPr>
          <p:cNvPicPr>
            <a:picLocks noChangeAspect="1"/>
          </p:cNvPicPr>
          <p:nvPr/>
        </p:nvPicPr>
        <p:blipFill rotWithShape="1">
          <a:blip r:embed="rId3"/>
          <a:srcRect l="9247" t="6554" r="8041" b="11865"/>
          <a:stretch/>
        </p:blipFill>
        <p:spPr>
          <a:xfrm rot="21010850">
            <a:off x="379930" y="2004995"/>
            <a:ext cx="2597766" cy="2562277"/>
          </a:xfrm>
          <a:prstGeom prst="rect">
            <a:avLst/>
          </a:prstGeom>
        </p:spPr>
      </p:pic>
    </p:spTree>
    <p:extLst>
      <p:ext uri="{BB962C8B-B14F-4D97-AF65-F5344CB8AC3E}">
        <p14:creationId xmlns:p14="http://schemas.microsoft.com/office/powerpoint/2010/main" val="78339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FC377D-85E8-2A45-A405-1DCBDD8B9840}"/>
              </a:ext>
            </a:extLst>
          </p:cNvPr>
          <p:cNvSpPr/>
          <p:nvPr/>
        </p:nvSpPr>
        <p:spPr>
          <a:xfrm>
            <a:off x="3177153" y="1100380"/>
            <a:ext cx="9014847" cy="5626871"/>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962E4F68-5516-6147-B6DD-3935FB872B83}"/>
              </a:ext>
            </a:extLst>
          </p:cNvPr>
          <p:cNvSpPr txBox="1">
            <a:spLocks/>
          </p:cNvSpPr>
          <p:nvPr/>
        </p:nvSpPr>
        <p:spPr>
          <a:xfrm>
            <a:off x="4091553" y="282682"/>
            <a:ext cx="8663549" cy="686949"/>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uLnTx/>
                <a:uFillTx/>
                <a:latin typeface="Tw Cen MT" panose="020B0602020104020603"/>
                <a:ea typeface="+mj-ea"/>
                <a:cs typeface="+mj-cs"/>
              </a:rPr>
              <a:t>Definition cont’d</a:t>
            </a:r>
            <a:endParaRPr kumimoji="0" lang="en-UG" sz="48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92A599C7-F1FC-7646-9C9E-C8B57BAE97E2}"/>
              </a:ext>
            </a:extLst>
          </p:cNvPr>
          <p:cNvSpPr/>
          <p:nvPr/>
        </p:nvSpPr>
        <p:spPr>
          <a:xfrm>
            <a:off x="4091553" y="1066882"/>
            <a:ext cx="7857640" cy="56938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Gender based violence can manifest in the following forms: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70C0"/>
                </a:solidFill>
                <a:effectLst/>
                <a:uLnTx/>
                <a:uFillTx/>
                <a:latin typeface="Tw Cen MT" panose="020B0602020104020603"/>
                <a:ea typeface="+mn-ea"/>
                <a:cs typeface="+mn-cs"/>
              </a:rPr>
              <a:t>Physical violence, sexual, psychological or economic  violence, harassments or sexual harassments, domestic  violence or intimate partner relationships  or suffering to women, including threats of such acts, coercion  or arbitrary deprivation of liberty, whether occurring in public or in private life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Online Gender Based Violence manifest in forms of  online sexual harassments,  cyberstalking, non consensual intimate messages  commonly known as revenge porn,  trolling  and doxing</a:t>
            </a:r>
            <a:endParaRPr kumimoji="0" lang="en-UG"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2DDF0D61-C558-2D43-BE5C-45BCB0B67175}"/>
              </a:ext>
            </a:extLst>
          </p:cNvPr>
          <p:cNvPicPr>
            <a:picLocks noChangeAspect="1"/>
          </p:cNvPicPr>
          <p:nvPr/>
        </p:nvPicPr>
        <p:blipFill rotWithShape="1">
          <a:blip r:embed="rId2"/>
          <a:srcRect l="9040" r="8475"/>
          <a:stretch/>
        </p:blipFill>
        <p:spPr>
          <a:xfrm>
            <a:off x="0" y="0"/>
            <a:ext cx="3983063" cy="6858000"/>
          </a:xfrm>
          <a:prstGeom prst="rect">
            <a:avLst/>
          </a:prstGeom>
        </p:spPr>
      </p:pic>
    </p:spTree>
    <p:extLst>
      <p:ext uri="{BB962C8B-B14F-4D97-AF65-F5344CB8AC3E}">
        <p14:creationId xmlns:p14="http://schemas.microsoft.com/office/powerpoint/2010/main" val="368736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E21E0-A12B-DF40-A44B-1C967F4D16FF}"/>
              </a:ext>
            </a:extLst>
          </p:cNvPr>
          <p:cNvSpPr/>
          <p:nvPr/>
        </p:nvSpPr>
        <p:spPr>
          <a:xfrm>
            <a:off x="3177153" y="1100380"/>
            <a:ext cx="9014847" cy="5626871"/>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2A833702-CB4C-764B-BF1B-6D83745DCFD4}"/>
              </a:ext>
            </a:extLst>
          </p:cNvPr>
          <p:cNvSpPr txBox="1">
            <a:spLocks/>
          </p:cNvSpPr>
          <p:nvPr/>
        </p:nvSpPr>
        <p:spPr>
          <a:xfrm>
            <a:off x="4298197" y="358317"/>
            <a:ext cx="6772757" cy="1484125"/>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uLnTx/>
                <a:uFillTx/>
                <a:latin typeface="Tw Cen MT" panose="020B0602020104020603"/>
                <a:ea typeface="+mj-ea"/>
                <a:cs typeface="+mj-cs"/>
              </a:rPr>
              <a:t>Gender  Based Violence  in Uganda</a:t>
            </a:r>
            <a:endParaRPr kumimoji="0" lang="en-UG" sz="48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91BEDED0-830E-9A45-B424-0CF00913834A}"/>
              </a:ext>
            </a:extLst>
          </p:cNvPr>
          <p:cNvSpPr/>
          <p:nvPr/>
        </p:nvSpPr>
        <p:spPr>
          <a:xfrm>
            <a:off x="4150963" y="2216258"/>
            <a:ext cx="7857640" cy="4401205"/>
          </a:xfrm>
          <a:prstGeom prst="rect">
            <a:avLst/>
          </a:prstGeom>
        </p:spPr>
        <p:txBody>
          <a:bodyPr wrap="square">
            <a:spAutoFit/>
          </a:bodyPr>
          <a:lstStyle/>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Gender Based Violence in Uganda is rampant and  it happens  both offline and on line. </a:t>
            </a:r>
          </a:p>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GBV is an everyday threat for Ugandan women and girls. National demographic data from 2020 reveal that </a:t>
            </a: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56% </a:t>
            </a: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of married women aged 15-49 reported having suffered physical and/or sexual violence by a husband (Uganda Bureau of Statistics, 2021). </a:t>
            </a:r>
          </a:p>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More than one in three women </a:t>
            </a: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(36%)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experienced sexual violence, most often from a partner.</a:t>
            </a:r>
          </a:p>
        </p:txBody>
      </p:sp>
      <p:pic>
        <p:nvPicPr>
          <p:cNvPr id="5" name="Picture 4">
            <a:extLst>
              <a:ext uri="{FF2B5EF4-FFF2-40B4-BE49-F238E27FC236}">
                <a16:creationId xmlns:a16="http://schemas.microsoft.com/office/drawing/2014/main" id="{E3471FD4-F411-9C45-B3F7-943BA3540C82}"/>
              </a:ext>
            </a:extLst>
          </p:cNvPr>
          <p:cNvPicPr>
            <a:picLocks noChangeAspect="1"/>
          </p:cNvPicPr>
          <p:nvPr/>
        </p:nvPicPr>
        <p:blipFill rotWithShape="1">
          <a:blip r:embed="rId2"/>
          <a:srcRect l="26874" r="15273"/>
          <a:stretch/>
        </p:blipFill>
        <p:spPr>
          <a:xfrm>
            <a:off x="-1" y="-255013"/>
            <a:ext cx="4150963" cy="7175005"/>
          </a:xfrm>
          <a:prstGeom prst="rect">
            <a:avLst/>
          </a:prstGeom>
        </p:spPr>
      </p:pic>
      <p:sp>
        <p:nvSpPr>
          <p:cNvPr id="6" name="Rectangle 7">
            <a:extLst>
              <a:ext uri="{FF2B5EF4-FFF2-40B4-BE49-F238E27FC236}">
                <a16:creationId xmlns:a16="http://schemas.microsoft.com/office/drawing/2014/main" id="{925031D2-5F6C-4E4E-A87F-63ECABAEBE11}"/>
              </a:ext>
            </a:extLst>
          </p:cNvPr>
          <p:cNvSpPr/>
          <p:nvPr/>
        </p:nvSpPr>
        <p:spPr>
          <a:xfrm rot="18900000">
            <a:off x="4306964" y="2336347"/>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7" name="Rectangle 7">
            <a:extLst>
              <a:ext uri="{FF2B5EF4-FFF2-40B4-BE49-F238E27FC236}">
                <a16:creationId xmlns:a16="http://schemas.microsoft.com/office/drawing/2014/main" id="{163A6136-593E-4449-9F91-C561D710F954}"/>
              </a:ext>
            </a:extLst>
          </p:cNvPr>
          <p:cNvSpPr/>
          <p:nvPr/>
        </p:nvSpPr>
        <p:spPr>
          <a:xfrm rot="18900000">
            <a:off x="4306963" y="3204252"/>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61F00729-BE0E-2C4D-9DFB-D8D2A4E0319B}"/>
              </a:ext>
            </a:extLst>
          </p:cNvPr>
          <p:cNvSpPr/>
          <p:nvPr/>
        </p:nvSpPr>
        <p:spPr>
          <a:xfrm rot="18900000">
            <a:off x="4291464" y="5745973"/>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Tree>
    <p:extLst>
      <p:ext uri="{BB962C8B-B14F-4D97-AF65-F5344CB8AC3E}">
        <p14:creationId xmlns:p14="http://schemas.microsoft.com/office/powerpoint/2010/main" val="3860778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76A3-80D8-9CD7-F0D3-25528A25E46C}"/>
              </a:ext>
            </a:extLst>
          </p:cNvPr>
          <p:cNvSpPr>
            <a:spLocks noGrp="1"/>
          </p:cNvSpPr>
          <p:nvPr>
            <p:ph type="ctrTitle"/>
          </p:nvPr>
        </p:nvSpPr>
        <p:spPr/>
        <p:txBody>
          <a:bodyPr>
            <a:normAutofit fontScale="90000"/>
          </a:bodyPr>
          <a:lstStyle/>
          <a:p>
            <a:r>
              <a:rPr lang="en-US" dirty="0"/>
              <a:t>Digitalization: Do social and gender norms matter?</a:t>
            </a:r>
            <a:br>
              <a:rPr lang="en-US" dirty="0"/>
            </a:br>
            <a:endParaRPr lang="en-UG" dirty="0"/>
          </a:p>
        </p:txBody>
      </p:sp>
      <p:sp>
        <p:nvSpPr>
          <p:cNvPr id="3" name="Subtitle 2">
            <a:extLst>
              <a:ext uri="{FF2B5EF4-FFF2-40B4-BE49-F238E27FC236}">
                <a16:creationId xmlns:a16="http://schemas.microsoft.com/office/drawing/2014/main" id="{8122CC3B-768E-1FEC-C8D2-83A3D72E8B12}"/>
              </a:ext>
            </a:extLst>
          </p:cNvPr>
          <p:cNvSpPr>
            <a:spLocks noGrp="1"/>
          </p:cNvSpPr>
          <p:nvPr>
            <p:ph type="subTitle" idx="1"/>
          </p:nvPr>
        </p:nvSpPr>
        <p:spPr/>
        <p:txBody>
          <a:bodyPr/>
          <a:lstStyle/>
          <a:p>
            <a:r>
              <a:rPr lang="en-US" dirty="0"/>
              <a:t>Paul Bukuluki, SWSA Department, School of Social Sciences, Makerere University</a:t>
            </a:r>
          </a:p>
          <a:p>
            <a:r>
              <a:rPr lang="en-US" dirty="0"/>
              <a:t>CHUSS</a:t>
            </a:r>
            <a:endParaRPr lang="en-UG" dirty="0"/>
          </a:p>
        </p:txBody>
      </p:sp>
    </p:spTree>
    <p:extLst>
      <p:ext uri="{BB962C8B-B14F-4D97-AF65-F5344CB8AC3E}">
        <p14:creationId xmlns:p14="http://schemas.microsoft.com/office/powerpoint/2010/main" val="233407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92FCF5-2B16-F345-917C-FD4CBEB316EC}"/>
              </a:ext>
            </a:extLst>
          </p:cNvPr>
          <p:cNvPicPr>
            <a:picLocks noChangeAspect="1"/>
          </p:cNvPicPr>
          <p:nvPr/>
        </p:nvPicPr>
        <p:blipFill rotWithShape="1">
          <a:blip r:embed="rId2">
            <a:alphaModFix amt="8000"/>
          </a:blip>
          <a:srcRect t="4903"/>
          <a:stretch/>
        </p:blipFill>
        <p:spPr>
          <a:xfrm>
            <a:off x="-144651" y="-152008"/>
            <a:ext cx="12336651" cy="7815920"/>
          </a:xfrm>
          <a:prstGeom prst="rect">
            <a:avLst/>
          </a:prstGeom>
        </p:spPr>
      </p:pic>
      <p:sp>
        <p:nvSpPr>
          <p:cNvPr id="6" name="Rectangle 5">
            <a:extLst>
              <a:ext uri="{FF2B5EF4-FFF2-40B4-BE49-F238E27FC236}">
                <a16:creationId xmlns:a16="http://schemas.microsoft.com/office/drawing/2014/main" id="{F58BDFCE-A22E-1F4C-BF3C-F456F233B297}"/>
              </a:ext>
            </a:extLst>
          </p:cNvPr>
          <p:cNvSpPr/>
          <p:nvPr/>
        </p:nvSpPr>
        <p:spPr>
          <a:xfrm>
            <a:off x="2727475" y="1595021"/>
            <a:ext cx="9464525"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1D2F17D-5515-8447-B43D-D01D04176C82}"/>
              </a:ext>
            </a:extLst>
          </p:cNvPr>
          <p:cNvSpPr txBox="1">
            <a:spLocks/>
          </p:cNvSpPr>
          <p:nvPr/>
        </p:nvSpPr>
        <p:spPr>
          <a:xfrm>
            <a:off x="3146156" y="203334"/>
            <a:ext cx="8438827" cy="1484125"/>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uLnTx/>
                <a:uFillTx/>
                <a:latin typeface="Tw Cen MT" panose="020B0602020104020603"/>
                <a:ea typeface="+mj-ea"/>
                <a:cs typeface="+mj-cs"/>
              </a:rPr>
              <a:t>Gender  Based Violence  in Uganda …..cont’d</a:t>
            </a:r>
            <a:endParaRPr kumimoji="0" lang="en-UG" sz="48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3" name="Rectangle 2">
            <a:extLst>
              <a:ext uri="{FF2B5EF4-FFF2-40B4-BE49-F238E27FC236}">
                <a16:creationId xmlns:a16="http://schemas.microsoft.com/office/drawing/2014/main" id="{1AE3B186-AD0D-1C49-AB32-403394113460}"/>
              </a:ext>
            </a:extLst>
          </p:cNvPr>
          <p:cNvSpPr/>
          <p:nvPr/>
        </p:nvSpPr>
        <p:spPr>
          <a:xfrm>
            <a:off x="2851688" y="1595021"/>
            <a:ext cx="9172413" cy="5262979"/>
          </a:xfrm>
          <a:prstGeom prst="rect">
            <a:avLst/>
          </a:prstGeom>
        </p:spPr>
        <p:txBody>
          <a:bodyPr wrap="square">
            <a:spAutoFit/>
          </a:bodyPr>
          <a:lstStyle/>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Covid-19  Pandemic with its measures of lock down in 2021  and 2022  led  to an increase  in  gender   based  violence  resulting from  women and men   forced  to stay at home  without  work or  work from home. </a:t>
            </a:r>
          </a:p>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800" b="0" i="0" u="none" strike="noStrike" kern="1200" cap="none" spc="0" normalizeH="0" baseline="0" noProof="0" dirty="0">
                <a:ln>
                  <a:noFill/>
                </a:ln>
                <a:solidFill>
                  <a:srgbClr val="0070C0"/>
                </a:solidFill>
                <a:effectLst/>
                <a:uLnTx/>
                <a:uFillTx/>
                <a:latin typeface="Tw Cen MT" panose="020B0602020104020603"/>
                <a:ea typeface="+mn-ea"/>
                <a:cs typeface="+mn-cs"/>
              </a:rPr>
              <a:t>The same period  saw many  people  access  internet  to use it for work and also to communicate with their families and  friends. </a:t>
            </a:r>
          </a:p>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This  increased  the number of people who were  accessing and using   the internet to </a:t>
            </a: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14%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between 2020-2021.  </a:t>
            </a:r>
          </a:p>
          <a:p>
            <a:pPr marL="457200" marR="0" lvl="0" indent="-45720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70C0"/>
                </a:solidFill>
                <a:effectLst/>
                <a:uLnTx/>
                <a:uFillTx/>
                <a:latin typeface="Tw Cen MT" panose="020B0602020104020603"/>
                <a:ea typeface="+mn-ea"/>
                <a:cs typeface="+mn-cs"/>
              </a:rPr>
              <a:t>The Internet  penetration  stood at </a:t>
            </a: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26.2%</a:t>
            </a:r>
            <a:r>
              <a:rPr kumimoji="0" lang="en-US" sz="2800" b="0" i="0" u="none" strike="noStrike" kern="1200" cap="none" spc="0" normalizeH="0" baseline="0" noProof="0" dirty="0">
                <a:ln>
                  <a:noFill/>
                </a:ln>
                <a:solidFill>
                  <a:srgbClr val="0070C0"/>
                </a:solidFill>
                <a:effectLst/>
                <a:uLnTx/>
                <a:uFillTx/>
                <a:latin typeface="Tw Cen MT" panose="020B0602020104020603"/>
                <a:ea typeface="+mn-ea"/>
                <a:cs typeface="+mn-cs"/>
              </a:rPr>
              <a:t> in January 2021 (DWU Policy Brief 2021).  This led  to  increase in online gender based  violence.</a:t>
            </a:r>
          </a:p>
        </p:txBody>
      </p:sp>
      <p:pic>
        <p:nvPicPr>
          <p:cNvPr id="5" name="Picture 4">
            <a:extLst>
              <a:ext uri="{FF2B5EF4-FFF2-40B4-BE49-F238E27FC236}">
                <a16:creationId xmlns:a16="http://schemas.microsoft.com/office/drawing/2014/main" id="{8326B138-5440-7447-B7F4-4A78A43B716F}"/>
              </a:ext>
            </a:extLst>
          </p:cNvPr>
          <p:cNvPicPr>
            <a:picLocks noChangeAspect="1"/>
          </p:cNvPicPr>
          <p:nvPr/>
        </p:nvPicPr>
        <p:blipFill rotWithShape="1">
          <a:blip r:embed="rId2"/>
          <a:srcRect l="11521" r="55332"/>
          <a:stretch/>
        </p:blipFill>
        <p:spPr>
          <a:xfrm>
            <a:off x="-6094" y="1363851"/>
            <a:ext cx="2733569" cy="5494149"/>
          </a:xfrm>
          <a:prstGeom prst="rect">
            <a:avLst/>
          </a:prstGeom>
        </p:spPr>
      </p:pic>
      <p:sp>
        <p:nvSpPr>
          <p:cNvPr id="9" name="Rectangle 7">
            <a:extLst>
              <a:ext uri="{FF2B5EF4-FFF2-40B4-BE49-F238E27FC236}">
                <a16:creationId xmlns:a16="http://schemas.microsoft.com/office/drawing/2014/main" id="{39E1DC26-5C22-6D46-B16C-3311AF938F75}"/>
              </a:ext>
            </a:extLst>
          </p:cNvPr>
          <p:cNvSpPr/>
          <p:nvPr/>
        </p:nvSpPr>
        <p:spPr>
          <a:xfrm rot="18900000">
            <a:off x="2976694" y="1714495"/>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0" name="Rectangle 7">
            <a:extLst>
              <a:ext uri="{FF2B5EF4-FFF2-40B4-BE49-F238E27FC236}">
                <a16:creationId xmlns:a16="http://schemas.microsoft.com/office/drawing/2014/main" id="{A1A82D54-1E0A-5B49-95B0-AB9C4085CBE1}"/>
              </a:ext>
            </a:extLst>
          </p:cNvPr>
          <p:cNvSpPr/>
          <p:nvPr/>
        </p:nvSpPr>
        <p:spPr>
          <a:xfrm rot="18900000">
            <a:off x="2991038" y="3424189"/>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1" name="Rectangle 7">
            <a:extLst>
              <a:ext uri="{FF2B5EF4-FFF2-40B4-BE49-F238E27FC236}">
                <a16:creationId xmlns:a16="http://schemas.microsoft.com/office/drawing/2014/main" id="{065CACA0-5348-594E-B42A-D849DE2C156A}"/>
              </a:ext>
            </a:extLst>
          </p:cNvPr>
          <p:cNvSpPr/>
          <p:nvPr/>
        </p:nvSpPr>
        <p:spPr>
          <a:xfrm rot="18900000">
            <a:off x="3006536" y="4679552"/>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2" name="Rectangle 7">
            <a:extLst>
              <a:ext uri="{FF2B5EF4-FFF2-40B4-BE49-F238E27FC236}">
                <a16:creationId xmlns:a16="http://schemas.microsoft.com/office/drawing/2014/main" id="{444B3375-C4AC-244E-9087-D73B5F9B9A17}"/>
              </a:ext>
            </a:extLst>
          </p:cNvPr>
          <p:cNvSpPr/>
          <p:nvPr/>
        </p:nvSpPr>
        <p:spPr>
          <a:xfrm rot="18900000">
            <a:off x="2991038" y="5547457"/>
            <a:ext cx="194957" cy="434324"/>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Tree>
    <p:extLst>
      <p:ext uri="{BB962C8B-B14F-4D97-AF65-F5344CB8AC3E}">
        <p14:creationId xmlns:p14="http://schemas.microsoft.com/office/powerpoint/2010/main" val="430037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6B62A9-204E-5F48-87D3-F8E17A7B120C}"/>
              </a:ext>
            </a:extLst>
          </p:cNvPr>
          <p:cNvSpPr/>
          <p:nvPr/>
        </p:nvSpPr>
        <p:spPr>
          <a:xfrm>
            <a:off x="2727475" y="1595021"/>
            <a:ext cx="9464525"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1F50903-B298-AE42-91E9-8ADC896A6322}"/>
              </a:ext>
            </a:extLst>
          </p:cNvPr>
          <p:cNvSpPr txBox="1">
            <a:spLocks/>
          </p:cNvSpPr>
          <p:nvPr/>
        </p:nvSpPr>
        <p:spPr>
          <a:xfrm>
            <a:off x="3162973" y="243650"/>
            <a:ext cx="8755225" cy="1005534"/>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00B0F0"/>
                </a:solidFill>
                <a:effectLst/>
                <a:uLnTx/>
                <a:uFillTx/>
                <a:latin typeface="Tw Cen MT" panose="020B0602020104020603"/>
                <a:ea typeface="+mj-ea"/>
                <a:cs typeface="+mj-cs"/>
              </a:rPr>
              <a:t>How technology  has been used  to address  Gender Based  Violence</a:t>
            </a:r>
            <a:endParaRPr kumimoji="0" lang="en-UG" sz="36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3" name="Rectangle 2">
            <a:extLst>
              <a:ext uri="{FF2B5EF4-FFF2-40B4-BE49-F238E27FC236}">
                <a16:creationId xmlns:a16="http://schemas.microsoft.com/office/drawing/2014/main" id="{063AFD54-4668-0B4E-8BC2-01283FED86DF}"/>
              </a:ext>
            </a:extLst>
          </p:cNvPr>
          <p:cNvSpPr/>
          <p:nvPr/>
        </p:nvSpPr>
        <p:spPr>
          <a:xfrm>
            <a:off x="3162973" y="1364463"/>
            <a:ext cx="8755224" cy="5262979"/>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Technologies are converging in new ways to change how we live, work and organize hence changing  social norms in societies.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Attempts are being made to use technology to make women’s access to services safer, reducing the risk of sexual harassment, a form of gender-based violence (GBV).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It can be used to ensure easier, more comprehensive access to information and services, including survivors of violence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Technology is being used  to report  incidences of gender based violence</a:t>
            </a:r>
          </a:p>
        </p:txBody>
      </p:sp>
      <p:pic>
        <p:nvPicPr>
          <p:cNvPr id="5" name="Picture 4">
            <a:extLst>
              <a:ext uri="{FF2B5EF4-FFF2-40B4-BE49-F238E27FC236}">
                <a16:creationId xmlns:a16="http://schemas.microsoft.com/office/drawing/2014/main" id="{6E85E484-BBC7-C549-A273-E5F54F8333C6}"/>
              </a:ext>
            </a:extLst>
          </p:cNvPr>
          <p:cNvPicPr>
            <a:picLocks noChangeAspect="1"/>
          </p:cNvPicPr>
          <p:nvPr/>
        </p:nvPicPr>
        <p:blipFill rotWithShape="1">
          <a:blip r:embed="rId2"/>
          <a:srcRect l="11958" t="11299" r="11657" b="10960"/>
          <a:stretch/>
        </p:blipFill>
        <p:spPr>
          <a:xfrm>
            <a:off x="0" y="3378629"/>
            <a:ext cx="3162973" cy="3219121"/>
          </a:xfrm>
          <a:prstGeom prst="rect">
            <a:avLst/>
          </a:prstGeom>
        </p:spPr>
      </p:pic>
      <p:sp>
        <p:nvSpPr>
          <p:cNvPr id="6" name="Round Same Side Corner Rectangle 11">
            <a:extLst>
              <a:ext uri="{FF2B5EF4-FFF2-40B4-BE49-F238E27FC236}">
                <a16:creationId xmlns:a16="http://schemas.microsoft.com/office/drawing/2014/main" id="{D0AF84DB-7196-0743-8FA5-09BF0A676D21}"/>
              </a:ext>
            </a:extLst>
          </p:cNvPr>
          <p:cNvSpPr/>
          <p:nvPr/>
        </p:nvSpPr>
        <p:spPr>
          <a:xfrm rot="9900000">
            <a:off x="3098579" y="1532683"/>
            <a:ext cx="460602" cy="391192"/>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7" name="Round Same Side Corner Rectangle 11">
            <a:extLst>
              <a:ext uri="{FF2B5EF4-FFF2-40B4-BE49-F238E27FC236}">
                <a16:creationId xmlns:a16="http://schemas.microsoft.com/office/drawing/2014/main" id="{046E2CBE-F900-2445-9BF7-591B904645BA}"/>
              </a:ext>
            </a:extLst>
          </p:cNvPr>
          <p:cNvSpPr/>
          <p:nvPr/>
        </p:nvSpPr>
        <p:spPr>
          <a:xfrm rot="9900000">
            <a:off x="3098579" y="2757049"/>
            <a:ext cx="460602" cy="391192"/>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ound Same Side Corner Rectangle 11">
            <a:extLst>
              <a:ext uri="{FF2B5EF4-FFF2-40B4-BE49-F238E27FC236}">
                <a16:creationId xmlns:a16="http://schemas.microsoft.com/office/drawing/2014/main" id="{E275DBB8-17A4-8C4B-B3B2-5C90DBAA4D48}"/>
              </a:ext>
            </a:extLst>
          </p:cNvPr>
          <p:cNvSpPr/>
          <p:nvPr/>
        </p:nvSpPr>
        <p:spPr>
          <a:xfrm rot="9900000">
            <a:off x="3098579" y="4508359"/>
            <a:ext cx="460602" cy="391192"/>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9" name="Round Same Side Corner Rectangle 11">
            <a:extLst>
              <a:ext uri="{FF2B5EF4-FFF2-40B4-BE49-F238E27FC236}">
                <a16:creationId xmlns:a16="http://schemas.microsoft.com/office/drawing/2014/main" id="{0703660B-FBAE-D34B-82A9-F34634B2EBDC}"/>
              </a:ext>
            </a:extLst>
          </p:cNvPr>
          <p:cNvSpPr/>
          <p:nvPr/>
        </p:nvSpPr>
        <p:spPr>
          <a:xfrm rot="9900000">
            <a:off x="3098579" y="5810216"/>
            <a:ext cx="460602" cy="391192"/>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C005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Tree>
    <p:extLst>
      <p:ext uri="{BB962C8B-B14F-4D97-AF65-F5344CB8AC3E}">
        <p14:creationId xmlns:p14="http://schemas.microsoft.com/office/powerpoint/2010/main" val="910381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484940-81EA-0546-A339-E37D6C756793}"/>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E393F80-F557-9749-AFB8-83997DE17945}"/>
              </a:ext>
            </a:extLst>
          </p:cNvPr>
          <p:cNvSpPr txBox="1">
            <a:spLocks/>
          </p:cNvSpPr>
          <p:nvPr/>
        </p:nvSpPr>
        <p:spPr>
          <a:xfrm>
            <a:off x="3023488" y="370197"/>
            <a:ext cx="9029027" cy="1224823"/>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0B0F0"/>
                </a:solidFill>
                <a:effectLst/>
                <a:uLnTx/>
                <a:uFillTx/>
                <a:latin typeface="Tw Cen MT" panose="020B0602020104020603"/>
                <a:ea typeface="+mj-ea"/>
                <a:cs typeface="+mj-cs"/>
              </a:rPr>
              <a:t>How technology has been used  to address  Gender Based  Violence</a:t>
            </a:r>
            <a:endParaRPr kumimoji="0" lang="en-UG" sz="40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3" name="Rectangle 2">
            <a:extLst>
              <a:ext uri="{FF2B5EF4-FFF2-40B4-BE49-F238E27FC236}">
                <a16:creationId xmlns:a16="http://schemas.microsoft.com/office/drawing/2014/main" id="{5A660C78-D46B-FE48-B75E-14200BAF5623}"/>
              </a:ext>
            </a:extLst>
          </p:cNvPr>
          <p:cNvSpPr/>
          <p:nvPr/>
        </p:nvSpPr>
        <p:spPr>
          <a:xfrm>
            <a:off x="3301139" y="1763970"/>
            <a:ext cx="8431079"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Technology  can offer  support  services  e.g. linking  the survivors to support organization, organization providing shelters  and  counselling to Victims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Technology   assisting  GBV initiatives  such  as  use of hotlines, online platforms/web based platforms assist  in accessing  information on  victim and also during emergency,  the victim can relay  information to another person.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The tools available provide  a means  for   survivors  to report incidents  anonymously and receive  immediate assistance.</a:t>
            </a:r>
          </a:p>
        </p:txBody>
      </p:sp>
      <p:pic>
        <p:nvPicPr>
          <p:cNvPr id="5" name="Picture 4">
            <a:extLst>
              <a:ext uri="{FF2B5EF4-FFF2-40B4-BE49-F238E27FC236}">
                <a16:creationId xmlns:a16="http://schemas.microsoft.com/office/drawing/2014/main" id="{78B15427-D7A0-584C-BE9B-D05B5F5C8BD0}"/>
              </a:ext>
            </a:extLst>
          </p:cNvPr>
          <p:cNvPicPr>
            <a:picLocks noChangeAspect="1"/>
          </p:cNvPicPr>
          <p:nvPr/>
        </p:nvPicPr>
        <p:blipFill rotWithShape="1">
          <a:blip r:embed="rId2">
            <a:alphaModFix/>
          </a:blip>
          <a:srcRect l="33362" r="35226"/>
          <a:stretch/>
        </p:blipFill>
        <p:spPr>
          <a:xfrm>
            <a:off x="0" y="-32891"/>
            <a:ext cx="2164597" cy="6890891"/>
          </a:xfrm>
          <a:prstGeom prst="rect">
            <a:avLst/>
          </a:prstGeom>
          <a:ln>
            <a:noFill/>
          </a:ln>
        </p:spPr>
      </p:pic>
      <p:grpSp>
        <p:nvGrpSpPr>
          <p:cNvPr id="6" name="Group 5">
            <a:extLst>
              <a:ext uri="{FF2B5EF4-FFF2-40B4-BE49-F238E27FC236}">
                <a16:creationId xmlns:a16="http://schemas.microsoft.com/office/drawing/2014/main" id="{08D84BB0-64D5-E34F-8015-C744DEB067B0}"/>
              </a:ext>
            </a:extLst>
          </p:cNvPr>
          <p:cNvGrpSpPr/>
          <p:nvPr/>
        </p:nvGrpSpPr>
        <p:grpSpPr>
          <a:xfrm>
            <a:off x="2485503" y="1908857"/>
            <a:ext cx="537985" cy="316916"/>
            <a:chOff x="6258752" y="2515987"/>
            <a:chExt cx="796998" cy="469495"/>
          </a:xfrm>
          <a:solidFill>
            <a:srgbClr val="C005BC"/>
          </a:solidFill>
        </p:grpSpPr>
        <p:sp>
          <p:nvSpPr>
            <p:cNvPr id="7" name="Rounded Rectangle 7">
              <a:extLst>
                <a:ext uri="{FF2B5EF4-FFF2-40B4-BE49-F238E27FC236}">
                  <a16:creationId xmlns:a16="http://schemas.microsoft.com/office/drawing/2014/main" id="{424699AD-1773-4A41-8748-26D845984268}"/>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ectangle 18">
              <a:extLst>
                <a:ext uri="{FF2B5EF4-FFF2-40B4-BE49-F238E27FC236}">
                  <a16:creationId xmlns:a16="http://schemas.microsoft.com/office/drawing/2014/main" id="{C0D92317-7ADE-1F4A-9B93-5E33C25D427B}"/>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1" name="Group 10">
            <a:extLst>
              <a:ext uri="{FF2B5EF4-FFF2-40B4-BE49-F238E27FC236}">
                <a16:creationId xmlns:a16="http://schemas.microsoft.com/office/drawing/2014/main" id="{850FD07B-02BE-7A46-898E-49D298B750D2}"/>
              </a:ext>
            </a:extLst>
          </p:cNvPr>
          <p:cNvGrpSpPr/>
          <p:nvPr/>
        </p:nvGrpSpPr>
        <p:grpSpPr>
          <a:xfrm>
            <a:off x="2485503" y="3173443"/>
            <a:ext cx="537985" cy="316916"/>
            <a:chOff x="6258752" y="2515987"/>
            <a:chExt cx="796998" cy="469495"/>
          </a:xfrm>
          <a:solidFill>
            <a:srgbClr val="C005BC"/>
          </a:solidFill>
        </p:grpSpPr>
        <p:sp>
          <p:nvSpPr>
            <p:cNvPr id="12" name="Rounded Rectangle 7">
              <a:extLst>
                <a:ext uri="{FF2B5EF4-FFF2-40B4-BE49-F238E27FC236}">
                  <a16:creationId xmlns:a16="http://schemas.microsoft.com/office/drawing/2014/main" id="{FABA7F31-4C12-F440-A75E-5656B27DCF5F}"/>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3" name="Rectangle 18">
              <a:extLst>
                <a:ext uri="{FF2B5EF4-FFF2-40B4-BE49-F238E27FC236}">
                  <a16:creationId xmlns:a16="http://schemas.microsoft.com/office/drawing/2014/main" id="{4A4391E3-63EB-7E48-A3B0-97743A541667}"/>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4" name="Group 13">
            <a:extLst>
              <a:ext uri="{FF2B5EF4-FFF2-40B4-BE49-F238E27FC236}">
                <a16:creationId xmlns:a16="http://schemas.microsoft.com/office/drawing/2014/main" id="{14AAB2C7-7E93-214A-8C09-839DFC7EB647}"/>
              </a:ext>
            </a:extLst>
          </p:cNvPr>
          <p:cNvGrpSpPr/>
          <p:nvPr/>
        </p:nvGrpSpPr>
        <p:grpSpPr>
          <a:xfrm>
            <a:off x="2454507" y="5265714"/>
            <a:ext cx="537985" cy="316916"/>
            <a:chOff x="6258752" y="2515987"/>
            <a:chExt cx="796998" cy="469495"/>
          </a:xfrm>
          <a:solidFill>
            <a:srgbClr val="C005BC"/>
          </a:solidFill>
        </p:grpSpPr>
        <p:sp>
          <p:nvSpPr>
            <p:cNvPr id="15" name="Rounded Rectangle 7">
              <a:extLst>
                <a:ext uri="{FF2B5EF4-FFF2-40B4-BE49-F238E27FC236}">
                  <a16:creationId xmlns:a16="http://schemas.microsoft.com/office/drawing/2014/main" id="{ECF9C4BF-1B1D-844B-8ECD-339810A810CA}"/>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6" name="Rectangle 18">
              <a:extLst>
                <a:ext uri="{FF2B5EF4-FFF2-40B4-BE49-F238E27FC236}">
                  <a16:creationId xmlns:a16="http://schemas.microsoft.com/office/drawing/2014/main" id="{0E37CB19-F0BC-0449-8043-5C8061BB71D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Tree>
    <p:extLst>
      <p:ext uri="{BB962C8B-B14F-4D97-AF65-F5344CB8AC3E}">
        <p14:creationId xmlns:p14="http://schemas.microsoft.com/office/powerpoint/2010/main" val="1920075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03B06B-EA9B-2E4D-93DE-D9B25DEA7505}"/>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08F3DF19-F22A-7045-B81F-B480990C0612}"/>
              </a:ext>
            </a:extLst>
          </p:cNvPr>
          <p:cNvSpPr txBox="1">
            <a:spLocks/>
          </p:cNvSpPr>
          <p:nvPr/>
        </p:nvSpPr>
        <p:spPr>
          <a:xfrm>
            <a:off x="3023488" y="370197"/>
            <a:ext cx="9029027" cy="1224823"/>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0B0F0"/>
                </a:solidFill>
                <a:effectLst/>
                <a:uLnTx/>
                <a:uFillTx/>
                <a:latin typeface="Tw Cen MT" panose="020B0602020104020603"/>
                <a:ea typeface="+mj-ea"/>
                <a:cs typeface="+mj-cs"/>
              </a:rPr>
              <a:t>How technology has been used  to address  Gender Based  Violence</a:t>
            </a:r>
            <a:endParaRPr kumimoji="0" lang="en-UG" sz="40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5351FEE9-9059-2941-BD11-8DECFB906A2C}"/>
              </a:ext>
            </a:extLst>
          </p:cNvPr>
          <p:cNvSpPr/>
          <p:nvPr/>
        </p:nvSpPr>
        <p:spPr>
          <a:xfrm>
            <a:off x="3301139" y="1763970"/>
            <a:ext cx="8431079"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Through  technology  the  survivors/victims  can access  counselling  services, receive legal assistance ,  obtain medical  care ,and emotional support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The  tools   help  in collecting  data  on victims/survivors and this  data  can be analyzed  and   trends of  GBV cases established  and more  information on the victim ascertained  for better planning and handling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The  technology  tools  are  used  to raise awareness on the GBV  and its effects and help  in changing  peoples perception on the GBV  and  societal norms </a:t>
            </a:r>
          </a:p>
        </p:txBody>
      </p:sp>
      <p:pic>
        <p:nvPicPr>
          <p:cNvPr id="5" name="Picture 4">
            <a:extLst>
              <a:ext uri="{FF2B5EF4-FFF2-40B4-BE49-F238E27FC236}">
                <a16:creationId xmlns:a16="http://schemas.microsoft.com/office/drawing/2014/main" id="{C52D3C71-2A4A-354C-837A-B2115F2CC402}"/>
              </a:ext>
            </a:extLst>
          </p:cNvPr>
          <p:cNvPicPr>
            <a:picLocks noChangeAspect="1"/>
          </p:cNvPicPr>
          <p:nvPr/>
        </p:nvPicPr>
        <p:blipFill rotWithShape="1">
          <a:blip r:embed="rId2">
            <a:alphaModFix/>
          </a:blip>
          <a:srcRect l="33362" r="35226"/>
          <a:stretch/>
        </p:blipFill>
        <p:spPr>
          <a:xfrm>
            <a:off x="0" y="-32891"/>
            <a:ext cx="2164597" cy="6890891"/>
          </a:xfrm>
          <a:prstGeom prst="rect">
            <a:avLst/>
          </a:prstGeom>
          <a:ln>
            <a:noFill/>
          </a:ln>
        </p:spPr>
      </p:pic>
      <p:grpSp>
        <p:nvGrpSpPr>
          <p:cNvPr id="6" name="Group 5">
            <a:extLst>
              <a:ext uri="{FF2B5EF4-FFF2-40B4-BE49-F238E27FC236}">
                <a16:creationId xmlns:a16="http://schemas.microsoft.com/office/drawing/2014/main" id="{43DD5516-9846-8D40-82F8-384DA7E5E24F}"/>
              </a:ext>
            </a:extLst>
          </p:cNvPr>
          <p:cNvGrpSpPr/>
          <p:nvPr/>
        </p:nvGrpSpPr>
        <p:grpSpPr>
          <a:xfrm>
            <a:off x="2485503" y="1908857"/>
            <a:ext cx="537985" cy="316916"/>
            <a:chOff x="6258752" y="2515987"/>
            <a:chExt cx="796998" cy="469495"/>
          </a:xfrm>
          <a:solidFill>
            <a:srgbClr val="C005BC"/>
          </a:solidFill>
        </p:grpSpPr>
        <p:sp>
          <p:nvSpPr>
            <p:cNvPr id="7" name="Rounded Rectangle 7">
              <a:extLst>
                <a:ext uri="{FF2B5EF4-FFF2-40B4-BE49-F238E27FC236}">
                  <a16:creationId xmlns:a16="http://schemas.microsoft.com/office/drawing/2014/main" id="{83FEA8EB-09AF-A741-90EF-D6918D79A669}"/>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ectangle 18">
              <a:extLst>
                <a:ext uri="{FF2B5EF4-FFF2-40B4-BE49-F238E27FC236}">
                  <a16:creationId xmlns:a16="http://schemas.microsoft.com/office/drawing/2014/main" id="{723DD20E-7A40-6A49-B2A5-A097F8658C0C}"/>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292D9540-56D8-304A-A26B-42BB22E0AAF9}"/>
              </a:ext>
            </a:extLst>
          </p:cNvPr>
          <p:cNvGrpSpPr/>
          <p:nvPr/>
        </p:nvGrpSpPr>
        <p:grpSpPr>
          <a:xfrm>
            <a:off x="2485503" y="3173443"/>
            <a:ext cx="537985" cy="316916"/>
            <a:chOff x="6258752" y="2515987"/>
            <a:chExt cx="796998" cy="469495"/>
          </a:xfrm>
          <a:solidFill>
            <a:srgbClr val="C005BC"/>
          </a:solidFill>
        </p:grpSpPr>
        <p:sp>
          <p:nvSpPr>
            <p:cNvPr id="10" name="Rounded Rectangle 7">
              <a:extLst>
                <a:ext uri="{FF2B5EF4-FFF2-40B4-BE49-F238E27FC236}">
                  <a16:creationId xmlns:a16="http://schemas.microsoft.com/office/drawing/2014/main" id="{594B56BB-0795-CB42-91AE-15FB2BEC20D2}"/>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1" name="Rectangle 18">
              <a:extLst>
                <a:ext uri="{FF2B5EF4-FFF2-40B4-BE49-F238E27FC236}">
                  <a16:creationId xmlns:a16="http://schemas.microsoft.com/office/drawing/2014/main" id="{BFB8D9BD-F9A3-F945-BF24-38E175BFFA7E}"/>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A72AA412-3988-F942-B569-559207D7337F}"/>
              </a:ext>
            </a:extLst>
          </p:cNvPr>
          <p:cNvGrpSpPr/>
          <p:nvPr/>
        </p:nvGrpSpPr>
        <p:grpSpPr>
          <a:xfrm>
            <a:off x="2454507" y="5265714"/>
            <a:ext cx="537985" cy="316916"/>
            <a:chOff x="6258752" y="2515987"/>
            <a:chExt cx="796998" cy="469495"/>
          </a:xfrm>
          <a:solidFill>
            <a:srgbClr val="C005BC"/>
          </a:solidFill>
        </p:grpSpPr>
        <p:sp>
          <p:nvSpPr>
            <p:cNvPr id="13" name="Rounded Rectangle 7">
              <a:extLst>
                <a:ext uri="{FF2B5EF4-FFF2-40B4-BE49-F238E27FC236}">
                  <a16:creationId xmlns:a16="http://schemas.microsoft.com/office/drawing/2014/main" id="{41E2BB6C-703A-9240-A73A-CEB800ED3AA4}"/>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4" name="Rectangle 18">
              <a:extLst>
                <a:ext uri="{FF2B5EF4-FFF2-40B4-BE49-F238E27FC236}">
                  <a16:creationId xmlns:a16="http://schemas.microsoft.com/office/drawing/2014/main" id="{5C58E024-D32B-B94B-88C3-FE6BB28960E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Tree>
    <p:extLst>
      <p:ext uri="{BB962C8B-B14F-4D97-AF65-F5344CB8AC3E}">
        <p14:creationId xmlns:p14="http://schemas.microsoft.com/office/powerpoint/2010/main" val="271162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C15CA1-8181-EC4C-9849-0526AB6535AB}"/>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2B18B2C8-76D1-0042-8339-A6B92E41A687}"/>
              </a:ext>
            </a:extLst>
          </p:cNvPr>
          <p:cNvSpPr txBox="1">
            <a:spLocks/>
          </p:cNvSpPr>
          <p:nvPr/>
        </p:nvSpPr>
        <p:spPr>
          <a:xfrm>
            <a:off x="3023488" y="370197"/>
            <a:ext cx="9029027" cy="1224823"/>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0B0F0"/>
                </a:solidFill>
                <a:effectLst/>
                <a:uLnTx/>
                <a:uFillTx/>
                <a:latin typeface="Tw Cen MT" panose="020B0602020104020603"/>
                <a:ea typeface="+mj-ea"/>
                <a:cs typeface="+mj-cs"/>
              </a:rPr>
              <a:t>How technology has been used  to address  Gender Based  Violence</a:t>
            </a:r>
            <a:endParaRPr kumimoji="0" lang="en-UG" sz="40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C310B1DB-B325-534F-A4D9-6D72381F6FD7}"/>
              </a:ext>
            </a:extLst>
          </p:cNvPr>
          <p:cNvSpPr/>
          <p:nvPr/>
        </p:nvSpPr>
        <p:spPr>
          <a:xfrm>
            <a:off x="3301139" y="1763970"/>
            <a:ext cx="8751376"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During  the 16 days  of activities against Gender based  Violence sensitization  happen  through  radio talks,  mobile phones, and TV  that  disseminate information that  impact  on behaviors and beliefs of individuals in communities.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The tools collect data and  help  in developing targeted  interventions that  help design inclusive applications.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The tools are  used  to document  information and produce reports  on the victims and survivors.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EED14924-42E3-9047-85C2-0853B60F4633}"/>
              </a:ext>
            </a:extLst>
          </p:cNvPr>
          <p:cNvPicPr>
            <a:picLocks noChangeAspect="1"/>
          </p:cNvPicPr>
          <p:nvPr/>
        </p:nvPicPr>
        <p:blipFill rotWithShape="1">
          <a:blip r:embed="rId2">
            <a:alphaModFix/>
          </a:blip>
          <a:srcRect l="33362" r="35226"/>
          <a:stretch/>
        </p:blipFill>
        <p:spPr>
          <a:xfrm>
            <a:off x="0" y="-32891"/>
            <a:ext cx="2164597" cy="6890891"/>
          </a:xfrm>
          <a:prstGeom prst="rect">
            <a:avLst/>
          </a:prstGeom>
          <a:ln>
            <a:noFill/>
          </a:ln>
        </p:spPr>
      </p:pic>
      <p:grpSp>
        <p:nvGrpSpPr>
          <p:cNvPr id="6" name="Group 5">
            <a:extLst>
              <a:ext uri="{FF2B5EF4-FFF2-40B4-BE49-F238E27FC236}">
                <a16:creationId xmlns:a16="http://schemas.microsoft.com/office/drawing/2014/main" id="{52A30484-B956-8B47-A930-5F93B723FBF0}"/>
              </a:ext>
            </a:extLst>
          </p:cNvPr>
          <p:cNvGrpSpPr/>
          <p:nvPr/>
        </p:nvGrpSpPr>
        <p:grpSpPr>
          <a:xfrm>
            <a:off x="2485503" y="1908857"/>
            <a:ext cx="537985" cy="316916"/>
            <a:chOff x="6258752" y="2515987"/>
            <a:chExt cx="796998" cy="469495"/>
          </a:xfrm>
          <a:solidFill>
            <a:srgbClr val="C005BC"/>
          </a:solidFill>
        </p:grpSpPr>
        <p:sp>
          <p:nvSpPr>
            <p:cNvPr id="7" name="Rounded Rectangle 7">
              <a:extLst>
                <a:ext uri="{FF2B5EF4-FFF2-40B4-BE49-F238E27FC236}">
                  <a16:creationId xmlns:a16="http://schemas.microsoft.com/office/drawing/2014/main" id="{7578BCBA-F607-614E-9BEF-4CEC9A756105}"/>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ectangle 18">
              <a:extLst>
                <a:ext uri="{FF2B5EF4-FFF2-40B4-BE49-F238E27FC236}">
                  <a16:creationId xmlns:a16="http://schemas.microsoft.com/office/drawing/2014/main" id="{2C37E70F-B005-F14C-859F-E0CEBEA91897}"/>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34D69621-E4BD-1E45-8553-AFF1A219C9C6}"/>
              </a:ext>
            </a:extLst>
          </p:cNvPr>
          <p:cNvGrpSpPr/>
          <p:nvPr/>
        </p:nvGrpSpPr>
        <p:grpSpPr>
          <a:xfrm>
            <a:off x="2485503" y="4006060"/>
            <a:ext cx="537985" cy="316916"/>
            <a:chOff x="6258752" y="2515987"/>
            <a:chExt cx="796998" cy="469495"/>
          </a:xfrm>
          <a:solidFill>
            <a:srgbClr val="C005BC"/>
          </a:solidFill>
        </p:grpSpPr>
        <p:sp>
          <p:nvSpPr>
            <p:cNvPr id="10" name="Rounded Rectangle 7">
              <a:extLst>
                <a:ext uri="{FF2B5EF4-FFF2-40B4-BE49-F238E27FC236}">
                  <a16:creationId xmlns:a16="http://schemas.microsoft.com/office/drawing/2014/main" id="{367A845C-53BA-174A-9900-0D8DF406A2A0}"/>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1" name="Rectangle 18">
              <a:extLst>
                <a:ext uri="{FF2B5EF4-FFF2-40B4-BE49-F238E27FC236}">
                  <a16:creationId xmlns:a16="http://schemas.microsoft.com/office/drawing/2014/main" id="{590B9F20-AB89-6549-8B66-F1799E705A7A}"/>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D5EA7D8D-3B20-F241-927E-214A7374A547}"/>
              </a:ext>
            </a:extLst>
          </p:cNvPr>
          <p:cNvGrpSpPr/>
          <p:nvPr/>
        </p:nvGrpSpPr>
        <p:grpSpPr>
          <a:xfrm>
            <a:off x="2470915" y="5655255"/>
            <a:ext cx="537985" cy="316916"/>
            <a:chOff x="6258752" y="2515987"/>
            <a:chExt cx="796998" cy="469495"/>
          </a:xfrm>
          <a:solidFill>
            <a:srgbClr val="C005BC"/>
          </a:solidFill>
        </p:grpSpPr>
        <p:sp>
          <p:nvSpPr>
            <p:cNvPr id="13" name="Rounded Rectangle 7">
              <a:extLst>
                <a:ext uri="{FF2B5EF4-FFF2-40B4-BE49-F238E27FC236}">
                  <a16:creationId xmlns:a16="http://schemas.microsoft.com/office/drawing/2014/main" id="{EEC123BD-39B3-FD4A-8DD2-04A8CD8F319C}"/>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4" name="Rectangle 18">
              <a:extLst>
                <a:ext uri="{FF2B5EF4-FFF2-40B4-BE49-F238E27FC236}">
                  <a16:creationId xmlns:a16="http://schemas.microsoft.com/office/drawing/2014/main" id="{8D537E3E-4F91-594B-BF70-1CAE8A79732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9FBD0931-3253-7842-BFF9-4446454F86E6}"/>
              </a:ext>
            </a:extLst>
          </p:cNvPr>
          <p:cNvGrpSpPr/>
          <p:nvPr/>
        </p:nvGrpSpPr>
        <p:grpSpPr>
          <a:xfrm>
            <a:off x="2501002" y="4842968"/>
            <a:ext cx="537985" cy="316916"/>
            <a:chOff x="6258752" y="2515987"/>
            <a:chExt cx="796998" cy="469495"/>
          </a:xfrm>
          <a:solidFill>
            <a:srgbClr val="C005BC"/>
          </a:solidFill>
        </p:grpSpPr>
        <p:sp>
          <p:nvSpPr>
            <p:cNvPr id="16" name="Rounded Rectangle 7">
              <a:extLst>
                <a:ext uri="{FF2B5EF4-FFF2-40B4-BE49-F238E27FC236}">
                  <a16:creationId xmlns:a16="http://schemas.microsoft.com/office/drawing/2014/main" id="{5BEE4299-D006-2240-AD10-5A585C444443}"/>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7" name="Rectangle 18">
              <a:extLst>
                <a:ext uri="{FF2B5EF4-FFF2-40B4-BE49-F238E27FC236}">
                  <a16:creationId xmlns:a16="http://schemas.microsoft.com/office/drawing/2014/main" id="{E96DDE5E-EDA7-2A47-ACA4-C3A2DC2FF11E}"/>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Tree>
    <p:extLst>
      <p:ext uri="{BB962C8B-B14F-4D97-AF65-F5344CB8AC3E}">
        <p14:creationId xmlns:p14="http://schemas.microsoft.com/office/powerpoint/2010/main" val="2811568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F959871-F36F-E940-AF48-41C564C17CCD}"/>
              </a:ext>
            </a:extLst>
          </p:cNvPr>
          <p:cNvPicPr>
            <a:picLocks noChangeAspect="1"/>
          </p:cNvPicPr>
          <p:nvPr/>
        </p:nvPicPr>
        <p:blipFill rotWithShape="1">
          <a:blip r:embed="rId2"/>
          <a:srcRect l="11144" t="13107" r="10666" b="12542"/>
          <a:stretch/>
        </p:blipFill>
        <p:spPr>
          <a:xfrm>
            <a:off x="37609" y="5049378"/>
            <a:ext cx="2208078" cy="1906713"/>
          </a:xfrm>
          <a:prstGeom prst="rect">
            <a:avLst/>
          </a:prstGeom>
        </p:spPr>
      </p:pic>
      <p:sp>
        <p:nvSpPr>
          <p:cNvPr id="2" name="Rectangle 1">
            <a:extLst>
              <a:ext uri="{FF2B5EF4-FFF2-40B4-BE49-F238E27FC236}">
                <a16:creationId xmlns:a16="http://schemas.microsoft.com/office/drawing/2014/main" id="{C621AFA6-9CE8-EE43-BCA7-03405CF96C90}"/>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F792B6AD-3481-F34C-94ED-8840A73696AD}"/>
              </a:ext>
            </a:extLst>
          </p:cNvPr>
          <p:cNvSpPr txBox="1">
            <a:spLocks/>
          </p:cNvSpPr>
          <p:nvPr/>
        </p:nvSpPr>
        <p:spPr>
          <a:xfrm>
            <a:off x="3038987" y="320508"/>
            <a:ext cx="9297665"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00B0F0"/>
                </a:solidFill>
                <a:effectLst/>
                <a:uLnTx/>
                <a:uFillTx/>
                <a:latin typeface="Tw Cen MT" panose="020B0602020104020603"/>
                <a:ea typeface="+mj-ea"/>
                <a:cs typeface="+mj-cs"/>
              </a:rPr>
              <a:t>Examples  of Technology used in addressing Gender based Violence in Uganda</a:t>
            </a:r>
            <a:endParaRPr kumimoji="0" lang="en-UG" sz="32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84823494-785F-0442-9DFA-37785A4BB300}"/>
              </a:ext>
            </a:extLst>
          </p:cNvPr>
          <p:cNvSpPr/>
          <p:nvPr/>
        </p:nvSpPr>
        <p:spPr>
          <a:xfrm>
            <a:off x="2588216" y="1578218"/>
            <a:ext cx="9329982"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In Uganda there are technology initiatives  such as call centers  where  the victims can call  for free and report   cases of gender based violence. Example   of organization that own such is  UMWA.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The Uganda Police   has  toll free line  08001991195  where  victims report cases  of GBV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There is a Chat bot owned by Plan International,  where  Victims  log in and  are guided on what to do  in case  they need help.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SMS platforms ( Bulk SMS) have been deployed  to disseminate  information on Gender Based Violence   and raise awareness   on the vice especially during the 16 days of activism</a:t>
            </a:r>
            <a:endParaRPr kumimoji="0" lang="en-UG" sz="2800" b="0" i="0" u="none" strike="noStrike" kern="1200" cap="none" spc="0" normalizeH="0" baseline="0" noProof="0" dirty="0">
              <a:ln>
                <a:noFill/>
              </a:ln>
              <a:solidFill>
                <a:srgbClr val="C005BC"/>
              </a:solidFill>
              <a:effectLst/>
              <a:uLnTx/>
              <a:uFillTx/>
              <a:latin typeface="Tw Cen MT" panose="020B0602020104020603"/>
              <a:ea typeface="+mn-ea"/>
              <a:cs typeface="+mn-cs"/>
            </a:endParaRPr>
          </a:p>
        </p:txBody>
      </p:sp>
      <p:grpSp>
        <p:nvGrpSpPr>
          <p:cNvPr id="6" name="Group 5">
            <a:extLst>
              <a:ext uri="{FF2B5EF4-FFF2-40B4-BE49-F238E27FC236}">
                <a16:creationId xmlns:a16="http://schemas.microsoft.com/office/drawing/2014/main" id="{895B5712-F1FC-6642-9964-805D93021DCD}"/>
              </a:ext>
            </a:extLst>
          </p:cNvPr>
          <p:cNvGrpSpPr/>
          <p:nvPr/>
        </p:nvGrpSpPr>
        <p:grpSpPr>
          <a:xfrm>
            <a:off x="1707702" y="1722878"/>
            <a:ext cx="537985" cy="316916"/>
            <a:chOff x="6258752" y="2515987"/>
            <a:chExt cx="796998" cy="469495"/>
          </a:xfrm>
          <a:solidFill>
            <a:srgbClr val="C005BC"/>
          </a:solidFill>
        </p:grpSpPr>
        <p:sp>
          <p:nvSpPr>
            <p:cNvPr id="7" name="Rounded Rectangle 7">
              <a:extLst>
                <a:ext uri="{FF2B5EF4-FFF2-40B4-BE49-F238E27FC236}">
                  <a16:creationId xmlns:a16="http://schemas.microsoft.com/office/drawing/2014/main" id="{D775BE3A-6187-664F-8CF9-3E57829B4932}"/>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ectangle 18">
              <a:extLst>
                <a:ext uri="{FF2B5EF4-FFF2-40B4-BE49-F238E27FC236}">
                  <a16:creationId xmlns:a16="http://schemas.microsoft.com/office/drawing/2014/main" id="{BB5B3F04-F6C1-A042-BE28-A2F2EF11D003}"/>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3657D7E6-D528-974D-B374-2772835A57FE}"/>
              </a:ext>
            </a:extLst>
          </p:cNvPr>
          <p:cNvGrpSpPr/>
          <p:nvPr/>
        </p:nvGrpSpPr>
        <p:grpSpPr>
          <a:xfrm>
            <a:off x="1710447" y="3386128"/>
            <a:ext cx="537985" cy="316916"/>
            <a:chOff x="6258752" y="2515987"/>
            <a:chExt cx="796998" cy="469495"/>
          </a:xfrm>
          <a:solidFill>
            <a:srgbClr val="C005BC"/>
          </a:solidFill>
        </p:grpSpPr>
        <p:sp>
          <p:nvSpPr>
            <p:cNvPr id="10" name="Rounded Rectangle 7">
              <a:extLst>
                <a:ext uri="{FF2B5EF4-FFF2-40B4-BE49-F238E27FC236}">
                  <a16:creationId xmlns:a16="http://schemas.microsoft.com/office/drawing/2014/main" id="{2620FAFF-FE11-5842-AF79-DE2020A20313}"/>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1" name="Rectangle 18">
              <a:extLst>
                <a:ext uri="{FF2B5EF4-FFF2-40B4-BE49-F238E27FC236}">
                  <a16:creationId xmlns:a16="http://schemas.microsoft.com/office/drawing/2014/main" id="{9DD7B608-1787-854E-806F-EF8474BE391B}"/>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2" name="Group 11">
            <a:extLst>
              <a:ext uri="{FF2B5EF4-FFF2-40B4-BE49-F238E27FC236}">
                <a16:creationId xmlns:a16="http://schemas.microsoft.com/office/drawing/2014/main" id="{3E948AE8-67CF-774D-B66F-8B6EA821425F}"/>
              </a:ext>
            </a:extLst>
          </p:cNvPr>
          <p:cNvGrpSpPr/>
          <p:nvPr/>
        </p:nvGrpSpPr>
        <p:grpSpPr>
          <a:xfrm>
            <a:off x="1707702" y="5075969"/>
            <a:ext cx="537985" cy="316916"/>
            <a:chOff x="6258752" y="2515987"/>
            <a:chExt cx="796998" cy="469495"/>
          </a:xfrm>
          <a:solidFill>
            <a:srgbClr val="C005BC"/>
          </a:solidFill>
        </p:grpSpPr>
        <p:sp>
          <p:nvSpPr>
            <p:cNvPr id="13" name="Rounded Rectangle 7">
              <a:extLst>
                <a:ext uri="{FF2B5EF4-FFF2-40B4-BE49-F238E27FC236}">
                  <a16:creationId xmlns:a16="http://schemas.microsoft.com/office/drawing/2014/main" id="{0C8118E0-D0E3-5E4C-8196-2BE0442DE328}"/>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4" name="Rectangle 18">
              <a:extLst>
                <a:ext uri="{FF2B5EF4-FFF2-40B4-BE49-F238E27FC236}">
                  <a16:creationId xmlns:a16="http://schemas.microsoft.com/office/drawing/2014/main" id="{3121C5AD-1A28-8A4A-AD4F-7820143393D4}"/>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EE1F72D0-2389-E449-A7C6-92D7C02565C8}"/>
              </a:ext>
            </a:extLst>
          </p:cNvPr>
          <p:cNvGrpSpPr/>
          <p:nvPr/>
        </p:nvGrpSpPr>
        <p:grpSpPr>
          <a:xfrm>
            <a:off x="1742353" y="4225206"/>
            <a:ext cx="537985" cy="316916"/>
            <a:chOff x="6258752" y="2515987"/>
            <a:chExt cx="796998" cy="469495"/>
          </a:xfrm>
          <a:solidFill>
            <a:srgbClr val="C005BC"/>
          </a:solidFill>
        </p:grpSpPr>
        <p:sp>
          <p:nvSpPr>
            <p:cNvPr id="16" name="Rounded Rectangle 7">
              <a:extLst>
                <a:ext uri="{FF2B5EF4-FFF2-40B4-BE49-F238E27FC236}">
                  <a16:creationId xmlns:a16="http://schemas.microsoft.com/office/drawing/2014/main" id="{4B0C6817-20EE-FA4A-83B4-89AA2E833040}"/>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7" name="Rectangle 18">
              <a:extLst>
                <a:ext uri="{FF2B5EF4-FFF2-40B4-BE49-F238E27FC236}">
                  <a16:creationId xmlns:a16="http://schemas.microsoft.com/office/drawing/2014/main" id="{142D19EA-B8C5-4944-81DD-2835EFEF183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pic>
        <p:nvPicPr>
          <p:cNvPr id="21" name="Picture 20">
            <a:extLst>
              <a:ext uri="{FF2B5EF4-FFF2-40B4-BE49-F238E27FC236}">
                <a16:creationId xmlns:a16="http://schemas.microsoft.com/office/drawing/2014/main" id="{07867988-5534-244F-9597-1AA6426D666F}"/>
              </a:ext>
            </a:extLst>
          </p:cNvPr>
          <p:cNvPicPr>
            <a:picLocks noChangeAspect="1"/>
          </p:cNvPicPr>
          <p:nvPr/>
        </p:nvPicPr>
        <p:blipFill>
          <a:blip r:embed="rId3"/>
          <a:stretch>
            <a:fillRect/>
          </a:stretch>
        </p:blipFill>
        <p:spPr>
          <a:xfrm>
            <a:off x="45331" y="3386128"/>
            <a:ext cx="1546690" cy="1583484"/>
          </a:xfrm>
          <a:prstGeom prst="rect">
            <a:avLst/>
          </a:prstGeom>
        </p:spPr>
      </p:pic>
    </p:spTree>
    <p:extLst>
      <p:ext uri="{BB962C8B-B14F-4D97-AF65-F5344CB8AC3E}">
        <p14:creationId xmlns:p14="http://schemas.microsoft.com/office/powerpoint/2010/main" val="174882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8167B6-2BC3-5141-988F-2587F7F22109}"/>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6E3A97DC-47E3-A640-B9E6-09AFACB959DF}"/>
              </a:ext>
            </a:extLst>
          </p:cNvPr>
          <p:cNvSpPr txBox="1">
            <a:spLocks/>
          </p:cNvSpPr>
          <p:nvPr/>
        </p:nvSpPr>
        <p:spPr>
          <a:xfrm>
            <a:off x="3038987" y="320508"/>
            <a:ext cx="9297665"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00B0F0"/>
                </a:solidFill>
                <a:effectLst/>
                <a:uLnTx/>
                <a:uFillTx/>
                <a:latin typeface="Tw Cen MT" panose="020B0602020104020603"/>
                <a:ea typeface="+mj-ea"/>
                <a:cs typeface="+mj-cs"/>
              </a:rPr>
              <a:t>Examples  of Technology used in addressing Gender based Violence in Uganda</a:t>
            </a:r>
            <a:endParaRPr kumimoji="0" lang="en-UG" sz="32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73777FA7-A28C-124D-8C3F-07A20E3BF9EB}"/>
              </a:ext>
            </a:extLst>
          </p:cNvPr>
          <p:cNvSpPr/>
          <p:nvPr/>
        </p:nvSpPr>
        <p:spPr>
          <a:xfrm>
            <a:off x="3038987" y="1578218"/>
            <a:ext cx="8879210" cy="56938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Radio and TV   have been used  in raising awareness on the gender based violence  and also  help impact and change  social norms  in communities.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U-Report  an initiative by  UNICEF  is used to  collect data  on gender based violence and also  report  cases  of gender  based  violence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Social media campaign's on Twitter through twitter chats/ twitter  spaces, face book,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whats</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up/</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tiktok</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have been conducted  to  raise  awareness on Gender Based Violence.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The use of video, cameras,  CCTV, digital stories  have  been used  to record incidences of GBV and disseminate  to provide  evidence  and  support  reported cases  of survivors.</a:t>
            </a:r>
          </a:p>
        </p:txBody>
      </p:sp>
      <p:grpSp>
        <p:nvGrpSpPr>
          <p:cNvPr id="5" name="Group 4">
            <a:extLst>
              <a:ext uri="{FF2B5EF4-FFF2-40B4-BE49-F238E27FC236}">
                <a16:creationId xmlns:a16="http://schemas.microsoft.com/office/drawing/2014/main" id="{3BCA3321-FB74-8241-92DC-C34BD580B59B}"/>
              </a:ext>
            </a:extLst>
          </p:cNvPr>
          <p:cNvGrpSpPr/>
          <p:nvPr/>
        </p:nvGrpSpPr>
        <p:grpSpPr>
          <a:xfrm>
            <a:off x="2314414" y="1743307"/>
            <a:ext cx="537985" cy="316916"/>
            <a:chOff x="6258752" y="2515987"/>
            <a:chExt cx="796998" cy="469495"/>
          </a:xfrm>
          <a:solidFill>
            <a:srgbClr val="C005BC"/>
          </a:solidFill>
        </p:grpSpPr>
        <p:sp>
          <p:nvSpPr>
            <p:cNvPr id="6" name="Rounded Rectangle 7">
              <a:extLst>
                <a:ext uri="{FF2B5EF4-FFF2-40B4-BE49-F238E27FC236}">
                  <a16:creationId xmlns:a16="http://schemas.microsoft.com/office/drawing/2014/main" id="{29B037AF-B4DC-5A4A-9409-E156382C2461}"/>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7" name="Rectangle 18">
              <a:extLst>
                <a:ext uri="{FF2B5EF4-FFF2-40B4-BE49-F238E27FC236}">
                  <a16:creationId xmlns:a16="http://schemas.microsoft.com/office/drawing/2014/main" id="{65E40170-7FEC-ED46-8F61-8D147D17476D}"/>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8" name="Group 7">
            <a:extLst>
              <a:ext uri="{FF2B5EF4-FFF2-40B4-BE49-F238E27FC236}">
                <a16:creationId xmlns:a16="http://schemas.microsoft.com/office/drawing/2014/main" id="{984FE1D5-5198-DB45-95A1-152FBA3715E4}"/>
              </a:ext>
            </a:extLst>
          </p:cNvPr>
          <p:cNvGrpSpPr/>
          <p:nvPr/>
        </p:nvGrpSpPr>
        <p:grpSpPr>
          <a:xfrm>
            <a:off x="2329912" y="2952175"/>
            <a:ext cx="537985" cy="316916"/>
            <a:chOff x="6258752" y="2515987"/>
            <a:chExt cx="796998" cy="469495"/>
          </a:xfrm>
          <a:solidFill>
            <a:srgbClr val="C005BC"/>
          </a:solidFill>
        </p:grpSpPr>
        <p:sp>
          <p:nvSpPr>
            <p:cNvPr id="9" name="Rounded Rectangle 7">
              <a:extLst>
                <a:ext uri="{FF2B5EF4-FFF2-40B4-BE49-F238E27FC236}">
                  <a16:creationId xmlns:a16="http://schemas.microsoft.com/office/drawing/2014/main" id="{DFB0ADD5-9A5B-1F44-B5D8-578A7ECC8ED6}"/>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0" name="Rectangle 18">
              <a:extLst>
                <a:ext uri="{FF2B5EF4-FFF2-40B4-BE49-F238E27FC236}">
                  <a16:creationId xmlns:a16="http://schemas.microsoft.com/office/drawing/2014/main" id="{22C43282-E92A-A948-80EF-7565BAA098D3}"/>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1" name="Group 10">
            <a:extLst>
              <a:ext uri="{FF2B5EF4-FFF2-40B4-BE49-F238E27FC236}">
                <a16:creationId xmlns:a16="http://schemas.microsoft.com/office/drawing/2014/main" id="{7B489F41-0FE8-3542-9EA3-B75C4F390327}"/>
              </a:ext>
            </a:extLst>
          </p:cNvPr>
          <p:cNvGrpSpPr/>
          <p:nvPr/>
        </p:nvGrpSpPr>
        <p:grpSpPr>
          <a:xfrm>
            <a:off x="2298915" y="4238534"/>
            <a:ext cx="537985" cy="316916"/>
            <a:chOff x="6258752" y="2515987"/>
            <a:chExt cx="796998" cy="469495"/>
          </a:xfrm>
          <a:solidFill>
            <a:srgbClr val="C005BC"/>
          </a:solidFill>
        </p:grpSpPr>
        <p:sp>
          <p:nvSpPr>
            <p:cNvPr id="12" name="Rounded Rectangle 7">
              <a:extLst>
                <a:ext uri="{FF2B5EF4-FFF2-40B4-BE49-F238E27FC236}">
                  <a16:creationId xmlns:a16="http://schemas.microsoft.com/office/drawing/2014/main" id="{0DA24AC5-43AC-5047-B38A-9A5C24C2FAF0}"/>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3" name="Rectangle 18">
              <a:extLst>
                <a:ext uri="{FF2B5EF4-FFF2-40B4-BE49-F238E27FC236}">
                  <a16:creationId xmlns:a16="http://schemas.microsoft.com/office/drawing/2014/main" id="{C7D57DB8-FBFD-6E43-81C4-0788B0C731FA}"/>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4" name="Group 13">
            <a:extLst>
              <a:ext uri="{FF2B5EF4-FFF2-40B4-BE49-F238E27FC236}">
                <a16:creationId xmlns:a16="http://schemas.microsoft.com/office/drawing/2014/main" id="{798EDD52-137D-E24C-94CA-96810B9699E4}"/>
              </a:ext>
            </a:extLst>
          </p:cNvPr>
          <p:cNvGrpSpPr/>
          <p:nvPr/>
        </p:nvGrpSpPr>
        <p:grpSpPr>
          <a:xfrm>
            <a:off x="2283417" y="5493897"/>
            <a:ext cx="537985" cy="316916"/>
            <a:chOff x="6258752" y="2515987"/>
            <a:chExt cx="796998" cy="469495"/>
          </a:xfrm>
          <a:solidFill>
            <a:srgbClr val="C005BC"/>
          </a:solidFill>
        </p:grpSpPr>
        <p:sp>
          <p:nvSpPr>
            <p:cNvPr id="15" name="Rounded Rectangle 7">
              <a:extLst>
                <a:ext uri="{FF2B5EF4-FFF2-40B4-BE49-F238E27FC236}">
                  <a16:creationId xmlns:a16="http://schemas.microsoft.com/office/drawing/2014/main" id="{9DD34D22-4424-5E40-B02F-1F1DAF5A3482}"/>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6" name="Rectangle 18">
              <a:extLst>
                <a:ext uri="{FF2B5EF4-FFF2-40B4-BE49-F238E27FC236}">
                  <a16:creationId xmlns:a16="http://schemas.microsoft.com/office/drawing/2014/main" id="{B2736E92-084B-8C40-AA72-08A6E8FBDB26}"/>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
        <p:nvSpPr>
          <p:cNvPr id="17" name="Donut 8">
            <a:extLst>
              <a:ext uri="{FF2B5EF4-FFF2-40B4-BE49-F238E27FC236}">
                <a16:creationId xmlns:a16="http://schemas.microsoft.com/office/drawing/2014/main" id="{C18910F0-03F1-934E-9EC8-371B9B3E4A16}"/>
              </a:ext>
            </a:extLst>
          </p:cNvPr>
          <p:cNvSpPr/>
          <p:nvPr/>
        </p:nvSpPr>
        <p:spPr>
          <a:xfrm>
            <a:off x="478406" y="3567482"/>
            <a:ext cx="631707" cy="755092"/>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18" name="Freeform 25">
            <a:extLst>
              <a:ext uri="{FF2B5EF4-FFF2-40B4-BE49-F238E27FC236}">
                <a16:creationId xmlns:a16="http://schemas.microsoft.com/office/drawing/2014/main" id="{741EE3DD-79BA-0345-8D64-B08A010221D7}"/>
              </a:ext>
            </a:extLst>
          </p:cNvPr>
          <p:cNvSpPr/>
          <p:nvPr/>
        </p:nvSpPr>
        <p:spPr>
          <a:xfrm>
            <a:off x="37623" y="4554543"/>
            <a:ext cx="542893" cy="671794"/>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9" name="Rectangle 36">
            <a:extLst>
              <a:ext uri="{FF2B5EF4-FFF2-40B4-BE49-F238E27FC236}">
                <a16:creationId xmlns:a16="http://schemas.microsoft.com/office/drawing/2014/main" id="{782E0242-0B08-F342-9710-B432E0B1B3CD}"/>
              </a:ext>
            </a:extLst>
          </p:cNvPr>
          <p:cNvSpPr/>
          <p:nvPr/>
        </p:nvSpPr>
        <p:spPr>
          <a:xfrm>
            <a:off x="122815" y="5627832"/>
            <a:ext cx="761526" cy="636575"/>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0" name="Rounded Rectangle 27">
            <a:extLst>
              <a:ext uri="{FF2B5EF4-FFF2-40B4-BE49-F238E27FC236}">
                <a16:creationId xmlns:a16="http://schemas.microsoft.com/office/drawing/2014/main" id="{85DCEC7F-B3B7-E74E-8866-3327D07ABA01}"/>
              </a:ext>
            </a:extLst>
          </p:cNvPr>
          <p:cNvSpPr/>
          <p:nvPr/>
        </p:nvSpPr>
        <p:spPr>
          <a:xfrm>
            <a:off x="1341381" y="5469615"/>
            <a:ext cx="786444" cy="604095"/>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1" name="Rounded Rectangle 7">
            <a:extLst>
              <a:ext uri="{FF2B5EF4-FFF2-40B4-BE49-F238E27FC236}">
                <a16:creationId xmlns:a16="http://schemas.microsoft.com/office/drawing/2014/main" id="{F735F330-6B10-D344-AD46-1A0D55673292}"/>
              </a:ext>
            </a:extLst>
          </p:cNvPr>
          <p:cNvSpPr/>
          <p:nvPr/>
        </p:nvSpPr>
        <p:spPr>
          <a:xfrm>
            <a:off x="1251459" y="4322573"/>
            <a:ext cx="799567" cy="690019"/>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2" name="Chord 15">
            <a:extLst>
              <a:ext uri="{FF2B5EF4-FFF2-40B4-BE49-F238E27FC236}">
                <a16:creationId xmlns:a16="http://schemas.microsoft.com/office/drawing/2014/main" id="{D7D962FD-5F7C-1047-A57E-06E1FB25DB34}"/>
              </a:ext>
            </a:extLst>
          </p:cNvPr>
          <p:cNvSpPr/>
          <p:nvPr/>
        </p:nvSpPr>
        <p:spPr>
          <a:xfrm>
            <a:off x="1372671" y="2889130"/>
            <a:ext cx="368436" cy="803288"/>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Tree>
    <p:extLst>
      <p:ext uri="{BB962C8B-B14F-4D97-AF65-F5344CB8AC3E}">
        <p14:creationId xmlns:p14="http://schemas.microsoft.com/office/powerpoint/2010/main" val="2798864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8BBFC8-FB7D-A54B-8FDA-B0C044A18B1C}"/>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B7F69B15-D38B-334A-A666-BA613BA8121D}"/>
              </a:ext>
            </a:extLst>
          </p:cNvPr>
          <p:cNvSpPr txBox="1">
            <a:spLocks/>
          </p:cNvSpPr>
          <p:nvPr/>
        </p:nvSpPr>
        <p:spPr>
          <a:xfrm>
            <a:off x="3038988" y="320508"/>
            <a:ext cx="9018694"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0B0F0"/>
                </a:solidFill>
                <a:effectLst/>
                <a:uLnTx/>
                <a:uFillTx/>
                <a:latin typeface="Tw Cen MT" panose="020B0602020104020603"/>
                <a:ea typeface="+mj-ea"/>
                <a:cs typeface="+mj-cs"/>
              </a:rPr>
              <a:t>Other Platforms used  to end gender based violence</a:t>
            </a:r>
            <a:endParaRPr kumimoji="0" lang="en-UG" sz="40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4" name="Rectangle 3">
            <a:extLst>
              <a:ext uri="{FF2B5EF4-FFF2-40B4-BE49-F238E27FC236}">
                <a16:creationId xmlns:a16="http://schemas.microsoft.com/office/drawing/2014/main" id="{4D55D561-2DD4-144B-9078-2FC00D6DE7C7}"/>
              </a:ext>
            </a:extLst>
          </p:cNvPr>
          <p:cNvSpPr/>
          <p:nvPr/>
        </p:nvSpPr>
        <p:spPr>
          <a:xfrm>
            <a:off x="1420678" y="1579522"/>
            <a:ext cx="10771322"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Use of </a:t>
            </a:r>
            <a:r>
              <a:rPr kumimoji="0" lang="en-US" sz="2800" b="1" i="0" u="none" strike="noStrike" kern="1200" cap="none" spc="0" normalizeH="0" baseline="0" noProof="0" dirty="0" err="1">
                <a:ln>
                  <a:noFill/>
                </a:ln>
                <a:solidFill>
                  <a:prstClr val="black"/>
                </a:solidFill>
                <a:effectLst/>
                <a:uLnTx/>
                <a:uFillTx/>
                <a:latin typeface="Tw Cen MT" panose="020B0602020104020603"/>
                <a:ea typeface="+mn-ea"/>
                <a:cs typeface="+mn-cs"/>
              </a:rPr>
              <a:t>safetipin</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a  mobile application  that crowd sources and maps  real time data users  to provide public  safety information.  The app utilizes location safety scores to help users,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primariry</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women  and girls  to plan  their routes and  find  safe places to stay in. It has been  used  widely in </a:t>
            </a:r>
            <a:r>
              <a:rPr kumimoji="0" lang="en-US" sz="2800" b="0" i="0" u="none" strike="noStrike" kern="1200" cap="none" spc="0" normalizeH="0" baseline="0" noProof="0" dirty="0" err="1">
                <a:ln>
                  <a:noFill/>
                </a:ln>
                <a:solidFill>
                  <a:prstClr val="black"/>
                </a:solidFill>
                <a:effectLst/>
                <a:uLnTx/>
                <a:uFillTx/>
                <a:latin typeface="Tw Cen MT" panose="020B0602020104020603"/>
                <a:ea typeface="+mn-ea"/>
                <a:cs typeface="+mn-cs"/>
              </a:rPr>
              <a:t>Jarkata</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Indonesia.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Artificial intelligence  Chatbot  </a:t>
            </a: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have been used  to address  risks of sextortion and online harassments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Tech as a safe place (virtual safe space)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facilitates  access to information and services   in away  that is safe,  culturally appropriate and accessible to users even when physical services are limited. Virtual Safe  spaces have been piloted for girls in emergence  effected locations with  information on GBV,  sexual reproductive health and self  care.</a:t>
            </a:r>
          </a:p>
        </p:txBody>
      </p:sp>
      <p:grpSp>
        <p:nvGrpSpPr>
          <p:cNvPr id="5" name="Group 4">
            <a:extLst>
              <a:ext uri="{FF2B5EF4-FFF2-40B4-BE49-F238E27FC236}">
                <a16:creationId xmlns:a16="http://schemas.microsoft.com/office/drawing/2014/main" id="{C270DD40-3597-A64E-8E9D-A59D6430147B}"/>
              </a:ext>
            </a:extLst>
          </p:cNvPr>
          <p:cNvGrpSpPr/>
          <p:nvPr/>
        </p:nvGrpSpPr>
        <p:grpSpPr>
          <a:xfrm>
            <a:off x="749552" y="1727809"/>
            <a:ext cx="537985" cy="316916"/>
            <a:chOff x="6258752" y="2515987"/>
            <a:chExt cx="796998" cy="469495"/>
          </a:xfrm>
          <a:solidFill>
            <a:srgbClr val="C005BC"/>
          </a:solidFill>
        </p:grpSpPr>
        <p:sp>
          <p:nvSpPr>
            <p:cNvPr id="6" name="Rounded Rectangle 7">
              <a:extLst>
                <a:ext uri="{FF2B5EF4-FFF2-40B4-BE49-F238E27FC236}">
                  <a16:creationId xmlns:a16="http://schemas.microsoft.com/office/drawing/2014/main" id="{A5E8699B-6C76-264A-BE77-EE56090B8BC1}"/>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7" name="Rectangle 18">
              <a:extLst>
                <a:ext uri="{FF2B5EF4-FFF2-40B4-BE49-F238E27FC236}">
                  <a16:creationId xmlns:a16="http://schemas.microsoft.com/office/drawing/2014/main" id="{3A4888DD-F1F3-7C46-BA4D-E050326898EF}"/>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8" name="Group 7">
            <a:extLst>
              <a:ext uri="{FF2B5EF4-FFF2-40B4-BE49-F238E27FC236}">
                <a16:creationId xmlns:a16="http://schemas.microsoft.com/office/drawing/2014/main" id="{8F4C05D2-2ADA-7E4A-855F-A98EEC9FA59E}"/>
              </a:ext>
            </a:extLst>
          </p:cNvPr>
          <p:cNvGrpSpPr/>
          <p:nvPr/>
        </p:nvGrpSpPr>
        <p:grpSpPr>
          <a:xfrm>
            <a:off x="672060" y="3773585"/>
            <a:ext cx="537985" cy="316916"/>
            <a:chOff x="6258752" y="2515987"/>
            <a:chExt cx="796998" cy="469495"/>
          </a:xfrm>
          <a:solidFill>
            <a:srgbClr val="C005BC"/>
          </a:solidFill>
        </p:grpSpPr>
        <p:sp>
          <p:nvSpPr>
            <p:cNvPr id="9" name="Rounded Rectangle 7">
              <a:extLst>
                <a:ext uri="{FF2B5EF4-FFF2-40B4-BE49-F238E27FC236}">
                  <a16:creationId xmlns:a16="http://schemas.microsoft.com/office/drawing/2014/main" id="{B0891A7C-E6E9-2749-9A5D-065A870321BF}"/>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0" name="Rectangle 18">
              <a:extLst>
                <a:ext uri="{FF2B5EF4-FFF2-40B4-BE49-F238E27FC236}">
                  <a16:creationId xmlns:a16="http://schemas.microsoft.com/office/drawing/2014/main" id="{121BB38B-9A2C-E24A-94E2-AB15144370C2}"/>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1" name="Group 10">
            <a:extLst>
              <a:ext uri="{FF2B5EF4-FFF2-40B4-BE49-F238E27FC236}">
                <a16:creationId xmlns:a16="http://schemas.microsoft.com/office/drawing/2014/main" id="{7E7CD4A8-AA14-5C4E-9AB6-AF6D5880BB53}"/>
              </a:ext>
            </a:extLst>
          </p:cNvPr>
          <p:cNvGrpSpPr/>
          <p:nvPr/>
        </p:nvGrpSpPr>
        <p:grpSpPr>
          <a:xfrm>
            <a:off x="588479" y="4656988"/>
            <a:ext cx="537985" cy="316916"/>
            <a:chOff x="6258752" y="2515987"/>
            <a:chExt cx="796998" cy="469495"/>
          </a:xfrm>
          <a:solidFill>
            <a:srgbClr val="C005BC"/>
          </a:solidFill>
        </p:grpSpPr>
        <p:sp>
          <p:nvSpPr>
            <p:cNvPr id="12" name="Rounded Rectangle 7">
              <a:extLst>
                <a:ext uri="{FF2B5EF4-FFF2-40B4-BE49-F238E27FC236}">
                  <a16:creationId xmlns:a16="http://schemas.microsoft.com/office/drawing/2014/main" id="{17AF789E-F87B-8F43-BA4D-2581FABBB7C8}"/>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3" name="Rectangle 18">
              <a:extLst>
                <a:ext uri="{FF2B5EF4-FFF2-40B4-BE49-F238E27FC236}">
                  <a16:creationId xmlns:a16="http://schemas.microsoft.com/office/drawing/2014/main" id="{0B976BDF-0E19-2B44-9EFF-DE6A5AF67673}"/>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pic>
        <p:nvPicPr>
          <p:cNvPr id="14" name="Picture 13">
            <a:extLst>
              <a:ext uri="{FF2B5EF4-FFF2-40B4-BE49-F238E27FC236}">
                <a16:creationId xmlns:a16="http://schemas.microsoft.com/office/drawing/2014/main" id="{DFE6A91E-60A6-2F4A-AECE-AFD7290E6156}"/>
              </a:ext>
            </a:extLst>
          </p:cNvPr>
          <p:cNvPicPr>
            <a:picLocks noChangeAspect="1"/>
          </p:cNvPicPr>
          <p:nvPr/>
        </p:nvPicPr>
        <p:blipFill rotWithShape="1">
          <a:blip r:embed="rId2"/>
          <a:srcRect l="9924" t="9039" r="10527" b="10508"/>
          <a:stretch/>
        </p:blipFill>
        <p:spPr>
          <a:xfrm>
            <a:off x="-43892" y="5356205"/>
            <a:ext cx="1331429" cy="1486295"/>
          </a:xfrm>
          <a:prstGeom prst="rect">
            <a:avLst/>
          </a:prstGeom>
        </p:spPr>
      </p:pic>
    </p:spTree>
    <p:extLst>
      <p:ext uri="{BB962C8B-B14F-4D97-AF65-F5344CB8AC3E}">
        <p14:creationId xmlns:p14="http://schemas.microsoft.com/office/powerpoint/2010/main" val="136780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8B261A-FFA3-8141-9884-95B7531F3D87}"/>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B3B4A639-1E6B-EE40-B5A3-FF983BE27216}"/>
              </a:ext>
            </a:extLst>
          </p:cNvPr>
          <p:cNvSpPr/>
          <p:nvPr/>
        </p:nvSpPr>
        <p:spPr>
          <a:xfrm>
            <a:off x="2541723" y="1579522"/>
            <a:ext cx="9515960"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Tech as guide</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This GBV e- pocket guide app provides humanitarian practitioners with information on how best to support survivors when there are no GBV expert in communities.   This  guide is also  disability  accessible.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Tech as  a response</a:t>
            </a: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 This offers great opportunity for improved GBV service  provision,  helps  reach  response quality. The system  has  a mobile app and improves  quality  care  for survivors  in Emergence situation, including Covid-19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Rosa</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provides  training and Knowledge  exchange for staff  supporting  people  with Gender Based Violence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Victim voice</a:t>
            </a: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 enables survivors to record incidences of abuses in way  that  is safe.</a:t>
            </a:r>
            <a:endParaRPr kumimoji="0" lang="en-UG" sz="2800" b="0" i="0" u="none" strike="noStrike" kern="1200" cap="none" spc="0" normalizeH="0" baseline="0" noProof="0" dirty="0">
              <a:ln>
                <a:noFill/>
              </a:ln>
              <a:solidFill>
                <a:srgbClr val="C005BC"/>
              </a:solidFill>
              <a:effectLst/>
              <a:uLnTx/>
              <a:uFillTx/>
              <a:latin typeface="Tw Cen MT" panose="020B0602020104020603"/>
              <a:ea typeface="+mn-ea"/>
              <a:cs typeface="+mn-cs"/>
            </a:endParaRPr>
          </a:p>
        </p:txBody>
      </p:sp>
      <p:sp>
        <p:nvSpPr>
          <p:cNvPr id="4" name="Title 1">
            <a:extLst>
              <a:ext uri="{FF2B5EF4-FFF2-40B4-BE49-F238E27FC236}">
                <a16:creationId xmlns:a16="http://schemas.microsoft.com/office/drawing/2014/main" id="{334879B0-4007-6F40-94AA-BEF5E6B63D69}"/>
              </a:ext>
            </a:extLst>
          </p:cNvPr>
          <p:cNvSpPr txBox="1">
            <a:spLocks/>
          </p:cNvSpPr>
          <p:nvPr/>
        </p:nvSpPr>
        <p:spPr>
          <a:xfrm>
            <a:off x="3038988" y="320508"/>
            <a:ext cx="9018694"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00B0F0"/>
                </a:solidFill>
                <a:effectLst/>
                <a:uLnTx/>
                <a:uFillTx/>
                <a:latin typeface="Tw Cen MT" panose="020B0602020104020603"/>
                <a:ea typeface="+mj-ea"/>
                <a:cs typeface="+mj-cs"/>
              </a:rPr>
              <a:t>Other Platforms used  to end gender based violence</a:t>
            </a:r>
            <a:endParaRPr kumimoji="0" lang="en-UG" sz="40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5" name="Parallelogram 30">
            <a:extLst>
              <a:ext uri="{FF2B5EF4-FFF2-40B4-BE49-F238E27FC236}">
                <a16:creationId xmlns:a16="http://schemas.microsoft.com/office/drawing/2014/main" id="{A08C4DB7-7A4B-CA41-89CB-47737684BD5F}"/>
              </a:ext>
            </a:extLst>
          </p:cNvPr>
          <p:cNvSpPr/>
          <p:nvPr/>
        </p:nvSpPr>
        <p:spPr>
          <a:xfrm flipH="1">
            <a:off x="628034" y="3259555"/>
            <a:ext cx="1111586" cy="1114336"/>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6" name="Round Same Side Corner Rectangle 11">
            <a:extLst>
              <a:ext uri="{FF2B5EF4-FFF2-40B4-BE49-F238E27FC236}">
                <a16:creationId xmlns:a16="http://schemas.microsoft.com/office/drawing/2014/main" id="{A8962E5E-FDF9-AB45-B9CB-364CA6B41197}"/>
              </a:ext>
            </a:extLst>
          </p:cNvPr>
          <p:cNvSpPr/>
          <p:nvPr/>
        </p:nvSpPr>
        <p:spPr>
          <a:xfrm rot="9900000">
            <a:off x="186131" y="4707756"/>
            <a:ext cx="1421474" cy="1207268"/>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nvGrpSpPr>
          <p:cNvPr id="7" name="Group 6">
            <a:extLst>
              <a:ext uri="{FF2B5EF4-FFF2-40B4-BE49-F238E27FC236}">
                <a16:creationId xmlns:a16="http://schemas.microsoft.com/office/drawing/2014/main" id="{76B641E9-40B8-9B45-B83E-7BC16D514E03}"/>
              </a:ext>
            </a:extLst>
          </p:cNvPr>
          <p:cNvGrpSpPr/>
          <p:nvPr/>
        </p:nvGrpSpPr>
        <p:grpSpPr>
          <a:xfrm>
            <a:off x="1869421" y="1743307"/>
            <a:ext cx="537985" cy="316916"/>
            <a:chOff x="6258752" y="2515987"/>
            <a:chExt cx="796998" cy="469495"/>
          </a:xfrm>
          <a:solidFill>
            <a:srgbClr val="C005BC"/>
          </a:solidFill>
        </p:grpSpPr>
        <p:sp>
          <p:nvSpPr>
            <p:cNvPr id="8" name="Rounded Rectangle 7">
              <a:extLst>
                <a:ext uri="{FF2B5EF4-FFF2-40B4-BE49-F238E27FC236}">
                  <a16:creationId xmlns:a16="http://schemas.microsoft.com/office/drawing/2014/main" id="{452125AB-DBB1-A043-93CE-A4C0D1CE5E85}"/>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9" name="Rectangle 18">
              <a:extLst>
                <a:ext uri="{FF2B5EF4-FFF2-40B4-BE49-F238E27FC236}">
                  <a16:creationId xmlns:a16="http://schemas.microsoft.com/office/drawing/2014/main" id="{53A278FE-FCC4-6746-BA6B-3EE54CFD24F6}"/>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0" name="Group 9">
            <a:extLst>
              <a:ext uri="{FF2B5EF4-FFF2-40B4-BE49-F238E27FC236}">
                <a16:creationId xmlns:a16="http://schemas.microsoft.com/office/drawing/2014/main" id="{1E134564-015F-1F45-BCDE-A7265F4CC11F}"/>
              </a:ext>
            </a:extLst>
          </p:cNvPr>
          <p:cNvGrpSpPr/>
          <p:nvPr/>
        </p:nvGrpSpPr>
        <p:grpSpPr>
          <a:xfrm>
            <a:off x="1822926" y="3448121"/>
            <a:ext cx="537985" cy="316916"/>
            <a:chOff x="6258752" y="2515987"/>
            <a:chExt cx="796998" cy="469495"/>
          </a:xfrm>
          <a:solidFill>
            <a:srgbClr val="C005BC"/>
          </a:solidFill>
        </p:grpSpPr>
        <p:sp>
          <p:nvSpPr>
            <p:cNvPr id="11" name="Rounded Rectangle 7">
              <a:extLst>
                <a:ext uri="{FF2B5EF4-FFF2-40B4-BE49-F238E27FC236}">
                  <a16:creationId xmlns:a16="http://schemas.microsoft.com/office/drawing/2014/main" id="{3D668241-FF89-634C-A550-CAE945DD605A}"/>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2" name="Rectangle 18">
              <a:extLst>
                <a:ext uri="{FF2B5EF4-FFF2-40B4-BE49-F238E27FC236}">
                  <a16:creationId xmlns:a16="http://schemas.microsoft.com/office/drawing/2014/main" id="{961675CB-907B-F24A-BE1B-BD8FDC8D224D}"/>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E8255EF8-71A5-E84E-86CF-8C60D751872D}"/>
              </a:ext>
            </a:extLst>
          </p:cNvPr>
          <p:cNvGrpSpPr/>
          <p:nvPr/>
        </p:nvGrpSpPr>
        <p:grpSpPr>
          <a:xfrm>
            <a:off x="1853923" y="5028948"/>
            <a:ext cx="537985" cy="316916"/>
            <a:chOff x="6258752" y="2515987"/>
            <a:chExt cx="796998" cy="469495"/>
          </a:xfrm>
          <a:solidFill>
            <a:srgbClr val="C005BC"/>
          </a:solidFill>
        </p:grpSpPr>
        <p:sp>
          <p:nvSpPr>
            <p:cNvPr id="14" name="Rounded Rectangle 7">
              <a:extLst>
                <a:ext uri="{FF2B5EF4-FFF2-40B4-BE49-F238E27FC236}">
                  <a16:creationId xmlns:a16="http://schemas.microsoft.com/office/drawing/2014/main" id="{4C79A7C6-CBAF-1040-8FC6-F161AC833145}"/>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5" name="Rectangle 18">
              <a:extLst>
                <a:ext uri="{FF2B5EF4-FFF2-40B4-BE49-F238E27FC236}">
                  <a16:creationId xmlns:a16="http://schemas.microsoft.com/office/drawing/2014/main" id="{539175E9-1CCC-7847-9072-13B957ECC4CC}"/>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6" name="Group 15">
            <a:extLst>
              <a:ext uri="{FF2B5EF4-FFF2-40B4-BE49-F238E27FC236}">
                <a16:creationId xmlns:a16="http://schemas.microsoft.com/office/drawing/2014/main" id="{0521FD0D-B98B-C34B-A357-187A45817523}"/>
              </a:ext>
            </a:extLst>
          </p:cNvPr>
          <p:cNvGrpSpPr/>
          <p:nvPr/>
        </p:nvGrpSpPr>
        <p:grpSpPr>
          <a:xfrm>
            <a:off x="1869421" y="5974344"/>
            <a:ext cx="537985" cy="316916"/>
            <a:chOff x="6258752" y="2515987"/>
            <a:chExt cx="796998" cy="469495"/>
          </a:xfrm>
          <a:solidFill>
            <a:srgbClr val="C005BC"/>
          </a:solidFill>
        </p:grpSpPr>
        <p:sp>
          <p:nvSpPr>
            <p:cNvPr id="17" name="Rounded Rectangle 7">
              <a:extLst>
                <a:ext uri="{FF2B5EF4-FFF2-40B4-BE49-F238E27FC236}">
                  <a16:creationId xmlns:a16="http://schemas.microsoft.com/office/drawing/2014/main" id="{50232492-9A9C-1F48-A77E-C2CB0F492887}"/>
                </a:ext>
              </a:extLst>
            </p:cNvPr>
            <p:cNvSpPr/>
            <p:nvPr/>
          </p:nvSpPr>
          <p:spPr>
            <a:xfrm>
              <a:off x="6784456" y="2515987"/>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8" name="Rectangle 18">
              <a:extLst>
                <a:ext uri="{FF2B5EF4-FFF2-40B4-BE49-F238E27FC236}">
                  <a16:creationId xmlns:a16="http://schemas.microsoft.com/office/drawing/2014/main" id="{ADD14B9F-165D-8044-8B52-2F05729D5E2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Tree>
    <p:extLst>
      <p:ext uri="{BB962C8B-B14F-4D97-AF65-F5344CB8AC3E}">
        <p14:creationId xmlns:p14="http://schemas.microsoft.com/office/powerpoint/2010/main" val="1522404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2E66C6-AEA7-984F-AE89-D34101F003ED}"/>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2CA49837-6225-034B-95A2-D32DFD4B692A}"/>
              </a:ext>
            </a:extLst>
          </p:cNvPr>
          <p:cNvSpPr/>
          <p:nvPr/>
        </p:nvSpPr>
        <p:spPr>
          <a:xfrm>
            <a:off x="2541723" y="1579522"/>
            <a:ext cx="9515960"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Digital  divide: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Technology  not being  available  in some areas such as the  rural  areas.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There  are  inadequate  resources </a:t>
            </a: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to purchase technology/tools to be used.  Majority of the victims do not own   the technology or can not access the applications.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There  is lack of digital skills;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most  gender based violence victims  especially  women  and girls  lack knowledge  and skills on how to use   the technology to obtain support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5BC"/>
                </a:solidFill>
                <a:effectLst/>
                <a:uLnTx/>
                <a:uFillTx/>
                <a:latin typeface="Tw Cen MT" panose="020B0602020104020603"/>
                <a:ea typeface="+mn-ea"/>
                <a:cs typeface="+mn-cs"/>
              </a:rPr>
              <a:t>The issue of data and privacy.  </a:t>
            </a: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Reporting  the incidences of GBV  through use  of technology  may not provide  privacy and protection   to the victims  and this could  result  in more violence  incidents.</a:t>
            </a:r>
            <a:endParaRPr kumimoji="0" lang="en-UG" sz="2800" b="0" i="0" u="none" strike="noStrike" kern="1200" cap="none" spc="0" normalizeH="0" baseline="0" noProof="0" dirty="0">
              <a:ln>
                <a:noFill/>
              </a:ln>
              <a:solidFill>
                <a:srgbClr val="C005BC"/>
              </a:solidFill>
              <a:effectLst/>
              <a:uLnTx/>
              <a:uFillTx/>
              <a:latin typeface="Tw Cen MT" panose="020B0602020104020603"/>
              <a:ea typeface="+mn-ea"/>
              <a:cs typeface="+mn-cs"/>
            </a:endParaRPr>
          </a:p>
        </p:txBody>
      </p:sp>
      <p:sp>
        <p:nvSpPr>
          <p:cNvPr id="3" name="Title 1">
            <a:extLst>
              <a:ext uri="{FF2B5EF4-FFF2-40B4-BE49-F238E27FC236}">
                <a16:creationId xmlns:a16="http://schemas.microsoft.com/office/drawing/2014/main" id="{CFB739E0-8764-A54D-B507-8AC224B573B9}"/>
              </a:ext>
            </a:extLst>
          </p:cNvPr>
          <p:cNvSpPr txBox="1">
            <a:spLocks/>
          </p:cNvSpPr>
          <p:nvPr/>
        </p:nvSpPr>
        <p:spPr>
          <a:xfrm>
            <a:off x="3038989" y="413498"/>
            <a:ext cx="9018694"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00B0F0"/>
                </a:solidFill>
                <a:effectLst/>
                <a:uLnTx/>
                <a:uFillTx/>
                <a:latin typeface="Tw Cen MT" panose="020B0602020104020603"/>
                <a:ea typeface="+mj-ea"/>
                <a:cs typeface="+mj-cs"/>
              </a:rPr>
              <a:t>Gaps/ Challenges  in Using Technology to address Gender  Based Violence </a:t>
            </a:r>
            <a:endParaRPr kumimoji="0" lang="en-UG" sz="32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pic>
        <p:nvPicPr>
          <p:cNvPr id="17" name="Picture 16">
            <a:extLst>
              <a:ext uri="{FF2B5EF4-FFF2-40B4-BE49-F238E27FC236}">
                <a16:creationId xmlns:a16="http://schemas.microsoft.com/office/drawing/2014/main" id="{E30A7F17-F50B-DD47-8BFA-D7B6A92A32C6}"/>
              </a:ext>
            </a:extLst>
          </p:cNvPr>
          <p:cNvPicPr>
            <a:picLocks noChangeAspect="1"/>
          </p:cNvPicPr>
          <p:nvPr/>
        </p:nvPicPr>
        <p:blipFill>
          <a:blip r:embed="rId2"/>
          <a:stretch>
            <a:fillRect/>
          </a:stretch>
        </p:blipFill>
        <p:spPr>
          <a:xfrm>
            <a:off x="0" y="4851985"/>
            <a:ext cx="1600783" cy="2067677"/>
          </a:xfrm>
          <a:prstGeom prst="rect">
            <a:avLst/>
          </a:prstGeom>
        </p:spPr>
      </p:pic>
      <p:pic>
        <p:nvPicPr>
          <p:cNvPr id="18" name="Picture 17">
            <a:extLst>
              <a:ext uri="{FF2B5EF4-FFF2-40B4-BE49-F238E27FC236}">
                <a16:creationId xmlns:a16="http://schemas.microsoft.com/office/drawing/2014/main" id="{BF6CF8D3-5E39-3349-9446-6E15116E515F}"/>
              </a:ext>
            </a:extLst>
          </p:cNvPr>
          <p:cNvPicPr>
            <a:picLocks noChangeAspect="1"/>
          </p:cNvPicPr>
          <p:nvPr/>
        </p:nvPicPr>
        <p:blipFill rotWithShape="1">
          <a:blip r:embed="rId3"/>
          <a:srcRect l="12627" t="11525" r="11883" b="11186"/>
          <a:stretch/>
        </p:blipFill>
        <p:spPr>
          <a:xfrm>
            <a:off x="66223" y="3381823"/>
            <a:ext cx="1468335" cy="1503336"/>
          </a:xfrm>
          <a:prstGeom prst="rect">
            <a:avLst/>
          </a:prstGeom>
        </p:spPr>
      </p:pic>
      <p:sp>
        <p:nvSpPr>
          <p:cNvPr id="19" name="Round Same Side Corner Rectangle 19">
            <a:extLst>
              <a:ext uri="{FF2B5EF4-FFF2-40B4-BE49-F238E27FC236}">
                <a16:creationId xmlns:a16="http://schemas.microsoft.com/office/drawing/2014/main" id="{F4F5D5C4-6A1F-C643-A080-E1E250DA101C}"/>
              </a:ext>
            </a:extLst>
          </p:cNvPr>
          <p:cNvSpPr/>
          <p:nvPr/>
        </p:nvSpPr>
        <p:spPr>
          <a:xfrm>
            <a:off x="1932915" y="1679362"/>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0" name="Round Same Side Corner Rectangle 19">
            <a:extLst>
              <a:ext uri="{FF2B5EF4-FFF2-40B4-BE49-F238E27FC236}">
                <a16:creationId xmlns:a16="http://schemas.microsoft.com/office/drawing/2014/main" id="{8262B1D3-76B8-5D4A-98E2-D641865B72E7}"/>
              </a:ext>
            </a:extLst>
          </p:cNvPr>
          <p:cNvSpPr/>
          <p:nvPr/>
        </p:nvSpPr>
        <p:spPr>
          <a:xfrm>
            <a:off x="1917417" y="2524920"/>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1" name="Round Same Side Corner Rectangle 19">
            <a:extLst>
              <a:ext uri="{FF2B5EF4-FFF2-40B4-BE49-F238E27FC236}">
                <a16:creationId xmlns:a16="http://schemas.microsoft.com/office/drawing/2014/main" id="{3921EE41-C3B4-9145-946D-63158C3D9F34}"/>
              </a:ext>
            </a:extLst>
          </p:cNvPr>
          <p:cNvSpPr/>
          <p:nvPr/>
        </p:nvSpPr>
        <p:spPr>
          <a:xfrm>
            <a:off x="1917417" y="3879153"/>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2" name="Round Same Side Corner Rectangle 19">
            <a:extLst>
              <a:ext uri="{FF2B5EF4-FFF2-40B4-BE49-F238E27FC236}">
                <a16:creationId xmlns:a16="http://schemas.microsoft.com/office/drawing/2014/main" id="{3FC6CE19-E5DD-C247-9D0B-BC213A59DD18}"/>
              </a:ext>
            </a:extLst>
          </p:cNvPr>
          <p:cNvSpPr/>
          <p:nvPr/>
        </p:nvSpPr>
        <p:spPr>
          <a:xfrm>
            <a:off x="1917417" y="5097640"/>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Tree>
    <p:extLst>
      <p:ext uri="{BB962C8B-B14F-4D97-AF65-F5344CB8AC3E}">
        <p14:creationId xmlns:p14="http://schemas.microsoft.com/office/powerpoint/2010/main" val="46282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73D1-D1FD-68DC-C092-FCFD3EA2F32E}"/>
              </a:ext>
            </a:extLst>
          </p:cNvPr>
          <p:cNvSpPr>
            <a:spLocks noGrp="1"/>
          </p:cNvSpPr>
          <p:nvPr>
            <p:ph type="title"/>
          </p:nvPr>
        </p:nvSpPr>
        <p:spPr/>
        <p:txBody>
          <a:bodyPr/>
          <a:lstStyle/>
          <a:p>
            <a:r>
              <a:rPr lang="en-US" dirty="0"/>
              <a:t>Key points to issues to reflect on</a:t>
            </a:r>
            <a:endParaRPr lang="en-UG" dirty="0"/>
          </a:p>
        </p:txBody>
      </p:sp>
      <p:sp>
        <p:nvSpPr>
          <p:cNvPr id="3" name="Content Placeholder 2">
            <a:extLst>
              <a:ext uri="{FF2B5EF4-FFF2-40B4-BE49-F238E27FC236}">
                <a16:creationId xmlns:a16="http://schemas.microsoft.com/office/drawing/2014/main" id="{6E31B5D5-3B8C-51A5-B0B9-1460A0EC24FC}"/>
              </a:ext>
            </a:extLst>
          </p:cNvPr>
          <p:cNvSpPr>
            <a:spLocks noGrp="1"/>
          </p:cNvSpPr>
          <p:nvPr>
            <p:ph idx="1"/>
          </p:nvPr>
        </p:nvSpPr>
        <p:spPr>
          <a:xfrm>
            <a:off x="715617" y="1825625"/>
            <a:ext cx="10638183" cy="4351338"/>
          </a:xfrm>
        </p:spPr>
        <p:txBody>
          <a:bodyPr>
            <a:normAutofit/>
          </a:bodyPr>
          <a:lstStyle/>
          <a:p>
            <a:r>
              <a:rPr lang="en-US" dirty="0"/>
              <a:t>Substantial increase in digital access, but significant challenges to overcome gender inequality in the transformation to a digital society and to enhance productivity and social development (Mariscal et al 2019)</a:t>
            </a:r>
          </a:p>
          <a:p>
            <a:r>
              <a:rPr lang="en-US" dirty="0"/>
              <a:t>Availability of new applications and more affordable handsets but why are specific social groups struggling to be part of the transformation to a digital enabled society…Why?</a:t>
            </a:r>
          </a:p>
          <a:p>
            <a:r>
              <a:rPr lang="en-US" dirty="0"/>
              <a:t>A stark and pervasive gender inequality in terms of access, ownership of digital devices, digital fluency, capacity to make meaningful use of the access to technology.</a:t>
            </a:r>
          </a:p>
          <a:p>
            <a:endParaRPr lang="en-UG" dirty="0"/>
          </a:p>
        </p:txBody>
      </p:sp>
    </p:spTree>
    <p:extLst>
      <p:ext uri="{BB962C8B-B14F-4D97-AF65-F5344CB8AC3E}">
        <p14:creationId xmlns:p14="http://schemas.microsoft.com/office/powerpoint/2010/main" val="224403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8831F0-2C9F-D64A-AABB-FFF4CDD80342}"/>
              </a:ext>
            </a:extLst>
          </p:cNvPr>
          <p:cNvPicPr>
            <a:picLocks noChangeAspect="1"/>
          </p:cNvPicPr>
          <p:nvPr/>
        </p:nvPicPr>
        <p:blipFill>
          <a:blip r:embed="rId2"/>
          <a:stretch>
            <a:fillRect/>
          </a:stretch>
        </p:blipFill>
        <p:spPr>
          <a:xfrm>
            <a:off x="49885" y="3370478"/>
            <a:ext cx="1919530" cy="1919530"/>
          </a:xfrm>
          <a:prstGeom prst="rect">
            <a:avLst/>
          </a:prstGeom>
        </p:spPr>
      </p:pic>
      <p:sp>
        <p:nvSpPr>
          <p:cNvPr id="2" name="Rectangle 1">
            <a:extLst>
              <a:ext uri="{FF2B5EF4-FFF2-40B4-BE49-F238E27FC236}">
                <a16:creationId xmlns:a16="http://schemas.microsoft.com/office/drawing/2014/main" id="{45243A91-4B31-F744-A5D7-4AE7B074D887}"/>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AC5C2FF4-151D-0D44-9393-27EE204E8910}"/>
              </a:ext>
            </a:extLst>
          </p:cNvPr>
          <p:cNvSpPr/>
          <p:nvPr/>
        </p:nvSpPr>
        <p:spPr>
          <a:xfrm>
            <a:off x="2541722" y="1502000"/>
            <a:ext cx="9650277"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Digital  Security: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majority  of victims  do not know  how to protect   themselves   while using  the  digital tools.  Especially  those that access and use the internet.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The lack of the ICT  Infrastructure  </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especially in rural areas  / communities  discriminates   some survivors.  This also  goes with absence of connectivity/unreliable  connectivity  and poor  network  which may not allow you to call  or  send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panose="020B0602020104020603"/>
                <a:ea typeface="+mn-ea"/>
                <a:cs typeface="+mn-cs"/>
              </a:rPr>
              <a:t>The social cultural  issues</a:t>
            </a: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 where  men  in the rural areas are the owners  of technology,  the mobile  phones.  Making it  difficult  to  use it for reporting  GBV.   In some  places  technology  is accessed in far places like Cafes and information  and yet  women  are not freely  able to access, due limited movements </a:t>
            </a:r>
          </a:p>
        </p:txBody>
      </p:sp>
      <p:sp>
        <p:nvSpPr>
          <p:cNvPr id="4" name="Title 1">
            <a:extLst>
              <a:ext uri="{FF2B5EF4-FFF2-40B4-BE49-F238E27FC236}">
                <a16:creationId xmlns:a16="http://schemas.microsoft.com/office/drawing/2014/main" id="{C6CFAD91-918A-D748-A568-569B1DF77022}"/>
              </a:ext>
            </a:extLst>
          </p:cNvPr>
          <p:cNvSpPr txBox="1">
            <a:spLocks/>
          </p:cNvSpPr>
          <p:nvPr/>
        </p:nvSpPr>
        <p:spPr>
          <a:xfrm>
            <a:off x="3038989" y="413498"/>
            <a:ext cx="9018694"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00B0F0"/>
                </a:solidFill>
                <a:effectLst/>
                <a:uLnTx/>
                <a:uFillTx/>
                <a:latin typeface="Tw Cen MT" panose="020B0602020104020603"/>
                <a:ea typeface="+mj-ea"/>
                <a:cs typeface="+mj-cs"/>
              </a:rPr>
              <a:t>Gaps/ Challenges  in Using Technology to address Gender  Based Violence </a:t>
            </a:r>
            <a:endParaRPr kumimoji="0" lang="en-UG" sz="32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7" name="Round Same Side Corner Rectangle 19">
            <a:extLst>
              <a:ext uri="{FF2B5EF4-FFF2-40B4-BE49-F238E27FC236}">
                <a16:creationId xmlns:a16="http://schemas.microsoft.com/office/drawing/2014/main" id="{9ED02F42-450F-E344-B8D6-9EFE75F31881}"/>
              </a:ext>
            </a:extLst>
          </p:cNvPr>
          <p:cNvSpPr/>
          <p:nvPr/>
        </p:nvSpPr>
        <p:spPr>
          <a:xfrm>
            <a:off x="1932915" y="1679362"/>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ound Same Side Corner Rectangle 19">
            <a:extLst>
              <a:ext uri="{FF2B5EF4-FFF2-40B4-BE49-F238E27FC236}">
                <a16:creationId xmlns:a16="http://schemas.microsoft.com/office/drawing/2014/main" id="{0D780A82-954C-584F-ADC5-52427F97E293}"/>
              </a:ext>
            </a:extLst>
          </p:cNvPr>
          <p:cNvSpPr/>
          <p:nvPr/>
        </p:nvSpPr>
        <p:spPr>
          <a:xfrm>
            <a:off x="1917417" y="2524920"/>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9" name="Round Same Side Corner Rectangle 19">
            <a:extLst>
              <a:ext uri="{FF2B5EF4-FFF2-40B4-BE49-F238E27FC236}">
                <a16:creationId xmlns:a16="http://schemas.microsoft.com/office/drawing/2014/main" id="{5DE68BD6-63B8-0B45-9140-C0BE4EC01619}"/>
              </a:ext>
            </a:extLst>
          </p:cNvPr>
          <p:cNvSpPr/>
          <p:nvPr/>
        </p:nvSpPr>
        <p:spPr>
          <a:xfrm>
            <a:off x="1917417" y="3879153"/>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0" name="Round Same Side Corner Rectangle 19">
            <a:extLst>
              <a:ext uri="{FF2B5EF4-FFF2-40B4-BE49-F238E27FC236}">
                <a16:creationId xmlns:a16="http://schemas.microsoft.com/office/drawing/2014/main" id="{A4BF1A66-26C6-9C48-B787-917C3E15D275}"/>
              </a:ext>
            </a:extLst>
          </p:cNvPr>
          <p:cNvSpPr/>
          <p:nvPr/>
        </p:nvSpPr>
        <p:spPr>
          <a:xfrm>
            <a:off x="1917417" y="5097640"/>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2" name="Rounded Rectangle 7">
            <a:extLst>
              <a:ext uri="{FF2B5EF4-FFF2-40B4-BE49-F238E27FC236}">
                <a16:creationId xmlns:a16="http://schemas.microsoft.com/office/drawing/2014/main" id="{80FD79F0-EA22-3F4F-BE62-2A683195A5AE}"/>
              </a:ext>
            </a:extLst>
          </p:cNvPr>
          <p:cNvSpPr/>
          <p:nvPr/>
        </p:nvSpPr>
        <p:spPr>
          <a:xfrm>
            <a:off x="2767695" y="3509685"/>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pic>
        <p:nvPicPr>
          <p:cNvPr id="16" name="Picture 15">
            <a:extLst>
              <a:ext uri="{FF2B5EF4-FFF2-40B4-BE49-F238E27FC236}">
                <a16:creationId xmlns:a16="http://schemas.microsoft.com/office/drawing/2014/main" id="{C7513307-9DBF-BE46-820F-C1463D86BD8D}"/>
              </a:ext>
            </a:extLst>
          </p:cNvPr>
          <p:cNvPicPr>
            <a:picLocks noChangeAspect="1"/>
          </p:cNvPicPr>
          <p:nvPr/>
        </p:nvPicPr>
        <p:blipFill>
          <a:blip r:embed="rId3"/>
          <a:stretch>
            <a:fillRect/>
          </a:stretch>
        </p:blipFill>
        <p:spPr>
          <a:xfrm>
            <a:off x="0" y="5305868"/>
            <a:ext cx="2035193" cy="1552132"/>
          </a:xfrm>
          <a:prstGeom prst="rect">
            <a:avLst/>
          </a:prstGeom>
        </p:spPr>
      </p:pic>
    </p:spTree>
    <p:extLst>
      <p:ext uri="{BB962C8B-B14F-4D97-AF65-F5344CB8AC3E}">
        <p14:creationId xmlns:p14="http://schemas.microsoft.com/office/powerpoint/2010/main" val="2518764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8EDE80-F2B7-FE48-A570-368405FB38C0}"/>
              </a:ext>
            </a:extLst>
          </p:cNvPr>
          <p:cNvSpPr/>
          <p:nvPr/>
        </p:nvSpPr>
        <p:spPr>
          <a:xfrm>
            <a:off x="3347633" y="1595021"/>
            <a:ext cx="8844367" cy="526297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2065156-25EB-644B-A8CB-E6E3569FDB57}"/>
              </a:ext>
            </a:extLst>
          </p:cNvPr>
          <p:cNvSpPr txBox="1">
            <a:spLocks/>
          </p:cNvSpPr>
          <p:nvPr/>
        </p:nvSpPr>
        <p:spPr>
          <a:xfrm>
            <a:off x="3038989" y="413498"/>
            <a:ext cx="9018694"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0" normalizeH="0" baseline="0" noProof="0" dirty="0">
                <a:ln>
                  <a:noFill/>
                </a:ln>
                <a:solidFill>
                  <a:srgbClr val="00B0F0"/>
                </a:solidFill>
                <a:effectLst/>
                <a:uLnTx/>
                <a:uFillTx/>
                <a:latin typeface="Tw Cen MT" panose="020B0602020104020603"/>
                <a:ea typeface="+mj-ea"/>
                <a:cs typeface="+mj-cs"/>
              </a:rPr>
              <a:t>Gaps/ Challenges  in Using Technology to address Gender  Based Violence </a:t>
            </a:r>
            <a:endParaRPr kumimoji="0" lang="en-UG" sz="3200" b="1" i="0" u="none" strike="noStrike" kern="1200" cap="all" spc="0" normalizeH="0" baseline="0" noProof="0" dirty="0">
              <a:ln>
                <a:noFill/>
              </a:ln>
              <a:solidFill>
                <a:srgbClr val="00B0F0"/>
              </a:solidFill>
              <a:effectLst/>
              <a:uLnTx/>
              <a:uFillTx/>
              <a:latin typeface="Tw Cen MT" panose="020B0602020104020603"/>
              <a:ea typeface="+mj-ea"/>
              <a:cs typeface="+mj-cs"/>
            </a:endParaRPr>
          </a:p>
        </p:txBody>
      </p:sp>
      <p:sp>
        <p:nvSpPr>
          <p:cNvPr id="3" name="Rectangle 2">
            <a:extLst>
              <a:ext uri="{FF2B5EF4-FFF2-40B4-BE49-F238E27FC236}">
                <a16:creationId xmlns:a16="http://schemas.microsoft.com/office/drawing/2014/main" id="{5477CA8F-204B-6D48-91E2-1C245DA3ED6D}"/>
              </a:ext>
            </a:extLst>
          </p:cNvPr>
          <p:cNvSpPr/>
          <p:nvPr/>
        </p:nvSpPr>
        <p:spPr>
          <a:xfrm>
            <a:off x="3038989" y="1502000"/>
            <a:ext cx="9153010"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There is lack  of gender inclusive  designed initiatives/tools/platforms   specifically   to be used   to address  women issues such as gender based violence.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5BC"/>
                </a:solidFill>
                <a:effectLst/>
                <a:uLnTx/>
                <a:uFillTx/>
                <a:latin typeface="Tw Cen MT" panose="020B0602020104020603"/>
                <a:ea typeface="+mn-ea"/>
                <a:cs typeface="+mn-cs"/>
              </a:rPr>
              <a:t>Women and  girls doing  STEM  subjects are very few.  This  is because   the society believes   that  science  subjects and mathematics are  too  hard for girls   The norm is  sciences  are  for men not  women.  This has caused  women to lag behind  in technology  innovations and  are not able to use  the applications.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Most technology tools available  discriminate  against survivors  of GBV women and girls  with disability.  They have not been able to  use  them to access  support services.</a:t>
            </a:r>
            <a:endParaRPr kumimoji="0" lang="en-UG"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Round Same Side Corner Rectangle 19">
            <a:extLst>
              <a:ext uri="{FF2B5EF4-FFF2-40B4-BE49-F238E27FC236}">
                <a16:creationId xmlns:a16="http://schemas.microsoft.com/office/drawing/2014/main" id="{9A62158C-DBE9-CD49-91FB-E1D3D126AA14}"/>
              </a:ext>
            </a:extLst>
          </p:cNvPr>
          <p:cNvSpPr/>
          <p:nvPr/>
        </p:nvSpPr>
        <p:spPr>
          <a:xfrm>
            <a:off x="2434421" y="1595021"/>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5" name="Round Same Side Corner Rectangle 19">
            <a:extLst>
              <a:ext uri="{FF2B5EF4-FFF2-40B4-BE49-F238E27FC236}">
                <a16:creationId xmlns:a16="http://schemas.microsoft.com/office/drawing/2014/main" id="{E52293A8-CA05-3645-A8E8-53EC6FE23738}"/>
              </a:ext>
            </a:extLst>
          </p:cNvPr>
          <p:cNvSpPr/>
          <p:nvPr/>
        </p:nvSpPr>
        <p:spPr>
          <a:xfrm>
            <a:off x="2434421" y="2872731"/>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6" name="Round Same Side Corner Rectangle 19">
            <a:extLst>
              <a:ext uri="{FF2B5EF4-FFF2-40B4-BE49-F238E27FC236}">
                <a16:creationId xmlns:a16="http://schemas.microsoft.com/office/drawing/2014/main" id="{F2D4329A-B957-4148-8201-6C85179CAF5D}"/>
              </a:ext>
            </a:extLst>
          </p:cNvPr>
          <p:cNvSpPr/>
          <p:nvPr/>
        </p:nvSpPr>
        <p:spPr>
          <a:xfrm>
            <a:off x="2472961" y="5464857"/>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pic>
        <p:nvPicPr>
          <p:cNvPr id="9" name="Picture 8">
            <a:extLst>
              <a:ext uri="{FF2B5EF4-FFF2-40B4-BE49-F238E27FC236}">
                <a16:creationId xmlns:a16="http://schemas.microsoft.com/office/drawing/2014/main" id="{5E1A8558-7D5A-7C46-951C-06B0A7A7E6EA}"/>
              </a:ext>
            </a:extLst>
          </p:cNvPr>
          <p:cNvPicPr>
            <a:picLocks noChangeAspect="1"/>
          </p:cNvPicPr>
          <p:nvPr/>
        </p:nvPicPr>
        <p:blipFill rotWithShape="1">
          <a:blip r:embed="rId2"/>
          <a:srcRect l="23040"/>
          <a:stretch/>
        </p:blipFill>
        <p:spPr>
          <a:xfrm>
            <a:off x="-112861" y="4655422"/>
            <a:ext cx="2547282" cy="2202578"/>
          </a:xfrm>
          <a:prstGeom prst="rect">
            <a:avLst/>
          </a:prstGeom>
        </p:spPr>
      </p:pic>
      <p:pic>
        <p:nvPicPr>
          <p:cNvPr id="12" name="Picture 11">
            <a:extLst>
              <a:ext uri="{FF2B5EF4-FFF2-40B4-BE49-F238E27FC236}">
                <a16:creationId xmlns:a16="http://schemas.microsoft.com/office/drawing/2014/main" id="{55B27647-A4D1-1943-88F9-D4D42E8D8843}"/>
              </a:ext>
            </a:extLst>
          </p:cNvPr>
          <p:cNvPicPr>
            <a:picLocks noChangeAspect="1"/>
          </p:cNvPicPr>
          <p:nvPr/>
        </p:nvPicPr>
        <p:blipFill>
          <a:blip r:embed="rId3"/>
          <a:stretch>
            <a:fillRect/>
          </a:stretch>
        </p:blipFill>
        <p:spPr>
          <a:xfrm>
            <a:off x="-60866" y="966629"/>
            <a:ext cx="2456747" cy="3688067"/>
          </a:xfrm>
          <a:prstGeom prst="rect">
            <a:avLst/>
          </a:prstGeom>
        </p:spPr>
      </p:pic>
    </p:spTree>
    <p:extLst>
      <p:ext uri="{BB962C8B-B14F-4D97-AF65-F5344CB8AC3E}">
        <p14:creationId xmlns:p14="http://schemas.microsoft.com/office/powerpoint/2010/main" val="402302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CFC12C-CF06-4949-9AEE-1FA9B5632867}"/>
              </a:ext>
            </a:extLst>
          </p:cNvPr>
          <p:cNvSpPr txBox="1">
            <a:spLocks/>
          </p:cNvSpPr>
          <p:nvPr/>
        </p:nvSpPr>
        <p:spPr>
          <a:xfrm>
            <a:off x="1602152" y="382500"/>
            <a:ext cx="9018694" cy="89840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C005BC"/>
                </a:solidFill>
                <a:effectLst/>
                <a:uLnTx/>
                <a:uFillTx/>
                <a:latin typeface="Tw Cen MT" panose="020B0602020104020603"/>
                <a:ea typeface="+mj-ea"/>
                <a:cs typeface="+mj-cs"/>
              </a:rPr>
              <a:t>Recommendations</a:t>
            </a:r>
            <a:endParaRPr kumimoji="0" lang="en-UG" sz="4000" b="1" i="0" u="none" strike="noStrike" kern="1200" cap="all" spc="0" normalizeH="0" baseline="0" noProof="0" dirty="0">
              <a:ln>
                <a:noFill/>
              </a:ln>
              <a:solidFill>
                <a:srgbClr val="C005BC"/>
              </a:solidFill>
              <a:effectLst/>
              <a:uLnTx/>
              <a:uFillTx/>
              <a:latin typeface="Tw Cen MT" panose="020B0602020104020603"/>
              <a:ea typeface="+mj-ea"/>
              <a:cs typeface="+mj-cs"/>
            </a:endParaRPr>
          </a:p>
        </p:txBody>
      </p:sp>
      <p:sp>
        <p:nvSpPr>
          <p:cNvPr id="5" name="Rectangle 4">
            <a:extLst>
              <a:ext uri="{FF2B5EF4-FFF2-40B4-BE49-F238E27FC236}">
                <a16:creationId xmlns:a16="http://schemas.microsoft.com/office/drawing/2014/main" id="{00EAF6D2-6362-6541-97BA-4EDD7DC376C2}"/>
              </a:ext>
            </a:extLst>
          </p:cNvPr>
          <p:cNvSpPr/>
          <p:nvPr/>
        </p:nvSpPr>
        <p:spPr>
          <a:xfrm>
            <a:off x="1004807" y="1117640"/>
            <a:ext cx="10182387" cy="5693866"/>
          </a:xfrm>
          <a:prstGeom prst="rect">
            <a:avLst/>
          </a:prstGeom>
          <a:solidFill>
            <a:srgbClr val="002060"/>
          </a:solid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There is need to collaborate  and work together  with women and  girls to design   technology  tools that address GBV.  Their rights,  needs  and wishes of survivors  need to be put at  the center of technology design.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The tools  designed should protect the privacy of women and  girls  especially  those  that  are reporting  cases of GBV e.g. the mobile  phone history  of survivors who are reporting  GBV should be hidden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Technology  Solutions must be built upon extensive   social foundation of ethical standards and protocols of GBV community, while meeting digital safety  and privacy.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Technology assisted  GBV  initiatives should be inclusive and accessible  to all survivors</a:t>
            </a:r>
          </a:p>
        </p:txBody>
      </p:sp>
    </p:spTree>
    <p:extLst>
      <p:ext uri="{BB962C8B-B14F-4D97-AF65-F5344CB8AC3E}">
        <p14:creationId xmlns:p14="http://schemas.microsoft.com/office/powerpoint/2010/main" val="3100754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C7230D-9141-3D41-88A2-459A920B6E9E}"/>
              </a:ext>
            </a:extLst>
          </p:cNvPr>
          <p:cNvSpPr txBox="1">
            <a:spLocks/>
          </p:cNvSpPr>
          <p:nvPr/>
        </p:nvSpPr>
        <p:spPr>
          <a:xfrm>
            <a:off x="1602151" y="1317355"/>
            <a:ext cx="9018694" cy="55248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C005BC"/>
                </a:solidFill>
                <a:effectLst/>
                <a:uLnTx/>
                <a:uFillTx/>
                <a:latin typeface="Tw Cen MT" panose="020B0602020104020603"/>
                <a:ea typeface="+mj-ea"/>
                <a:cs typeface="+mj-cs"/>
              </a:rPr>
              <a:t>Conclusion</a:t>
            </a:r>
            <a:endParaRPr kumimoji="0" lang="en-UG" sz="4000" b="1" i="0" u="none" strike="noStrike" kern="1200" cap="all" spc="0" normalizeH="0" baseline="0" noProof="0" dirty="0">
              <a:ln>
                <a:noFill/>
              </a:ln>
              <a:solidFill>
                <a:srgbClr val="C005BC"/>
              </a:solidFill>
              <a:effectLst/>
              <a:uLnTx/>
              <a:uFillTx/>
              <a:latin typeface="Tw Cen MT" panose="020B0602020104020603"/>
              <a:ea typeface="+mj-ea"/>
              <a:cs typeface="+mj-cs"/>
            </a:endParaRPr>
          </a:p>
        </p:txBody>
      </p:sp>
      <p:sp>
        <p:nvSpPr>
          <p:cNvPr id="5" name="Rectangle 4">
            <a:extLst>
              <a:ext uri="{FF2B5EF4-FFF2-40B4-BE49-F238E27FC236}">
                <a16:creationId xmlns:a16="http://schemas.microsoft.com/office/drawing/2014/main" id="{BA3A4086-AEA8-E343-9B85-9714BB488BE6}"/>
              </a:ext>
            </a:extLst>
          </p:cNvPr>
          <p:cNvSpPr/>
          <p:nvPr/>
        </p:nvSpPr>
        <p:spPr>
          <a:xfrm>
            <a:off x="1020305" y="2125030"/>
            <a:ext cx="10182387" cy="3108543"/>
          </a:xfrm>
          <a:prstGeom prst="rect">
            <a:avLst/>
          </a:prstGeom>
          <a:solidFill>
            <a:schemeClr val="accent5">
              <a:lumMod val="50000"/>
            </a:schemeClr>
          </a:solid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Technology assisted GBV initiatives  have emerged as  an important tool  in addressing GBV.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 In Uganda technology  has  contributed  to survivors/victims  accessing support  and service delivery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Technology has led to better  data collection and analysis and  increased  awareness among communities on the negative effects of GBV  which has  led to transforming social norms.</a:t>
            </a:r>
          </a:p>
        </p:txBody>
      </p:sp>
    </p:spTree>
    <p:extLst>
      <p:ext uri="{BB962C8B-B14F-4D97-AF65-F5344CB8AC3E}">
        <p14:creationId xmlns:p14="http://schemas.microsoft.com/office/powerpoint/2010/main" val="2774674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ADC78B-8F62-3943-8F38-911F04D23C9A}"/>
              </a:ext>
            </a:extLst>
          </p:cNvPr>
          <p:cNvSpPr txBox="1">
            <a:spLocks/>
          </p:cNvSpPr>
          <p:nvPr/>
        </p:nvSpPr>
        <p:spPr>
          <a:xfrm>
            <a:off x="1602151" y="1317355"/>
            <a:ext cx="9018694" cy="552482"/>
          </a:xfrm>
          <a:prstGeom prst="rect">
            <a:avLst/>
          </a:prstGeom>
        </p:spPr>
        <p:txBody>
          <a:bodyP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srgbClr val="C005BC"/>
                </a:solidFill>
                <a:effectLst/>
                <a:uLnTx/>
                <a:uFillTx/>
                <a:latin typeface="Tw Cen MT" panose="020B0602020104020603"/>
                <a:ea typeface="+mj-ea"/>
                <a:cs typeface="+mj-cs"/>
              </a:rPr>
              <a:t>Conclusion</a:t>
            </a:r>
            <a:endParaRPr kumimoji="0" lang="en-UG" sz="4000" b="1" i="0" u="none" strike="noStrike" kern="1200" cap="all" spc="0" normalizeH="0" baseline="0" noProof="0" dirty="0">
              <a:ln>
                <a:noFill/>
              </a:ln>
              <a:solidFill>
                <a:srgbClr val="C005BC"/>
              </a:solidFill>
              <a:effectLst/>
              <a:uLnTx/>
              <a:uFillTx/>
              <a:latin typeface="Tw Cen MT" panose="020B0602020104020603"/>
              <a:ea typeface="+mj-ea"/>
              <a:cs typeface="+mj-cs"/>
            </a:endParaRPr>
          </a:p>
        </p:txBody>
      </p:sp>
      <p:sp>
        <p:nvSpPr>
          <p:cNvPr id="5" name="Rectangle 4">
            <a:extLst>
              <a:ext uri="{FF2B5EF4-FFF2-40B4-BE49-F238E27FC236}">
                <a16:creationId xmlns:a16="http://schemas.microsoft.com/office/drawing/2014/main" id="{09A7152F-1FB5-5249-ABAE-3AB8E177EFD1}"/>
              </a:ext>
            </a:extLst>
          </p:cNvPr>
          <p:cNvSpPr/>
          <p:nvPr/>
        </p:nvSpPr>
        <p:spPr>
          <a:xfrm>
            <a:off x="1020305" y="2125030"/>
            <a:ext cx="10182387" cy="3539430"/>
          </a:xfrm>
          <a:prstGeom prst="rect">
            <a:avLst/>
          </a:prstGeom>
          <a:solidFill>
            <a:schemeClr val="accent5">
              <a:lumMod val="50000"/>
            </a:schemeClr>
          </a:solid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However, in some communities it has been hard  to  access and use technology to fight Gender based Violence.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The need to address challenges that lead  to survivors not being able to access technology  is critical in ensuring  that the tools are  affective  in supporting  survivors  and contributing  to efforts to end GBV in communities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Continued   use of technology   to raise awareness provides an opportunity  to transform society beliefs and norms in community. </a:t>
            </a:r>
            <a:endParaRPr kumimoji="0" lang="en-UG" sz="2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9520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6D6130-288A-584B-A5DE-44F06945040C}"/>
              </a:ext>
            </a:extLst>
          </p:cNvPr>
          <p:cNvSpPr/>
          <p:nvPr/>
        </p:nvSpPr>
        <p:spPr>
          <a:xfrm>
            <a:off x="1861118" y="2416400"/>
            <a:ext cx="9153010"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Tw Cen MT" panose="020B0602020104020603"/>
                <a:ea typeface="+mn-ea"/>
                <a:cs typeface="+mn-cs"/>
                <a:hlinkClick r:id="rId2"/>
              </a:rPr>
              <a:t>https://www.unicef.org/eap/blog/six-ways-tech-can-help-end-gender-based-violence</a:t>
            </a:r>
            <a:endParaRPr kumimoji="0" lang="en-UG" sz="2800" b="0" i="0" u="none" strike="noStrike" kern="1200" cap="none" spc="0" normalizeH="0" baseline="0" noProof="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rPr>
              <a:t>https://www.svri.org/sites/default/files/attachments/2019-11-20/TechnologyandGVB.pdf</a:t>
            </a:r>
            <a:endPar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panose="020B0602020104020603"/>
                <a:ea typeface="+mn-ea"/>
                <a:cs typeface="+mn-cs"/>
              </a:rPr>
              <a:t>DWU 2021,  Policy brief on Structuring  protective policies for women, girls and children  on line. </a:t>
            </a:r>
            <a:endParaRPr kumimoji="0" lang="en-UG"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E71AEDDD-09A8-CF4B-B3A2-1358D3BDC2B2}"/>
              </a:ext>
            </a:extLst>
          </p:cNvPr>
          <p:cNvSpPr/>
          <p:nvPr/>
        </p:nvSpPr>
        <p:spPr>
          <a:xfrm>
            <a:off x="4642718" y="1322544"/>
            <a:ext cx="290656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w Cen MT" panose="020B0602020104020603"/>
                <a:ea typeface="+mn-ea"/>
                <a:cs typeface="+mn-cs"/>
              </a:rPr>
              <a:t>REFERENCES</a:t>
            </a:r>
            <a:endPar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21688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A8A6A-678F-D346-A6EA-98DE2761C73A}"/>
              </a:ext>
            </a:extLst>
          </p:cNvPr>
          <p:cNvPicPr>
            <a:picLocks noChangeAspect="1"/>
          </p:cNvPicPr>
          <p:nvPr/>
        </p:nvPicPr>
        <p:blipFill>
          <a:blip r:embed="rId2"/>
          <a:stretch>
            <a:fillRect/>
          </a:stretch>
        </p:blipFill>
        <p:spPr>
          <a:xfrm>
            <a:off x="-1" y="0"/>
            <a:ext cx="12192001" cy="6869854"/>
          </a:xfrm>
          <a:prstGeom prst="rect">
            <a:avLst/>
          </a:prstGeom>
        </p:spPr>
      </p:pic>
      <p:sp>
        <p:nvSpPr>
          <p:cNvPr id="3" name="TextBox 2">
            <a:extLst>
              <a:ext uri="{FF2B5EF4-FFF2-40B4-BE49-F238E27FC236}">
                <a16:creationId xmlns:a16="http://schemas.microsoft.com/office/drawing/2014/main" id="{D1D8F949-CB22-9D4E-BC21-2F9BFB2C977B}"/>
              </a:ext>
            </a:extLst>
          </p:cNvPr>
          <p:cNvSpPr txBox="1"/>
          <p:nvPr/>
        </p:nvSpPr>
        <p:spPr>
          <a:xfrm>
            <a:off x="3957234" y="4930862"/>
            <a:ext cx="427753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rPr>
              <a:t>Contacts: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rPr>
              <a:t>Email: </a:t>
            </a: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hlinkClick r:id="rId3">
                  <a:extLst>
                    <a:ext uri="{A12FA001-AC4F-418D-AE19-62706E023703}">
                      <ahyp:hlinkClr xmlns:ahyp="http://schemas.microsoft.com/office/drawing/2018/hyperlinkcolor" val="tx"/>
                    </a:ext>
                  </a:extLst>
                </a:hlinkClick>
              </a:rPr>
              <a:t>zgamuriat@gmail.com</a:t>
            </a:r>
            <a:endPar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hlinkClick r:id="rId4">
                  <a:extLst>
                    <a:ext uri="{A12FA001-AC4F-418D-AE19-62706E023703}">
                      <ahyp:hlinkClr xmlns:ahyp="http://schemas.microsoft.com/office/drawing/2018/hyperlinkcolor" val="tx"/>
                    </a:ext>
                  </a:extLst>
                </a:hlinkClick>
              </a:rPr>
              <a:t>info@digitalwomanuganda.org</a:t>
            </a:r>
            <a:endPar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rPr>
              <a:t>Web:  </a:t>
            </a: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hlinkClick r:id="rId5">
                  <a:extLst>
                    <a:ext uri="{A12FA001-AC4F-418D-AE19-62706E023703}">
                      <ahyp:hlinkClr xmlns:ahyp="http://schemas.microsoft.com/office/drawing/2018/hyperlinkcolor" val="tx"/>
                    </a:ext>
                  </a:extLst>
                </a:hlinkClick>
              </a:rPr>
              <a:t>www.digitalwomanuganda.org</a:t>
            </a:r>
            <a:endPar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rPr>
              <a:t>twitter:@</a:t>
            </a:r>
            <a:r>
              <a:rPr kumimoji="0" lang="en-US" sz="2000" b="0" i="0" u="none" strike="noStrike" kern="1200" cap="none" spc="0" normalizeH="0" baseline="0" noProof="0" dirty="0" err="1">
                <a:ln>
                  <a:noFill/>
                </a:ln>
                <a:solidFill>
                  <a:srgbClr val="AABED7">
                    <a:lumMod val="60000"/>
                    <a:lumOff val="40000"/>
                  </a:srgbClr>
                </a:solidFill>
                <a:effectLst/>
                <a:uLnTx/>
                <a:uFillTx/>
                <a:latin typeface="Tw Cen MT" panose="020B0602020104020603"/>
                <a:ea typeface="+mn-ea"/>
                <a:cs typeface="+mn-cs"/>
              </a:rPr>
              <a:t>uganda_digital</a:t>
            </a:r>
            <a:endParaRPr kumimoji="0" lang="en-UG" sz="2000" b="0" i="0" u="none" strike="noStrike" kern="1200" cap="none" spc="0" normalizeH="0" baseline="0" noProof="0">
              <a:ln>
                <a:noFill/>
              </a:ln>
              <a:solidFill>
                <a:srgbClr val="AABED7">
                  <a:lumMod val="60000"/>
                  <a:lumOff val="40000"/>
                </a:srgbClr>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AABED7">
                  <a:lumMod val="60000"/>
                  <a:lumOff val="40000"/>
                </a:srgb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4363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15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490485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015836"/>
            <a:ext cx="9666845" cy="2426971"/>
          </a:xfrm>
        </p:spPr>
        <p:txBody>
          <a:bodyPr/>
          <a:lstStyle/>
          <a:p>
            <a:pPr algn="l">
              <a:lnSpc>
                <a:spcPct val="80000"/>
              </a:lnSpc>
            </a:pPr>
            <a:r>
              <a:rPr lang="en-US" sz="7200" dirty="0">
                <a:latin typeface="Tw Cen MT Condensed" panose="020B0606020104020203" pitchFamily="34" charset="0"/>
              </a:rPr>
              <a:t>HEALTH BREAK</a:t>
            </a:r>
            <a:br>
              <a:rPr lang="en-US" sz="7200" dirty="0">
                <a:latin typeface="Tw Cen MT Condensed" panose="020B0606020104020203" pitchFamily="34" charset="0"/>
              </a:rPr>
            </a:br>
            <a:r>
              <a:rPr lang="en-US" sz="7200" dirty="0">
                <a:latin typeface="Tw Cen MT Condensed" panose="020B0606020104020203" pitchFamily="34" charset="0"/>
              </a:rPr>
              <a:t>15 minutes</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2241489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889901"/>
            <a:ext cx="9666845" cy="1384994"/>
          </a:xfrm>
        </p:spPr>
        <p:txBody>
          <a:bodyPr/>
          <a:lstStyle/>
          <a:p>
            <a:pPr algn="l">
              <a:lnSpc>
                <a:spcPct val="80000"/>
              </a:lnSpc>
            </a:pPr>
            <a:r>
              <a:rPr lang="en-US" sz="6600" b="0" i="0" u="none" strike="noStrike" dirty="0">
                <a:effectLst/>
                <a:latin typeface="Tw Cen MT Condensed" panose="020B0606020104020203" pitchFamily="34" charset="0"/>
              </a:rPr>
              <a:t>Rogers Tumusiime</a:t>
            </a:r>
            <a:br>
              <a:rPr lang="en-US" sz="6600" b="0" i="0" u="none" strike="noStrike" dirty="0">
                <a:effectLst/>
                <a:latin typeface="Tw Cen MT Condensed" panose="020B0606020104020203" pitchFamily="34" charset="0"/>
              </a:rPr>
            </a:br>
            <a:r>
              <a:rPr lang="en-US" sz="4000" b="0" i="0" u="none" strike="noStrike" dirty="0">
                <a:effectLst/>
                <a:latin typeface="Tw Cen MT Condensed" panose="020B0606020104020203" pitchFamily="34" charset="0"/>
              </a:rPr>
              <a:t>Save The Children</a:t>
            </a:r>
            <a:endParaRPr lang="en-US" sz="40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220305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73D1-D1FD-68DC-C092-FCFD3EA2F32E}"/>
              </a:ext>
            </a:extLst>
          </p:cNvPr>
          <p:cNvSpPr>
            <a:spLocks noGrp="1"/>
          </p:cNvSpPr>
          <p:nvPr>
            <p:ph type="title"/>
          </p:nvPr>
        </p:nvSpPr>
        <p:spPr/>
        <p:txBody>
          <a:bodyPr/>
          <a:lstStyle/>
          <a:p>
            <a:r>
              <a:rPr lang="en-US" dirty="0"/>
              <a:t>Key points to issues to reflect on</a:t>
            </a:r>
            <a:endParaRPr lang="en-UG" dirty="0"/>
          </a:p>
        </p:txBody>
      </p:sp>
      <p:sp>
        <p:nvSpPr>
          <p:cNvPr id="3" name="Content Placeholder 2">
            <a:extLst>
              <a:ext uri="{FF2B5EF4-FFF2-40B4-BE49-F238E27FC236}">
                <a16:creationId xmlns:a16="http://schemas.microsoft.com/office/drawing/2014/main" id="{6E31B5D5-3B8C-51A5-B0B9-1460A0EC24FC}"/>
              </a:ext>
            </a:extLst>
          </p:cNvPr>
          <p:cNvSpPr>
            <a:spLocks noGrp="1"/>
          </p:cNvSpPr>
          <p:nvPr>
            <p:ph idx="1"/>
          </p:nvPr>
        </p:nvSpPr>
        <p:spPr>
          <a:xfrm>
            <a:off x="715617" y="1690688"/>
            <a:ext cx="10638183" cy="4486275"/>
          </a:xfrm>
        </p:spPr>
        <p:txBody>
          <a:bodyPr>
            <a:normAutofit lnSpcReduction="10000"/>
          </a:bodyPr>
          <a:lstStyle/>
          <a:p>
            <a:r>
              <a:rPr lang="en-US" dirty="0"/>
              <a:t>Are we having gender blind ICT policy reforms and programming interventions?</a:t>
            </a:r>
          </a:p>
          <a:p>
            <a:r>
              <a:rPr lang="en-US" dirty="0"/>
              <a:t>Gender-blind interventions: recognize no distinction between the sexes, and may make gender assumptions that lead to a bias in </a:t>
            </a:r>
            <a:r>
              <a:rPr lang="en-US" dirty="0" err="1"/>
              <a:t>favour</a:t>
            </a:r>
            <a:r>
              <a:rPr lang="en-US" dirty="0"/>
              <a:t> of existing gender relations.</a:t>
            </a:r>
          </a:p>
          <a:p>
            <a:r>
              <a:rPr lang="en-US" dirty="0"/>
              <a:t> To what extent are the policy reforms at global, regional, national and sub-national levels taking into account the gender and social norms that regulate access and use of ICT?</a:t>
            </a:r>
          </a:p>
          <a:p>
            <a:r>
              <a:rPr lang="en-US" dirty="0"/>
              <a:t>Where do we fall along the Gender continuum in relation to digitalization?  Gender blind; gender neutral, gender transformative? (Population Reference Bureau (2017)</a:t>
            </a:r>
            <a:endParaRPr lang="en-UG" dirty="0"/>
          </a:p>
        </p:txBody>
      </p:sp>
    </p:spTree>
    <p:extLst>
      <p:ext uri="{BB962C8B-B14F-4D97-AF65-F5344CB8AC3E}">
        <p14:creationId xmlns:p14="http://schemas.microsoft.com/office/powerpoint/2010/main" val="1080508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975320" y="3613339"/>
            <a:ext cx="8241360" cy="702755"/>
          </a:xfrm>
        </p:spPr>
        <p:txBody>
          <a:bodyPr>
            <a:normAutofit/>
          </a:bodyPr>
          <a:lstStyle/>
          <a:p>
            <a:r>
              <a:rPr lang="en-US" dirty="0"/>
              <a:t>Jasmine Uysal, </a:t>
            </a:r>
            <a:r>
              <a:rPr lang="en-US" b="1" u="sng" dirty="0"/>
              <a:t>Rogers Tumusiime</a:t>
            </a:r>
            <a:r>
              <a:rPr lang="en-US" dirty="0"/>
              <a:t>, Catherine Kennedy, Pooja Chitle, Pam McCarthy, Marilyn Akinola, Leslie Gautsch, Rebecka Lundgren</a:t>
            </a:r>
          </a:p>
        </p:txBody>
      </p:sp>
      <p:sp>
        <p:nvSpPr>
          <p:cNvPr id="6" name="Title 5"/>
          <p:cNvSpPr>
            <a:spLocks noGrp="1"/>
          </p:cNvSpPr>
          <p:nvPr>
            <p:ph type="title"/>
          </p:nvPr>
        </p:nvSpPr>
        <p:spPr>
          <a:xfrm>
            <a:off x="1299086" y="932703"/>
            <a:ext cx="9593828" cy="1828546"/>
          </a:xfrm>
        </p:spPr>
        <p:txBody>
          <a:bodyPr/>
          <a:lstStyle/>
          <a:p>
            <a:pPr>
              <a:lnSpc>
                <a:spcPct val="100000"/>
              </a:lnSpc>
            </a:pPr>
            <a:r>
              <a:rPr lang="en-US" sz="3300" dirty="0"/>
              <a:t>Lessons Learned from a Mixed-Method Pilot of a Norms-Shifting Social Media Intervention to Reduce Teacher-Perpetrated School-Related Gender-Based Violence in Uganda</a:t>
            </a:r>
          </a:p>
        </p:txBody>
      </p:sp>
      <p:sp>
        <p:nvSpPr>
          <p:cNvPr id="4" name="Text Placeholder 6">
            <a:extLst>
              <a:ext uri="{FF2B5EF4-FFF2-40B4-BE49-F238E27FC236}">
                <a16:creationId xmlns:a16="http://schemas.microsoft.com/office/drawing/2014/main" id="{7ED566FE-79FC-4F2F-A238-08F0B8C95A3F}"/>
              </a:ext>
            </a:extLst>
          </p:cNvPr>
          <p:cNvSpPr txBox="1">
            <a:spLocks/>
          </p:cNvSpPr>
          <p:nvPr/>
        </p:nvSpPr>
        <p:spPr>
          <a:xfrm>
            <a:off x="2117547" y="4480216"/>
            <a:ext cx="8241360" cy="702755"/>
          </a:xfrm>
          <a:prstGeom prst="rect">
            <a:avLst/>
          </a:prstGeom>
        </p:spPr>
        <p:txBody>
          <a:bodyPr vert="horz" lIns="45720" tIns="22860" rIns="45720" bIns="22860" rtlCol="0">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3200" b="0" i="0" u="none" strike="noStrike" cap="none" spc="300" baseline="0">
                <a:ln>
                  <a:noFill/>
                </a:ln>
                <a:solidFill>
                  <a:srgbClr val="FFFEFF"/>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defTabSz="412750"/>
            <a:r>
              <a:rPr lang="en-US" sz="1600" kern="0" spc="150" dirty="0">
                <a:latin typeface="Gill Sans MT" panose="020B0502020104020203"/>
              </a:rPr>
              <a:t>Social &amp; Gender Norms Conference 2023</a:t>
            </a:r>
          </a:p>
        </p:txBody>
      </p:sp>
      <p:pic>
        <p:nvPicPr>
          <p:cNvPr id="5" name="Picture 4">
            <a:extLst>
              <a:ext uri="{FF2B5EF4-FFF2-40B4-BE49-F238E27FC236}">
                <a16:creationId xmlns:a16="http://schemas.microsoft.com/office/drawing/2014/main" id="{74F6BC51-D151-4150-BD88-9FB32ADAB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74" y="5347094"/>
            <a:ext cx="1891771" cy="1144521"/>
          </a:xfrm>
          <a:prstGeom prst="rect">
            <a:avLst/>
          </a:prstGeom>
        </p:spPr>
      </p:pic>
      <p:pic>
        <p:nvPicPr>
          <p:cNvPr id="1026" name="Picture 2" descr="Save The Children logo and symbol, meaning, history, PNG">
            <a:extLst>
              <a:ext uri="{FF2B5EF4-FFF2-40B4-BE49-F238E27FC236}">
                <a16:creationId xmlns:a16="http://schemas.microsoft.com/office/drawing/2014/main" id="{A8A1FBB9-B506-430C-ADF6-0659055968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115" b="25369"/>
          <a:stretch/>
        </p:blipFill>
        <p:spPr bwMode="auto">
          <a:xfrm>
            <a:off x="9245144" y="5520577"/>
            <a:ext cx="2589578" cy="80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67928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060F1A-7D33-4AC3-B691-8C8D028313EA}"/>
              </a:ext>
            </a:extLst>
          </p:cNvPr>
          <p:cNvSpPr/>
          <p:nvPr/>
        </p:nvSpPr>
        <p:spPr>
          <a:xfrm>
            <a:off x="5734878" y="4111592"/>
            <a:ext cx="6289500" cy="269304"/>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endParaRPr lang="en-US" sz="1500" kern="0">
              <a:solidFill>
                <a:srgbClr val="FFFFFF"/>
              </a:solidFill>
              <a:latin typeface="Helvetica Light"/>
              <a:ea typeface="Helvetica Light"/>
              <a:cs typeface="Helvetica Light"/>
              <a:sym typeface="Helvetica Light"/>
            </a:endParaRPr>
          </a:p>
        </p:txBody>
      </p:sp>
      <p:sp>
        <p:nvSpPr>
          <p:cNvPr id="8" name="Title 7"/>
          <p:cNvSpPr>
            <a:spLocks noGrp="1"/>
          </p:cNvSpPr>
          <p:nvPr>
            <p:ph type="title"/>
          </p:nvPr>
        </p:nvSpPr>
        <p:spPr>
          <a:xfrm>
            <a:off x="864393" y="737033"/>
            <a:ext cx="8885894" cy="738276"/>
          </a:xfrm>
        </p:spPr>
        <p:txBody>
          <a:bodyPr/>
          <a:lstStyle/>
          <a:p>
            <a:r>
              <a:rPr lang="en-US" sz="4000" dirty="0"/>
              <a:t>VIOLENCE AGAINST CHILDREN IS A GLOBAL EPIDEMIC</a:t>
            </a:r>
          </a:p>
        </p:txBody>
      </p:sp>
      <p:sp>
        <p:nvSpPr>
          <p:cNvPr id="9" name="Text Placeholder 8"/>
          <p:cNvSpPr>
            <a:spLocks noGrp="1"/>
          </p:cNvSpPr>
          <p:nvPr>
            <p:ph type="body" sz="quarter" idx="13"/>
          </p:nvPr>
        </p:nvSpPr>
        <p:spPr>
          <a:xfrm>
            <a:off x="755460" y="2173082"/>
            <a:ext cx="4344861" cy="4065158"/>
          </a:xfrm>
        </p:spPr>
        <p:txBody>
          <a:bodyPr>
            <a:normAutofit fontScale="92500" lnSpcReduction="20000"/>
          </a:bodyPr>
          <a:lstStyle/>
          <a:p>
            <a:pPr algn="l">
              <a:spcAft>
                <a:spcPts val="900"/>
              </a:spcAft>
            </a:pPr>
            <a:r>
              <a:rPr lang="en-US" sz="2400" dirty="0"/>
              <a:t>More than </a:t>
            </a:r>
            <a:r>
              <a:rPr lang="en-US" sz="2400" b="1" u="sng" dirty="0"/>
              <a:t>ONE HALF</a:t>
            </a:r>
            <a:r>
              <a:rPr lang="en-US" sz="2400" dirty="0"/>
              <a:t> (one billion) children experience violence or neglect annually </a:t>
            </a:r>
            <a:r>
              <a:rPr lang="en-US" sz="1500" dirty="0"/>
              <a:t>(Hillis et al., 2016)</a:t>
            </a:r>
            <a:endParaRPr lang="en-US" dirty="0"/>
          </a:p>
          <a:p>
            <a:pPr algn="l">
              <a:spcAft>
                <a:spcPts val="900"/>
              </a:spcAft>
            </a:pPr>
            <a:r>
              <a:rPr lang="en-US" sz="2400" dirty="0"/>
              <a:t>Child abuse is associated with poor health outcomes and is transmitted through generations </a:t>
            </a:r>
            <a:r>
              <a:rPr lang="da-DK" sz="1500" dirty="0"/>
              <a:t>(Hillis et al., 2016; Hillis et al., 2017)</a:t>
            </a:r>
          </a:p>
          <a:p>
            <a:pPr algn="l">
              <a:spcAft>
                <a:spcPts val="900"/>
              </a:spcAft>
            </a:pPr>
            <a:r>
              <a:rPr lang="en-US" sz="2400" dirty="0"/>
              <a:t>School-related gender-based violence is common worldwide and has devastating costs, estimated to equal over $11 billion lost in lifetime earnings </a:t>
            </a:r>
            <a:r>
              <a:rPr lang="en-US" sz="1500" dirty="0"/>
              <a:t>(</a:t>
            </a:r>
            <a:r>
              <a:rPr lang="en-US" sz="1500" dirty="0" err="1"/>
              <a:t>Wodon</a:t>
            </a:r>
            <a:r>
              <a:rPr lang="en-US" sz="1500" dirty="0"/>
              <a:t> et al., 2021)</a:t>
            </a:r>
            <a:endParaRPr lang="en-US" sz="1950" dirty="0"/>
          </a:p>
          <a:p>
            <a:pPr algn="l">
              <a:spcAft>
                <a:spcPts val="900"/>
              </a:spcAft>
            </a:pPr>
            <a:endParaRPr lang="en-US" sz="2400" dirty="0"/>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71</a:t>
            </a:fld>
            <a:endParaRPr lang="en-US" kern="0" dirty="0">
              <a:latin typeface="Gill Sans MT" panose="020B0502020104020203"/>
            </a:endParaRPr>
          </a:p>
        </p:txBody>
      </p:sp>
      <p:pic>
        <p:nvPicPr>
          <p:cNvPr id="2" name="Picture 1">
            <a:extLst>
              <a:ext uri="{FF2B5EF4-FFF2-40B4-BE49-F238E27FC236}">
                <a16:creationId xmlns:a16="http://schemas.microsoft.com/office/drawing/2014/main" id="{5B22A77E-55FC-48F3-8F2E-E2DCCCC60E46}"/>
              </a:ext>
            </a:extLst>
          </p:cNvPr>
          <p:cNvPicPr>
            <a:picLocks noChangeAspect="1"/>
          </p:cNvPicPr>
          <p:nvPr/>
        </p:nvPicPr>
        <p:blipFill rotWithShape="1">
          <a:blip r:embed="rId3"/>
          <a:srcRect l="7238" r="6011"/>
          <a:stretch/>
        </p:blipFill>
        <p:spPr>
          <a:xfrm>
            <a:off x="5441674" y="1737635"/>
            <a:ext cx="6420136" cy="4633348"/>
          </a:xfrm>
          <a:prstGeom prst="rect">
            <a:avLst/>
          </a:prstGeom>
        </p:spPr>
      </p:pic>
    </p:spTree>
    <p:extLst>
      <p:ext uri="{BB962C8B-B14F-4D97-AF65-F5344CB8AC3E}">
        <p14:creationId xmlns:p14="http://schemas.microsoft.com/office/powerpoint/2010/main" val="245656846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D9388C-7D26-410C-A3E5-20BAF9CF5878}"/>
              </a:ext>
            </a:extLst>
          </p:cNvPr>
          <p:cNvSpPr/>
          <p:nvPr/>
        </p:nvSpPr>
        <p:spPr>
          <a:xfrm>
            <a:off x="639193" y="4358720"/>
            <a:ext cx="4856098" cy="26930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endParaRPr lang="en-US" sz="1500" kern="0">
              <a:solidFill>
                <a:srgbClr val="FFFFFF"/>
              </a:solidFill>
              <a:latin typeface="Helvetica Light"/>
              <a:ea typeface="Helvetica Light"/>
              <a:cs typeface="Helvetica Light"/>
              <a:sym typeface="Helvetica Light"/>
            </a:endParaRPr>
          </a:p>
        </p:txBody>
      </p:sp>
      <p:sp>
        <p:nvSpPr>
          <p:cNvPr id="8" name="Title 7"/>
          <p:cNvSpPr>
            <a:spLocks noGrp="1"/>
          </p:cNvSpPr>
          <p:nvPr>
            <p:ph type="title"/>
          </p:nvPr>
        </p:nvSpPr>
        <p:spPr>
          <a:xfrm>
            <a:off x="864393" y="737033"/>
            <a:ext cx="8885894" cy="738276"/>
          </a:xfrm>
        </p:spPr>
        <p:txBody>
          <a:bodyPr/>
          <a:lstStyle/>
          <a:p>
            <a:r>
              <a:rPr lang="en-US" sz="4000" dirty="0"/>
              <a:t>SCHOOL-RELATED GENDER-BASED VIOLENCE IN UGANDA</a:t>
            </a:r>
          </a:p>
        </p:txBody>
      </p:sp>
      <p:sp>
        <p:nvSpPr>
          <p:cNvPr id="9" name="Text Placeholder 8"/>
          <p:cNvSpPr>
            <a:spLocks noGrp="1"/>
          </p:cNvSpPr>
          <p:nvPr>
            <p:ph type="body" sz="quarter" idx="13"/>
          </p:nvPr>
        </p:nvSpPr>
        <p:spPr>
          <a:xfrm>
            <a:off x="6082228" y="2241236"/>
            <a:ext cx="5317350" cy="3527922"/>
          </a:xfrm>
        </p:spPr>
        <p:txBody>
          <a:bodyPr>
            <a:normAutofit/>
          </a:bodyPr>
          <a:lstStyle/>
          <a:p>
            <a:pPr algn="l">
              <a:spcAft>
                <a:spcPts val="900"/>
              </a:spcAft>
            </a:pPr>
            <a:r>
              <a:rPr lang="en-US" sz="2400" dirty="0"/>
              <a:t>More than 9 in 10 Ugandan students report experiencing physical, sexual or emotional violence from teachers or staff </a:t>
            </a:r>
            <a:r>
              <a:rPr lang="en-US" sz="1400" dirty="0"/>
              <a:t>(Devries, Child et al. 2014, Devries and </a:t>
            </a:r>
            <a:r>
              <a:rPr lang="en-US" sz="1400" dirty="0" err="1"/>
              <a:t>Naker</a:t>
            </a:r>
            <a:r>
              <a:rPr lang="en-US" sz="1400" dirty="0"/>
              <a:t> 2021)</a:t>
            </a:r>
            <a:endParaRPr lang="en-US" dirty="0"/>
          </a:p>
          <a:p>
            <a:pPr algn="l">
              <a:spcAft>
                <a:spcPts val="900"/>
              </a:spcAft>
            </a:pPr>
            <a:r>
              <a:rPr lang="en-US" sz="2400" dirty="0"/>
              <a:t>Female students report experiencing gender discrimination in class which can be detrimental to education </a:t>
            </a:r>
            <a:r>
              <a:rPr lang="en-US" sz="1400" dirty="0"/>
              <a:t>(</a:t>
            </a:r>
            <a:r>
              <a:rPr lang="en-US" sz="1400" dirty="0" err="1"/>
              <a:t>Lubaaie</a:t>
            </a:r>
            <a:r>
              <a:rPr lang="en-US" sz="1400" dirty="0"/>
              <a:t>, 2020; </a:t>
            </a:r>
            <a:r>
              <a:rPr lang="en-US" sz="1400" dirty="0" err="1"/>
              <a:t>Nabbuye</a:t>
            </a:r>
            <a:r>
              <a:rPr lang="en-US" sz="1400" dirty="0"/>
              <a:t>, 2018; UNICEF, 2020)</a:t>
            </a:r>
            <a:endParaRPr lang="en-US" sz="2400" dirty="0"/>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72</a:t>
            </a:fld>
            <a:endParaRPr lang="en-US" kern="0" dirty="0">
              <a:latin typeface="Gill Sans MT" panose="020B0502020104020203"/>
            </a:endParaRPr>
          </a:p>
        </p:txBody>
      </p:sp>
      <p:pic>
        <p:nvPicPr>
          <p:cNvPr id="7" name="Picture 2" descr="Research quote — Upward Roots">
            <a:extLst>
              <a:ext uri="{FF2B5EF4-FFF2-40B4-BE49-F238E27FC236}">
                <a16:creationId xmlns:a16="http://schemas.microsoft.com/office/drawing/2014/main" id="{766F9709-DF27-4F12-AB8C-1A2E1BA9C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93" y="2151784"/>
            <a:ext cx="4856098" cy="401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80470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64393" y="737033"/>
            <a:ext cx="9045566" cy="738276"/>
          </a:xfrm>
        </p:spPr>
        <p:txBody>
          <a:bodyPr/>
          <a:lstStyle/>
          <a:p>
            <a:r>
              <a:rPr lang="en-US" sz="4000" dirty="0"/>
              <a:t>SOCIAL NORMS SUPPORTING CHILD ABUSE</a:t>
            </a:r>
          </a:p>
        </p:txBody>
      </p:sp>
      <p:sp>
        <p:nvSpPr>
          <p:cNvPr id="9" name="Text Placeholder 8"/>
          <p:cNvSpPr>
            <a:spLocks noGrp="1"/>
          </p:cNvSpPr>
          <p:nvPr>
            <p:ph type="body" sz="quarter" idx="13"/>
          </p:nvPr>
        </p:nvSpPr>
        <p:spPr>
          <a:xfrm>
            <a:off x="1070556" y="5456209"/>
            <a:ext cx="9824746" cy="1167378"/>
          </a:xfrm>
        </p:spPr>
        <p:txBody>
          <a:bodyPr>
            <a:normAutofit/>
          </a:bodyPr>
          <a:lstStyle/>
          <a:p>
            <a:pPr marL="0" indent="0" algn="ctr">
              <a:buNone/>
            </a:pPr>
            <a:r>
              <a:rPr lang="en-US" sz="2200" dirty="0"/>
              <a:t>To comprehensively address and prevent teacher-perpetrated violence against children in schools, </a:t>
            </a:r>
            <a:r>
              <a:rPr lang="en-US" sz="2200" u="sng" dirty="0"/>
              <a:t>norms shifting approaches </a:t>
            </a:r>
            <a:r>
              <a:rPr lang="en-US" sz="2200" dirty="0"/>
              <a:t>are required but rarely available.</a:t>
            </a:r>
          </a:p>
          <a:p>
            <a:pPr marL="0" indent="0" algn="ctr">
              <a:spcBef>
                <a:spcPts val="300"/>
              </a:spcBef>
              <a:spcAft>
                <a:spcPts val="300"/>
              </a:spcAft>
              <a:buNone/>
            </a:pPr>
            <a:r>
              <a:rPr lang="en-US" sz="1600" dirty="0"/>
              <a:t>(Corboz et al., 2019; Haylock et al., 2016; Lundgren et al., 2019</a:t>
            </a:r>
            <a:r>
              <a:rPr lang="en-US" sz="2200" dirty="0"/>
              <a:t>)</a:t>
            </a:r>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73</a:t>
            </a:fld>
            <a:endParaRPr lang="en-US" kern="0" dirty="0">
              <a:latin typeface="Gill Sans MT" panose="020B0502020104020203"/>
            </a:endParaRPr>
          </a:p>
        </p:txBody>
      </p:sp>
      <p:graphicFrame>
        <p:nvGraphicFramePr>
          <p:cNvPr id="10" name="Diagram 9">
            <a:extLst>
              <a:ext uri="{FF2B5EF4-FFF2-40B4-BE49-F238E27FC236}">
                <a16:creationId xmlns:a16="http://schemas.microsoft.com/office/drawing/2014/main" id="{47502B53-D8CD-4484-916B-52412263D73A}"/>
              </a:ext>
            </a:extLst>
          </p:cNvPr>
          <p:cNvGraphicFramePr/>
          <p:nvPr/>
        </p:nvGraphicFramePr>
        <p:xfrm>
          <a:off x="-113071" y="3828754"/>
          <a:ext cx="12192000" cy="1408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04745014-411C-4C7F-9B50-F00AAEB9E185}"/>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81489" y="2123421"/>
            <a:ext cx="1811651" cy="1811651"/>
          </a:xfrm>
          <a:prstGeom prst="rect">
            <a:avLst/>
          </a:prstGeom>
        </p:spPr>
      </p:pic>
      <p:pic>
        <p:nvPicPr>
          <p:cNvPr id="12" name="Picture 11">
            <a:extLst>
              <a:ext uri="{FF2B5EF4-FFF2-40B4-BE49-F238E27FC236}">
                <a16:creationId xmlns:a16="http://schemas.microsoft.com/office/drawing/2014/main" id="{0A7113C3-CDD8-4350-8F77-93B6108B6F8C}"/>
              </a:ext>
            </a:extLst>
          </p:cNvPr>
          <p:cNvPicPr>
            <a:picLocks noChangeAspect="1"/>
          </p:cNvPicPr>
          <p:nvPr/>
        </p:nvPicPr>
        <p:blipFill rotWithShape="1">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b="13977"/>
          <a:stretch/>
        </p:blipFill>
        <p:spPr>
          <a:xfrm>
            <a:off x="4844667" y="1846238"/>
            <a:ext cx="2276523" cy="1958319"/>
          </a:xfrm>
          <a:prstGeom prst="rect">
            <a:avLst/>
          </a:prstGeom>
        </p:spPr>
      </p:pic>
      <p:pic>
        <p:nvPicPr>
          <p:cNvPr id="13" name="Picture 12">
            <a:extLst>
              <a:ext uri="{FF2B5EF4-FFF2-40B4-BE49-F238E27FC236}">
                <a16:creationId xmlns:a16="http://schemas.microsoft.com/office/drawing/2014/main" id="{18425509-5597-4F7E-92D2-DCAB25A91B33}"/>
              </a:ext>
            </a:extLst>
          </p:cNvPr>
          <p:cNvPicPr>
            <a:picLocks noChangeAspect="1"/>
          </p:cNvPicPr>
          <p:nvPr/>
        </p:nvPicPr>
        <p:blipFill rotWithShape="1">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b="16671"/>
          <a:stretch/>
        </p:blipFill>
        <p:spPr>
          <a:xfrm>
            <a:off x="7632704" y="1890892"/>
            <a:ext cx="2577808" cy="2148080"/>
          </a:xfrm>
          <a:prstGeom prst="rect">
            <a:avLst/>
          </a:prstGeom>
        </p:spPr>
      </p:pic>
    </p:spTree>
    <p:extLst>
      <p:ext uri="{BB962C8B-B14F-4D97-AF65-F5344CB8AC3E}">
        <p14:creationId xmlns:p14="http://schemas.microsoft.com/office/powerpoint/2010/main" val="286202786"/>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868CC8-BBE0-4A45-B5CC-ADA9844E57FD}"/>
              </a:ext>
            </a:extLst>
          </p:cNvPr>
          <p:cNvSpPr/>
          <p:nvPr/>
        </p:nvSpPr>
        <p:spPr>
          <a:xfrm>
            <a:off x="7102381" y="4239369"/>
            <a:ext cx="4811956" cy="26930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endParaRPr lang="en-US" sz="1500" kern="0">
              <a:solidFill>
                <a:srgbClr val="FFFFFF"/>
              </a:solidFill>
              <a:latin typeface="Helvetica Light"/>
              <a:ea typeface="Helvetica Light"/>
              <a:cs typeface="Helvetica Light"/>
              <a:sym typeface="Helvetica Light"/>
            </a:endParaRPr>
          </a:p>
        </p:txBody>
      </p:sp>
      <p:sp>
        <p:nvSpPr>
          <p:cNvPr id="8" name="Title 7"/>
          <p:cNvSpPr>
            <a:spLocks noGrp="1"/>
          </p:cNvSpPr>
          <p:nvPr>
            <p:ph type="title"/>
          </p:nvPr>
        </p:nvSpPr>
        <p:spPr>
          <a:xfrm>
            <a:off x="694165" y="626972"/>
            <a:ext cx="11229611" cy="738276"/>
          </a:xfrm>
        </p:spPr>
        <p:txBody>
          <a:bodyPr/>
          <a:lstStyle/>
          <a:p>
            <a:r>
              <a:rPr lang="en-US" sz="4000" dirty="0"/>
              <a:t>SOCIAL MEDIA IS A PROMISING STRATEGY FOR SOCIAL NORMS SHIFTING</a:t>
            </a:r>
          </a:p>
        </p:txBody>
      </p:sp>
      <p:sp>
        <p:nvSpPr>
          <p:cNvPr id="9" name="Text Placeholder 8"/>
          <p:cNvSpPr>
            <a:spLocks noGrp="1"/>
          </p:cNvSpPr>
          <p:nvPr>
            <p:ph type="body" sz="quarter" idx="13"/>
          </p:nvPr>
        </p:nvSpPr>
        <p:spPr>
          <a:xfrm>
            <a:off x="864790" y="2017606"/>
            <a:ext cx="5444181" cy="4432421"/>
          </a:xfrm>
        </p:spPr>
        <p:txBody>
          <a:bodyPr>
            <a:normAutofit/>
          </a:bodyPr>
          <a:lstStyle/>
          <a:p>
            <a:pPr marL="142875" indent="-142875" algn="l" defTabSz="457200">
              <a:spcAft>
                <a:spcPts val="900"/>
              </a:spcAft>
            </a:pPr>
            <a:r>
              <a:rPr lang="en-US" sz="2000" dirty="0">
                <a:solidFill>
                  <a:srgbClr val="4D4D54"/>
                </a:solidFill>
              </a:rPr>
              <a:t>Studies show social media can change knowledge, attitudes, norms and even behavior (e.g. #MeToo) </a:t>
            </a:r>
            <a:r>
              <a:rPr lang="en-US" sz="1400" dirty="0">
                <a:solidFill>
                  <a:srgbClr val="4D4D54"/>
                </a:solidFill>
              </a:rPr>
              <a:t>(Lewis et al., 2018; </a:t>
            </a:r>
            <a:r>
              <a:rPr lang="en-US" sz="1400" dirty="0" err="1">
                <a:solidFill>
                  <a:srgbClr val="4D4D54"/>
                </a:solidFill>
              </a:rPr>
              <a:t>Iskarpatyoti</a:t>
            </a:r>
            <a:r>
              <a:rPr lang="en-US" sz="1400" dirty="0">
                <a:solidFill>
                  <a:srgbClr val="4D4D54"/>
                </a:solidFill>
              </a:rPr>
              <a:t> et al., 2018; </a:t>
            </a:r>
            <a:r>
              <a:rPr lang="en-US" sz="1400" dirty="0"/>
              <a:t>Fairbairn, 2020)</a:t>
            </a:r>
            <a:endParaRPr lang="en-US" sz="1000" dirty="0">
              <a:solidFill>
                <a:srgbClr val="4D4D54"/>
              </a:solidFill>
            </a:endParaRPr>
          </a:p>
          <a:p>
            <a:pPr marL="142875" indent="-142875" algn="l" defTabSz="457200">
              <a:spcAft>
                <a:spcPts val="900"/>
              </a:spcAft>
            </a:pPr>
            <a:r>
              <a:rPr lang="en-US" sz="2000" dirty="0">
                <a:solidFill>
                  <a:srgbClr val="4D4D54"/>
                </a:solidFill>
              </a:rPr>
              <a:t>Social media may also increase the number of people reached by interventions and are less resource intensive offering opportunity for scale </a:t>
            </a:r>
            <a:r>
              <a:rPr lang="en-US" sz="1400" dirty="0">
                <a:solidFill>
                  <a:srgbClr val="4D4D54"/>
                </a:solidFill>
              </a:rPr>
              <a:t>(</a:t>
            </a:r>
            <a:r>
              <a:rPr lang="en-US" sz="1400" dirty="0" err="1"/>
              <a:t>Lutkenhaus</a:t>
            </a:r>
            <a:r>
              <a:rPr lang="en-US" sz="1400" dirty="0"/>
              <a:t> et al., 2023)</a:t>
            </a:r>
            <a:endParaRPr lang="en-US" sz="1400" dirty="0">
              <a:solidFill>
                <a:srgbClr val="4D4D54"/>
              </a:solidFill>
            </a:endParaRPr>
          </a:p>
          <a:p>
            <a:pPr marL="142875" indent="-142875" algn="l" defTabSz="457200">
              <a:spcAft>
                <a:spcPts val="900"/>
              </a:spcAft>
            </a:pPr>
            <a:r>
              <a:rPr lang="en-US" sz="2000" dirty="0">
                <a:solidFill>
                  <a:srgbClr val="4D4D54"/>
                </a:solidFill>
              </a:rPr>
              <a:t>Only a handful of social media norms-shifting interventions have been evaluated for violence prevention </a:t>
            </a:r>
            <a:r>
              <a:rPr lang="en-US" sz="1400" dirty="0">
                <a:solidFill>
                  <a:srgbClr val="4D4D54"/>
                </a:solidFill>
              </a:rPr>
              <a:t>(Lewis et al., 2018; </a:t>
            </a:r>
            <a:r>
              <a:rPr lang="en-US" sz="1400" dirty="0" err="1"/>
              <a:t>Liou</a:t>
            </a:r>
            <a:r>
              <a:rPr lang="en-US" sz="1400" dirty="0"/>
              <a:t>, 2013)</a:t>
            </a:r>
            <a:endParaRPr lang="en-US" sz="1400" dirty="0">
              <a:solidFill>
                <a:srgbClr val="4D4D54"/>
              </a:solidFill>
            </a:endParaRPr>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74</a:t>
            </a:fld>
            <a:endParaRPr lang="en-US" kern="0" dirty="0">
              <a:latin typeface="Gill Sans MT" panose="020B0502020104020203"/>
            </a:endParaRPr>
          </a:p>
        </p:txBody>
      </p:sp>
      <p:pic>
        <p:nvPicPr>
          <p:cNvPr id="1026" name="Picture 2" descr="Nigerians are the most addicted social media users in Africa - see how  other countries rank | Business Insider Africa">
            <a:extLst>
              <a:ext uri="{FF2B5EF4-FFF2-40B4-BE49-F238E27FC236}">
                <a16:creationId xmlns:a16="http://schemas.microsoft.com/office/drawing/2014/main" id="{8F7BFBE1-8440-4F97-BEE3-36CB2FEE1D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91" r="10363"/>
          <a:stretch/>
        </p:blipFill>
        <p:spPr bwMode="auto">
          <a:xfrm>
            <a:off x="6881554" y="2385343"/>
            <a:ext cx="4708700" cy="33138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0D0D41A-DC18-454E-9D21-0F1D2AFCFB85}"/>
              </a:ext>
            </a:extLst>
          </p:cNvPr>
          <p:cNvSpPr/>
          <p:nvPr/>
        </p:nvSpPr>
        <p:spPr>
          <a:xfrm>
            <a:off x="1016770" y="5354197"/>
            <a:ext cx="7069611" cy="129413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12750" hangingPunct="0"/>
            <a:r>
              <a:rPr lang="en-US" sz="2000" b="1" kern="0" dirty="0">
                <a:solidFill>
                  <a:srgbClr val="FFFEFF"/>
                </a:solidFill>
                <a:latin typeface="Gill Sans MT" panose="020B0502020104020203"/>
                <a:sym typeface="PT Sans"/>
              </a:rPr>
              <a:t>This study describes implementation and lessons learned from a pilot social media intervention designed to shift norms and SRGBV behaviors by Ugandan teachers. </a:t>
            </a:r>
          </a:p>
        </p:txBody>
      </p:sp>
    </p:spTree>
    <p:extLst>
      <p:ext uri="{BB962C8B-B14F-4D97-AF65-F5344CB8AC3E}">
        <p14:creationId xmlns:p14="http://schemas.microsoft.com/office/powerpoint/2010/main" val="101409667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358210" y="1063984"/>
            <a:ext cx="5326904" cy="1985216"/>
          </a:xfrm>
        </p:spPr>
        <p:txBody>
          <a:bodyPr/>
          <a:lstStyle/>
          <a:p>
            <a:r>
              <a:rPr lang="en-US" sz="4000" dirty="0">
                <a:solidFill>
                  <a:schemeClr val="bg2"/>
                </a:solidFill>
              </a:rPr>
              <a:t>THE INTERVENTION: </a:t>
            </a:r>
            <a:r>
              <a:rPr lang="en-US" sz="4000" i="1" dirty="0">
                <a:solidFill>
                  <a:schemeClr val="bg2"/>
                </a:solidFill>
              </a:rPr>
              <a:t>Everyday Heroes </a:t>
            </a:r>
            <a:r>
              <a:rPr lang="en-US" sz="4000" dirty="0">
                <a:solidFill>
                  <a:schemeClr val="bg2"/>
                </a:solidFill>
              </a:rPr>
              <a:t>Social Media Groups</a:t>
            </a:r>
          </a:p>
        </p:txBody>
      </p:sp>
      <p:sp>
        <p:nvSpPr>
          <p:cNvPr id="17" name="Text Placeholder 16"/>
          <p:cNvSpPr>
            <a:spLocks noGrp="1"/>
          </p:cNvSpPr>
          <p:nvPr>
            <p:ph type="body" sz="quarter" idx="14"/>
          </p:nvPr>
        </p:nvSpPr>
        <p:spPr>
          <a:xfrm>
            <a:off x="6358210" y="3501231"/>
            <a:ext cx="5445863" cy="3155601"/>
          </a:xfrm>
        </p:spPr>
        <p:txBody>
          <a:bodyPr>
            <a:normAutofit fontScale="85000" lnSpcReduction="10000"/>
          </a:bodyPr>
          <a:lstStyle/>
          <a:p>
            <a:pPr algn="l">
              <a:spcAft>
                <a:spcPts val="300"/>
              </a:spcAft>
            </a:pPr>
            <a:r>
              <a:rPr lang="en-US" sz="2000" dirty="0"/>
              <a:t>Social media component of a social and behavior change intervention by Save the Children implemented on Facebook and WhatsApp</a:t>
            </a:r>
          </a:p>
          <a:p>
            <a:pPr algn="l">
              <a:spcAft>
                <a:spcPts val="300"/>
              </a:spcAft>
            </a:pPr>
            <a:r>
              <a:rPr lang="en-US" sz="2000" dirty="0"/>
              <a:t>Content posted by admin several times per week for 6 months to encourage teacher discussion and shift norms on key SRGBV topics (corporal punishment, sexual harassment, gender discrimination)</a:t>
            </a:r>
          </a:p>
          <a:p>
            <a:pPr algn="l">
              <a:spcAft>
                <a:spcPts val="300"/>
              </a:spcAft>
            </a:pPr>
            <a:r>
              <a:rPr lang="en-US" sz="2000" dirty="0"/>
              <a:t>Posts informed by formative qualitative research and Robert Cialdini’s six principles of interpersonal influence</a:t>
            </a:r>
          </a:p>
          <a:p>
            <a:pPr algn="l">
              <a:spcAft>
                <a:spcPts val="300"/>
              </a:spcAft>
            </a:pPr>
            <a:r>
              <a:rPr lang="en-US" sz="2000" dirty="0"/>
              <a:t>Topics posted in modules arranged from less sensitive to more sensitive topics</a:t>
            </a:r>
          </a:p>
          <a:p>
            <a:pPr algn="l">
              <a:spcAft>
                <a:spcPts val="300"/>
              </a:spcAft>
            </a:pPr>
            <a:endParaRPr lang="en-US" sz="2400" dirty="0"/>
          </a:p>
        </p:txBody>
      </p:sp>
      <p:sp>
        <p:nvSpPr>
          <p:cNvPr id="12" name="Slide Number Placeholder 11"/>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75</a:t>
            </a:fld>
            <a:endParaRPr lang="en-US" kern="0" dirty="0">
              <a:latin typeface="Gill Sans MT" panose="020B0502020104020203"/>
            </a:endParaRPr>
          </a:p>
        </p:txBody>
      </p:sp>
      <p:pic>
        <p:nvPicPr>
          <p:cNvPr id="3" name="Picture 2">
            <a:extLst>
              <a:ext uri="{FF2B5EF4-FFF2-40B4-BE49-F238E27FC236}">
                <a16:creationId xmlns:a16="http://schemas.microsoft.com/office/drawing/2014/main" id="{6533C708-F6B8-4FF0-AB5B-D40B169B9A07}"/>
              </a:ext>
            </a:extLst>
          </p:cNvPr>
          <p:cNvPicPr>
            <a:picLocks noChangeAspect="1"/>
          </p:cNvPicPr>
          <p:nvPr/>
        </p:nvPicPr>
        <p:blipFill>
          <a:blip r:embed="rId3"/>
          <a:stretch>
            <a:fillRect/>
          </a:stretch>
        </p:blipFill>
        <p:spPr>
          <a:xfrm>
            <a:off x="387928" y="289198"/>
            <a:ext cx="4527684" cy="3744323"/>
          </a:xfrm>
          <a:prstGeom prst="rect">
            <a:avLst/>
          </a:prstGeom>
        </p:spPr>
      </p:pic>
      <p:pic>
        <p:nvPicPr>
          <p:cNvPr id="4" name="Picture 3">
            <a:extLst>
              <a:ext uri="{FF2B5EF4-FFF2-40B4-BE49-F238E27FC236}">
                <a16:creationId xmlns:a16="http://schemas.microsoft.com/office/drawing/2014/main" id="{C9E3E93F-1DB5-4D00-8B73-A743DCC8A937}"/>
              </a:ext>
            </a:extLst>
          </p:cNvPr>
          <p:cNvPicPr>
            <a:picLocks noChangeAspect="1"/>
          </p:cNvPicPr>
          <p:nvPr/>
        </p:nvPicPr>
        <p:blipFill>
          <a:blip r:embed="rId4"/>
          <a:stretch>
            <a:fillRect/>
          </a:stretch>
        </p:blipFill>
        <p:spPr>
          <a:xfrm>
            <a:off x="2082800" y="3004159"/>
            <a:ext cx="3659551" cy="3719056"/>
          </a:xfrm>
          <a:prstGeom prst="rect">
            <a:avLst/>
          </a:prstGeom>
        </p:spPr>
      </p:pic>
    </p:spTree>
    <p:extLst>
      <p:ext uri="{BB962C8B-B14F-4D97-AF65-F5344CB8AC3E}">
        <p14:creationId xmlns:p14="http://schemas.microsoft.com/office/powerpoint/2010/main" val="311824258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64790" y="737033"/>
            <a:ext cx="8885894" cy="738276"/>
          </a:xfrm>
        </p:spPr>
        <p:txBody>
          <a:bodyPr/>
          <a:lstStyle/>
          <a:p>
            <a:r>
              <a:rPr lang="en-US" sz="4000" dirty="0"/>
              <a:t>PILOT STUDY METHODS </a:t>
            </a:r>
          </a:p>
        </p:txBody>
      </p:sp>
      <p:sp>
        <p:nvSpPr>
          <p:cNvPr id="9" name="Text Placeholder 8"/>
          <p:cNvSpPr>
            <a:spLocks noGrp="1"/>
          </p:cNvSpPr>
          <p:nvPr>
            <p:ph type="body" sz="quarter" idx="13"/>
          </p:nvPr>
        </p:nvSpPr>
        <p:spPr>
          <a:xfrm>
            <a:off x="864790" y="2304884"/>
            <a:ext cx="3229690" cy="4197516"/>
          </a:xfrm>
        </p:spPr>
        <p:txBody>
          <a:bodyPr>
            <a:normAutofit fontScale="77500" lnSpcReduction="20000"/>
          </a:bodyPr>
          <a:lstStyle/>
          <a:p>
            <a:pPr algn="l" defTabSz="457200">
              <a:spcBef>
                <a:spcPts val="300"/>
              </a:spcBef>
              <a:spcAft>
                <a:spcPts val="300"/>
              </a:spcAft>
            </a:pPr>
            <a:r>
              <a:rPr lang="en-US" sz="2600" dirty="0">
                <a:solidFill>
                  <a:srgbClr val="4D4D54"/>
                </a:solidFill>
              </a:rPr>
              <a:t>Data collection informed by aims </a:t>
            </a:r>
          </a:p>
          <a:p>
            <a:pPr algn="l" defTabSz="457200">
              <a:spcBef>
                <a:spcPts val="300"/>
              </a:spcBef>
              <a:spcAft>
                <a:spcPts val="300"/>
              </a:spcAft>
            </a:pPr>
            <a:r>
              <a:rPr lang="en-US" sz="2600" dirty="0">
                <a:solidFill>
                  <a:srgbClr val="4D4D54"/>
                </a:solidFill>
              </a:rPr>
              <a:t>Teachers recruited by Save the Children through schools originally targeted for in-person behavior change intervention (closed during COVID-19) and teacher’s unions</a:t>
            </a:r>
          </a:p>
          <a:p>
            <a:pPr algn="l" defTabSz="457200">
              <a:spcBef>
                <a:spcPts val="300"/>
              </a:spcBef>
              <a:spcAft>
                <a:spcPts val="300"/>
              </a:spcAft>
            </a:pPr>
            <a:r>
              <a:rPr lang="en-US" sz="2600" dirty="0">
                <a:solidFill>
                  <a:srgbClr val="4D4D54"/>
                </a:solidFill>
              </a:rPr>
              <a:t>Weekly team debrief and process evaluation to make modifications in real time based on results</a:t>
            </a:r>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76</a:t>
            </a:fld>
            <a:endParaRPr lang="en-US" kern="0" dirty="0">
              <a:latin typeface="Gill Sans MT" panose="020B0502020104020203"/>
            </a:endParaRPr>
          </a:p>
        </p:txBody>
      </p:sp>
      <p:graphicFrame>
        <p:nvGraphicFramePr>
          <p:cNvPr id="2" name="Table 1">
            <a:extLst>
              <a:ext uri="{FF2B5EF4-FFF2-40B4-BE49-F238E27FC236}">
                <a16:creationId xmlns:a16="http://schemas.microsoft.com/office/drawing/2014/main" id="{49B7D0D8-9B2A-407B-9297-51B63273BD93}"/>
              </a:ext>
            </a:extLst>
          </p:cNvPr>
          <p:cNvGraphicFramePr>
            <a:graphicFrameLocks noGrp="1"/>
          </p:cNvGraphicFramePr>
          <p:nvPr/>
        </p:nvGraphicFramePr>
        <p:xfrm>
          <a:off x="4582160" y="1983958"/>
          <a:ext cx="7108794" cy="4137010"/>
        </p:xfrm>
        <a:graphic>
          <a:graphicData uri="http://schemas.openxmlformats.org/drawingml/2006/table">
            <a:tbl>
              <a:tblPr firstRow="1" bandRow="1">
                <a:tableStyleId>{7DF18680-E054-41AD-8BC1-D1AEF772440D}</a:tableStyleId>
              </a:tblPr>
              <a:tblGrid>
                <a:gridCol w="2618525">
                  <a:extLst>
                    <a:ext uri="{9D8B030D-6E8A-4147-A177-3AD203B41FA5}">
                      <a16:colId xmlns:a16="http://schemas.microsoft.com/office/drawing/2014/main" val="1494772361"/>
                    </a:ext>
                  </a:extLst>
                </a:gridCol>
                <a:gridCol w="1520371">
                  <a:extLst>
                    <a:ext uri="{9D8B030D-6E8A-4147-A177-3AD203B41FA5}">
                      <a16:colId xmlns:a16="http://schemas.microsoft.com/office/drawing/2014/main" val="2744426730"/>
                    </a:ext>
                  </a:extLst>
                </a:gridCol>
                <a:gridCol w="1491319">
                  <a:extLst>
                    <a:ext uri="{9D8B030D-6E8A-4147-A177-3AD203B41FA5}">
                      <a16:colId xmlns:a16="http://schemas.microsoft.com/office/drawing/2014/main" val="1836950283"/>
                    </a:ext>
                  </a:extLst>
                </a:gridCol>
                <a:gridCol w="1478579">
                  <a:extLst>
                    <a:ext uri="{9D8B030D-6E8A-4147-A177-3AD203B41FA5}">
                      <a16:colId xmlns:a16="http://schemas.microsoft.com/office/drawing/2014/main" val="3306132509"/>
                    </a:ext>
                  </a:extLst>
                </a:gridCol>
              </a:tblGrid>
              <a:tr h="232108">
                <a:tc>
                  <a:txBody>
                    <a:bodyPr/>
                    <a:lstStyle/>
                    <a:p>
                      <a:pPr algn="ctr"/>
                      <a:r>
                        <a:rPr lang="en-US" sz="500" dirty="0">
                          <a:solidFill>
                            <a:srgbClr val="FFFEFF"/>
                          </a:solidFill>
                          <a:effectLst/>
                        </a:rPr>
                        <a:t>Aims</a:t>
                      </a:r>
                      <a:endParaRPr lang="en-US" sz="500" b="1" dirty="0">
                        <a:solidFill>
                          <a:srgbClr val="FFFEFF"/>
                        </a:solidFill>
                        <a:effectLst/>
                      </a:endParaRPr>
                    </a:p>
                  </a:txBody>
                  <a:tcPr marL="11113" marR="11113" marT="15875" marB="7938" anchor="ctr"/>
                </a:tc>
                <a:tc gridSpan="3">
                  <a:txBody>
                    <a:bodyPr/>
                    <a:lstStyle/>
                    <a:p>
                      <a:pPr algn="ctr"/>
                      <a:r>
                        <a:rPr lang="en-US" sz="500" dirty="0">
                          <a:solidFill>
                            <a:srgbClr val="FFFEFF"/>
                          </a:solidFill>
                          <a:effectLst/>
                        </a:rPr>
                        <a:t>Data Collection Method</a:t>
                      </a:r>
                      <a:endParaRPr lang="en-US" sz="500" b="1" dirty="0">
                        <a:solidFill>
                          <a:srgbClr val="FFFEFF"/>
                        </a:solidFill>
                        <a:effectLst/>
                      </a:endParaRPr>
                    </a:p>
                  </a:txBody>
                  <a:tcPr marL="11113" marR="11113" marT="15875" marB="7938"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4169703"/>
                  </a:ext>
                </a:extLst>
              </a:tr>
              <a:tr h="602130">
                <a:tc>
                  <a:txBody>
                    <a:bodyPr/>
                    <a:lstStyle/>
                    <a:p>
                      <a:pPr algn="ctr"/>
                      <a:endParaRPr lang="en-US" sz="500" b="1" dirty="0">
                        <a:solidFill>
                          <a:srgbClr val="FFFEFF"/>
                        </a:solidFill>
                        <a:effectLst/>
                      </a:endParaRPr>
                    </a:p>
                  </a:txBody>
                  <a:tcPr marL="11113" marR="11113" marT="15875" marB="7938" anchor="ctr">
                    <a:solidFill>
                      <a:schemeClr val="accent5"/>
                    </a:solidFill>
                  </a:tcPr>
                </a:tc>
                <a:tc>
                  <a:txBody>
                    <a:bodyPr/>
                    <a:lstStyle/>
                    <a:p>
                      <a:pPr algn="ctr"/>
                      <a:r>
                        <a:rPr lang="en-US" sz="500" dirty="0">
                          <a:solidFill>
                            <a:srgbClr val="FFFEFF"/>
                          </a:solidFill>
                          <a:effectLst/>
                        </a:rPr>
                        <a:t>Quantitative Social Media Tracking</a:t>
                      </a:r>
                      <a:endParaRPr lang="en-US" sz="500" b="1" dirty="0">
                        <a:solidFill>
                          <a:srgbClr val="FFFEFF"/>
                        </a:solidFill>
                        <a:effectLst/>
                      </a:endParaRPr>
                    </a:p>
                  </a:txBody>
                  <a:tcPr marL="11113" marR="11113" marT="15875" marB="7938" anchor="ctr">
                    <a:solidFill>
                      <a:schemeClr val="accent5"/>
                    </a:solidFill>
                  </a:tcPr>
                </a:tc>
                <a:tc>
                  <a:txBody>
                    <a:bodyPr/>
                    <a:lstStyle/>
                    <a:p>
                      <a:pPr algn="ctr"/>
                      <a:r>
                        <a:rPr lang="en-US" sz="500" dirty="0">
                          <a:solidFill>
                            <a:srgbClr val="FFFEFF"/>
                          </a:solidFill>
                          <a:effectLst/>
                        </a:rPr>
                        <a:t>Qualitative Social Media Listening</a:t>
                      </a:r>
                      <a:endParaRPr lang="en-US" sz="500" b="1" dirty="0">
                        <a:solidFill>
                          <a:srgbClr val="FFFEFF"/>
                        </a:solidFill>
                        <a:effectLst/>
                      </a:endParaRPr>
                    </a:p>
                  </a:txBody>
                  <a:tcPr marL="11113" marR="11113" marT="15875" marB="7938" anchor="ctr">
                    <a:solidFill>
                      <a:schemeClr val="accent5"/>
                    </a:solidFill>
                  </a:tcPr>
                </a:tc>
                <a:tc>
                  <a:txBody>
                    <a:bodyPr/>
                    <a:lstStyle/>
                    <a:p>
                      <a:pPr algn="ctr"/>
                      <a:r>
                        <a:rPr lang="en-US" sz="500" dirty="0">
                          <a:solidFill>
                            <a:srgbClr val="FFFEFF"/>
                          </a:solidFill>
                          <a:effectLst/>
                        </a:rPr>
                        <a:t>Post-Implementation Interviews</a:t>
                      </a:r>
                      <a:endParaRPr lang="en-US" sz="500" b="1" dirty="0">
                        <a:solidFill>
                          <a:srgbClr val="FFFEFF"/>
                        </a:solidFill>
                        <a:effectLst/>
                      </a:endParaRPr>
                    </a:p>
                  </a:txBody>
                  <a:tcPr marL="11113" marR="11113" marT="15875" marB="7938" anchor="ctr">
                    <a:solidFill>
                      <a:schemeClr val="accent5"/>
                    </a:solidFill>
                  </a:tcPr>
                </a:tc>
                <a:extLst>
                  <a:ext uri="{0D108BD9-81ED-4DB2-BD59-A6C34878D82A}">
                    <a16:rowId xmlns:a16="http://schemas.microsoft.com/office/drawing/2014/main" val="682030037"/>
                  </a:ext>
                </a:extLst>
              </a:tr>
              <a:tr h="782968">
                <a:tc>
                  <a:txBody>
                    <a:bodyPr/>
                    <a:lstStyle/>
                    <a:p>
                      <a:pPr algn="ctr"/>
                      <a:r>
                        <a:rPr lang="en-US" sz="500" dirty="0">
                          <a:solidFill>
                            <a:schemeClr val="bg2"/>
                          </a:solidFill>
                          <a:effectLst/>
                        </a:rPr>
                        <a:t>1. Describe the intervention’s reach and engagement</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Yes</a:t>
                      </a:r>
                      <a:endParaRPr lang="en-US" sz="500" b="0" dirty="0">
                        <a:solidFill>
                          <a:schemeClr val="bg2"/>
                        </a:solidFill>
                        <a:effectLst/>
                      </a:endParaRPr>
                    </a:p>
                  </a:txBody>
                  <a:tcPr marL="11113" marR="11113" marT="7938" marB="7938" anchor="ctr"/>
                </a:tc>
                <a:tc>
                  <a:txBody>
                    <a:bodyPr/>
                    <a:lstStyle/>
                    <a:p>
                      <a:pPr algn="ctr"/>
                      <a:r>
                        <a:rPr lang="en-US" sz="500">
                          <a:solidFill>
                            <a:schemeClr val="bg2"/>
                          </a:solidFill>
                          <a:effectLst/>
                        </a:rPr>
                        <a:t>No</a:t>
                      </a:r>
                      <a:endParaRPr lang="en-US" sz="500" b="0">
                        <a:solidFill>
                          <a:schemeClr val="bg2"/>
                        </a:solidFill>
                        <a:effectLst/>
                      </a:endParaRPr>
                    </a:p>
                  </a:txBody>
                  <a:tcPr marL="11113" marR="11113" marT="7938" marB="7938" anchor="ctr"/>
                </a:tc>
                <a:tc>
                  <a:txBody>
                    <a:bodyPr/>
                    <a:lstStyle/>
                    <a:p>
                      <a:pPr algn="ctr"/>
                      <a:r>
                        <a:rPr lang="en-US" sz="500">
                          <a:solidFill>
                            <a:schemeClr val="bg2"/>
                          </a:solidFill>
                          <a:effectLst/>
                        </a:rPr>
                        <a:t>No</a:t>
                      </a:r>
                      <a:endParaRPr lang="en-US" sz="500" b="0">
                        <a:solidFill>
                          <a:schemeClr val="bg2"/>
                        </a:solidFill>
                        <a:effectLst/>
                      </a:endParaRPr>
                    </a:p>
                  </a:txBody>
                  <a:tcPr marL="11113" marR="11113" marT="7938" marB="7938" anchor="ctr"/>
                </a:tc>
                <a:extLst>
                  <a:ext uri="{0D108BD9-81ED-4DB2-BD59-A6C34878D82A}">
                    <a16:rowId xmlns:a16="http://schemas.microsoft.com/office/drawing/2014/main" val="646197568"/>
                  </a:ext>
                </a:extLst>
              </a:tr>
              <a:tr h="1164515">
                <a:tc>
                  <a:txBody>
                    <a:bodyPr/>
                    <a:lstStyle/>
                    <a:p>
                      <a:pPr algn="ctr"/>
                      <a:r>
                        <a:rPr lang="en-US" sz="500" dirty="0">
                          <a:solidFill>
                            <a:schemeClr val="bg2"/>
                          </a:solidFill>
                          <a:effectLst/>
                        </a:rPr>
                        <a:t>2. Explore the social norms and attitudes voiced by teachers on Everyday Heroes social media groups</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No</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Yes</a:t>
                      </a:r>
                      <a:endParaRPr lang="en-US" sz="500" b="0" dirty="0">
                        <a:solidFill>
                          <a:schemeClr val="bg2"/>
                        </a:solidFill>
                        <a:effectLst/>
                      </a:endParaRPr>
                    </a:p>
                  </a:txBody>
                  <a:tcPr marL="11113" marR="11113" marT="7938" marB="7938" anchor="ctr"/>
                </a:tc>
                <a:tc>
                  <a:txBody>
                    <a:bodyPr/>
                    <a:lstStyle/>
                    <a:p>
                      <a:pPr algn="ctr"/>
                      <a:r>
                        <a:rPr lang="en-US" sz="500">
                          <a:solidFill>
                            <a:schemeClr val="bg2"/>
                          </a:solidFill>
                          <a:effectLst/>
                        </a:rPr>
                        <a:t>No</a:t>
                      </a:r>
                      <a:endParaRPr lang="en-US" sz="500" b="0">
                        <a:solidFill>
                          <a:schemeClr val="bg2"/>
                        </a:solidFill>
                        <a:effectLst/>
                      </a:endParaRPr>
                    </a:p>
                  </a:txBody>
                  <a:tcPr marL="11113" marR="11113" marT="7938" marB="7938" anchor="ctr"/>
                </a:tc>
                <a:extLst>
                  <a:ext uri="{0D108BD9-81ED-4DB2-BD59-A6C34878D82A}">
                    <a16:rowId xmlns:a16="http://schemas.microsoft.com/office/drawing/2014/main" val="1069717624"/>
                  </a:ext>
                </a:extLst>
              </a:tr>
              <a:tr h="1355289">
                <a:tc>
                  <a:txBody>
                    <a:bodyPr/>
                    <a:lstStyle/>
                    <a:p>
                      <a:pPr algn="ctr"/>
                      <a:r>
                        <a:rPr lang="en-US" sz="500" dirty="0">
                          <a:solidFill>
                            <a:schemeClr val="bg2"/>
                          </a:solidFill>
                          <a:effectLst/>
                        </a:rPr>
                        <a:t>3. Report on acceptability, challenges, and lessons learned from implementation and adaptation</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Yes</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Yes</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Yes</a:t>
                      </a:r>
                      <a:endParaRPr lang="en-US" sz="500" b="0" dirty="0">
                        <a:solidFill>
                          <a:schemeClr val="bg2"/>
                        </a:solidFill>
                        <a:effectLst/>
                      </a:endParaRPr>
                    </a:p>
                  </a:txBody>
                  <a:tcPr marL="11113" marR="11113" marT="7938" marB="7938" anchor="ctr"/>
                </a:tc>
                <a:extLst>
                  <a:ext uri="{0D108BD9-81ED-4DB2-BD59-A6C34878D82A}">
                    <a16:rowId xmlns:a16="http://schemas.microsoft.com/office/drawing/2014/main" val="4187580632"/>
                  </a:ext>
                </a:extLst>
              </a:tr>
            </a:tbl>
          </a:graphicData>
        </a:graphic>
      </p:graphicFrame>
    </p:spTree>
    <p:extLst>
      <p:ext uri="{BB962C8B-B14F-4D97-AF65-F5344CB8AC3E}">
        <p14:creationId xmlns:p14="http://schemas.microsoft.com/office/powerpoint/2010/main" val="108075766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1A9A26-B516-4F61-AA99-56166CF25CDE}"/>
              </a:ext>
            </a:extLst>
          </p:cNvPr>
          <p:cNvSpPr/>
          <p:nvPr/>
        </p:nvSpPr>
        <p:spPr>
          <a:xfrm>
            <a:off x="3545840" y="4086396"/>
            <a:ext cx="8360369" cy="26930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endParaRPr lang="en-US" sz="1500" kern="0">
              <a:solidFill>
                <a:srgbClr val="FFFFFF"/>
              </a:solidFill>
              <a:latin typeface="Helvetica Light"/>
              <a:ea typeface="Helvetica Light"/>
              <a:cs typeface="Helvetica Light"/>
              <a:sym typeface="Helvetica Light"/>
            </a:endParaRPr>
          </a:p>
        </p:txBody>
      </p:sp>
      <p:sp>
        <p:nvSpPr>
          <p:cNvPr id="8" name="Title 7"/>
          <p:cNvSpPr>
            <a:spLocks noGrp="1"/>
          </p:cNvSpPr>
          <p:nvPr>
            <p:ph type="title"/>
          </p:nvPr>
        </p:nvSpPr>
        <p:spPr>
          <a:xfrm>
            <a:off x="864393" y="737033"/>
            <a:ext cx="8885894" cy="738276"/>
          </a:xfrm>
        </p:spPr>
        <p:txBody>
          <a:bodyPr/>
          <a:lstStyle/>
          <a:p>
            <a:r>
              <a:rPr lang="en-US" sz="4000" dirty="0"/>
              <a:t>RESULTS: INTERVENTION REACH &amp; ENGAGEMENT</a:t>
            </a:r>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77</a:t>
            </a:fld>
            <a:endParaRPr lang="en-US" kern="0" dirty="0">
              <a:latin typeface="Gill Sans MT" panose="020B0502020104020203"/>
            </a:endParaRPr>
          </a:p>
        </p:txBody>
      </p:sp>
      <p:sp>
        <p:nvSpPr>
          <p:cNvPr id="4" name="Text Placeholder 3">
            <a:extLst>
              <a:ext uri="{FF2B5EF4-FFF2-40B4-BE49-F238E27FC236}">
                <a16:creationId xmlns:a16="http://schemas.microsoft.com/office/drawing/2014/main" id="{03DC1281-E81C-4EE1-8B43-5F573E403D83}"/>
              </a:ext>
            </a:extLst>
          </p:cNvPr>
          <p:cNvSpPr>
            <a:spLocks noGrp="1"/>
          </p:cNvSpPr>
          <p:nvPr>
            <p:ph type="body" sz="quarter" idx="13"/>
          </p:nvPr>
        </p:nvSpPr>
        <p:spPr>
          <a:xfrm>
            <a:off x="682324" y="2214880"/>
            <a:ext cx="2223436" cy="3906088"/>
          </a:xfrm>
        </p:spPr>
        <p:txBody>
          <a:bodyPr>
            <a:normAutofit/>
          </a:bodyPr>
          <a:lstStyle/>
          <a:p>
            <a:pPr algn="l">
              <a:spcBef>
                <a:spcPts val="300"/>
              </a:spcBef>
              <a:spcAft>
                <a:spcPts val="300"/>
              </a:spcAft>
            </a:pPr>
            <a:r>
              <a:rPr lang="en-US" sz="2000" dirty="0"/>
              <a:t>1606 teachers joined Facebook page, 142 Facebook group, 242 in WhatsApp group</a:t>
            </a:r>
          </a:p>
          <a:p>
            <a:pPr algn="l">
              <a:spcBef>
                <a:spcPts val="300"/>
              </a:spcBef>
              <a:spcAft>
                <a:spcPts val="300"/>
              </a:spcAft>
            </a:pPr>
            <a:r>
              <a:rPr lang="en-US" sz="2000" dirty="0"/>
              <a:t>Nearly 2000 posts tracked across the 3 groups</a:t>
            </a:r>
          </a:p>
        </p:txBody>
      </p:sp>
      <p:pic>
        <p:nvPicPr>
          <p:cNvPr id="5" name="Picture 4">
            <a:extLst>
              <a:ext uri="{FF2B5EF4-FFF2-40B4-BE49-F238E27FC236}">
                <a16:creationId xmlns:a16="http://schemas.microsoft.com/office/drawing/2014/main" id="{529AC260-60A8-4D03-BFB8-0E601ADBBF3D}"/>
              </a:ext>
            </a:extLst>
          </p:cNvPr>
          <p:cNvPicPr>
            <a:picLocks noChangeAspect="1"/>
          </p:cNvPicPr>
          <p:nvPr/>
        </p:nvPicPr>
        <p:blipFill>
          <a:blip r:embed="rId3"/>
          <a:stretch>
            <a:fillRect/>
          </a:stretch>
        </p:blipFill>
        <p:spPr>
          <a:xfrm>
            <a:off x="3230880" y="2092959"/>
            <a:ext cx="8483118" cy="3822514"/>
          </a:xfrm>
          <a:prstGeom prst="rect">
            <a:avLst/>
          </a:prstGeom>
        </p:spPr>
      </p:pic>
    </p:spTree>
    <p:extLst>
      <p:ext uri="{BB962C8B-B14F-4D97-AF65-F5344CB8AC3E}">
        <p14:creationId xmlns:p14="http://schemas.microsoft.com/office/powerpoint/2010/main" val="259003521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64393" y="737033"/>
            <a:ext cx="8885894" cy="738276"/>
          </a:xfrm>
        </p:spPr>
        <p:txBody>
          <a:bodyPr/>
          <a:lstStyle/>
          <a:p>
            <a:r>
              <a:rPr lang="en-US" sz="4000" dirty="0"/>
              <a:t>RESULTS: SRGBV SOCIAL NORMS AND ATTITUDES OF TEACHERS</a:t>
            </a:r>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78</a:t>
            </a:fld>
            <a:endParaRPr lang="en-US" kern="0" dirty="0">
              <a:latin typeface="Gill Sans MT" panose="020B0502020104020203"/>
            </a:endParaRPr>
          </a:p>
        </p:txBody>
      </p:sp>
      <p:sp>
        <p:nvSpPr>
          <p:cNvPr id="4" name="Text Placeholder 3">
            <a:extLst>
              <a:ext uri="{FF2B5EF4-FFF2-40B4-BE49-F238E27FC236}">
                <a16:creationId xmlns:a16="http://schemas.microsoft.com/office/drawing/2014/main" id="{03DC1281-E81C-4EE1-8B43-5F573E403D83}"/>
              </a:ext>
            </a:extLst>
          </p:cNvPr>
          <p:cNvSpPr>
            <a:spLocks noGrp="1"/>
          </p:cNvSpPr>
          <p:nvPr>
            <p:ph type="body" sz="quarter" idx="13"/>
          </p:nvPr>
        </p:nvSpPr>
        <p:spPr>
          <a:xfrm>
            <a:off x="864790" y="2017606"/>
            <a:ext cx="5231211" cy="4438059"/>
          </a:xfrm>
        </p:spPr>
        <p:txBody>
          <a:bodyPr>
            <a:normAutofit lnSpcReduction="10000"/>
          </a:bodyPr>
          <a:lstStyle/>
          <a:p>
            <a:pPr algn="l"/>
            <a:r>
              <a:rPr lang="en-US" sz="2200" b="1" u="sng" dirty="0">
                <a:solidFill>
                  <a:schemeClr val="accent5"/>
                </a:solidFill>
              </a:rPr>
              <a:t>Corporal punishment: </a:t>
            </a:r>
            <a:r>
              <a:rPr lang="en-US" sz="2200" dirty="0"/>
              <a:t>Strong norms that upheld and justified corporal punishment for students but varied attitudes which, at times, prompted active debate</a:t>
            </a:r>
          </a:p>
          <a:p>
            <a:pPr algn="l"/>
            <a:r>
              <a:rPr lang="en-US" sz="2200" b="1" u="sng" dirty="0">
                <a:solidFill>
                  <a:schemeClr val="accent4"/>
                </a:solidFill>
              </a:rPr>
              <a:t>Sexual harassment: </a:t>
            </a:r>
            <a:r>
              <a:rPr lang="en-US" sz="2200" dirty="0"/>
              <a:t>Strong norms that sexual harassment was unacceptable and not tolerated however also found commonly voiced attitudes of victim blaming</a:t>
            </a:r>
          </a:p>
          <a:p>
            <a:pPr algn="l"/>
            <a:r>
              <a:rPr lang="en-US" sz="2200" b="1" u="sng" dirty="0">
                <a:solidFill>
                  <a:schemeClr val="accent6"/>
                </a:solidFill>
              </a:rPr>
              <a:t>Gender discrimination: </a:t>
            </a:r>
            <a:r>
              <a:rPr lang="en-US" sz="2200" dirty="0"/>
              <a:t>Overall teachers voiced attitudes reinforcing the importance of gender equity in the classroom</a:t>
            </a:r>
          </a:p>
        </p:txBody>
      </p:sp>
      <p:sp>
        <p:nvSpPr>
          <p:cNvPr id="2" name="Speech Bubble: Rectangle 1">
            <a:extLst>
              <a:ext uri="{FF2B5EF4-FFF2-40B4-BE49-F238E27FC236}">
                <a16:creationId xmlns:a16="http://schemas.microsoft.com/office/drawing/2014/main" id="{84E42CA0-24C7-449F-BACA-144EDD5947B7}"/>
              </a:ext>
            </a:extLst>
          </p:cNvPr>
          <p:cNvSpPr/>
          <p:nvPr/>
        </p:nvSpPr>
        <p:spPr>
          <a:xfrm>
            <a:off x="6463862" y="1979924"/>
            <a:ext cx="2727435" cy="1269578"/>
          </a:xfrm>
          <a:prstGeom prst="wedgeRectCallou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600" kern="0" dirty="0">
                <a:solidFill>
                  <a:srgbClr val="FFFEFF"/>
                </a:solidFill>
                <a:latin typeface="Gill Sans MT" panose="020B0502020104020203"/>
                <a:sym typeface="PT Sans"/>
              </a:rPr>
              <a:t>Respondent 1: “Beating a child is not a good idea to help him or her come out of trouble but instead have a serious talk with that child”</a:t>
            </a:r>
          </a:p>
        </p:txBody>
      </p:sp>
      <p:sp>
        <p:nvSpPr>
          <p:cNvPr id="13" name="Speech Bubble: Rectangle 12">
            <a:extLst>
              <a:ext uri="{FF2B5EF4-FFF2-40B4-BE49-F238E27FC236}">
                <a16:creationId xmlns:a16="http://schemas.microsoft.com/office/drawing/2014/main" id="{2FB23665-BE27-46DE-A009-AD9FEB521F8D}"/>
              </a:ext>
            </a:extLst>
          </p:cNvPr>
          <p:cNvSpPr/>
          <p:nvPr/>
        </p:nvSpPr>
        <p:spPr>
          <a:xfrm>
            <a:off x="9528346" y="1992532"/>
            <a:ext cx="2270235" cy="777136"/>
          </a:xfrm>
          <a:prstGeom prst="wedgeRectCallou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600" kern="0" dirty="0">
                <a:solidFill>
                  <a:srgbClr val="FFFEFF"/>
                </a:solidFill>
                <a:latin typeface="Gill Sans MT" panose="020B0502020104020203"/>
                <a:sym typeface="PT Sans"/>
              </a:rPr>
              <a:t>Respondent 2: “Beating is the most effective way”</a:t>
            </a:r>
          </a:p>
          <a:p>
            <a:pPr algn="ctr" defTabSz="412750" hangingPunct="0"/>
            <a:endParaRPr lang="en-US" sz="1600" kern="0" dirty="0">
              <a:solidFill>
                <a:srgbClr val="FFFEFF"/>
              </a:solidFill>
              <a:latin typeface="Gill Sans MT" panose="020B0502020104020203"/>
              <a:sym typeface="PT Sans"/>
            </a:endParaRPr>
          </a:p>
        </p:txBody>
      </p:sp>
      <p:sp>
        <p:nvSpPr>
          <p:cNvPr id="14" name="Speech Bubble: Rectangle 13">
            <a:extLst>
              <a:ext uri="{FF2B5EF4-FFF2-40B4-BE49-F238E27FC236}">
                <a16:creationId xmlns:a16="http://schemas.microsoft.com/office/drawing/2014/main" id="{DC3ACC44-25B9-4EB5-A0E2-F69CFD1FC132}"/>
              </a:ext>
            </a:extLst>
          </p:cNvPr>
          <p:cNvSpPr/>
          <p:nvPr/>
        </p:nvSpPr>
        <p:spPr>
          <a:xfrm>
            <a:off x="8581382" y="3555563"/>
            <a:ext cx="3100866" cy="1269578"/>
          </a:xfrm>
          <a:prstGeom prst="wedgeRectCallou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600" kern="0" dirty="0">
                <a:solidFill>
                  <a:srgbClr val="FFFEFF"/>
                </a:solidFill>
                <a:latin typeface="Gill Sans MT" panose="020B0502020104020203"/>
                <a:sym typeface="PT Sans"/>
              </a:rPr>
              <a:t>“It’s poor upbringing of the child. There are those girls who like seducing our male teachers also. So, they end up making false accusations.”</a:t>
            </a:r>
          </a:p>
        </p:txBody>
      </p:sp>
      <p:sp>
        <p:nvSpPr>
          <p:cNvPr id="15" name="Speech Bubble: Rectangle 14">
            <a:extLst>
              <a:ext uri="{FF2B5EF4-FFF2-40B4-BE49-F238E27FC236}">
                <a16:creationId xmlns:a16="http://schemas.microsoft.com/office/drawing/2014/main" id="{2566D923-83DC-4B24-898E-58D8511028DE}"/>
              </a:ext>
            </a:extLst>
          </p:cNvPr>
          <p:cNvSpPr/>
          <p:nvPr/>
        </p:nvSpPr>
        <p:spPr>
          <a:xfrm>
            <a:off x="6277147" y="5314890"/>
            <a:ext cx="3100866" cy="1023357"/>
          </a:xfrm>
          <a:prstGeom prst="wedgeRectCallou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r>
              <a:rPr lang="en-US" sz="1600" kern="0" dirty="0">
                <a:solidFill>
                  <a:srgbClr val="FFFEFF"/>
                </a:solidFill>
                <a:latin typeface="Gill Sans MT" panose="020B0502020104020203"/>
                <a:sym typeface="PT Sans"/>
              </a:rPr>
              <a:t>“Teachers should focus on the ability of learners, however they should also be gender sensitive and treat all learners equally..”</a:t>
            </a:r>
          </a:p>
        </p:txBody>
      </p:sp>
    </p:spTree>
    <p:extLst>
      <p:ext uri="{BB962C8B-B14F-4D97-AF65-F5344CB8AC3E}">
        <p14:creationId xmlns:p14="http://schemas.microsoft.com/office/powerpoint/2010/main" val="256556390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64393" y="737033"/>
            <a:ext cx="8885894" cy="738276"/>
          </a:xfrm>
        </p:spPr>
        <p:txBody>
          <a:bodyPr/>
          <a:lstStyle/>
          <a:p>
            <a:r>
              <a:rPr lang="en-US" sz="4000" dirty="0"/>
              <a:t>RESULTS: IMPLEMENTATION LEARNING</a:t>
            </a:r>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79</a:t>
            </a:fld>
            <a:endParaRPr lang="en-US" kern="0" dirty="0">
              <a:latin typeface="Gill Sans MT" panose="020B0502020104020203"/>
            </a:endParaRPr>
          </a:p>
        </p:txBody>
      </p:sp>
      <p:graphicFrame>
        <p:nvGraphicFramePr>
          <p:cNvPr id="2" name="Table 1">
            <a:extLst>
              <a:ext uri="{FF2B5EF4-FFF2-40B4-BE49-F238E27FC236}">
                <a16:creationId xmlns:a16="http://schemas.microsoft.com/office/drawing/2014/main" id="{9DF75639-304A-4998-AC05-2F3BDDE7543F}"/>
              </a:ext>
            </a:extLst>
          </p:cNvPr>
          <p:cNvGraphicFramePr>
            <a:graphicFrameLocks noGrp="1"/>
          </p:cNvGraphicFramePr>
          <p:nvPr/>
        </p:nvGraphicFramePr>
        <p:xfrm>
          <a:off x="864393" y="2284306"/>
          <a:ext cx="10768808" cy="4086014"/>
        </p:xfrm>
        <a:graphic>
          <a:graphicData uri="http://schemas.openxmlformats.org/drawingml/2006/table">
            <a:tbl>
              <a:tblPr firstRow="1" bandRow="1">
                <a:tableStyleId>{91EBBBCC-DAD2-459C-BE2E-F6DE35CF9A28}</a:tableStyleId>
              </a:tblPr>
              <a:tblGrid>
                <a:gridCol w="5384404">
                  <a:extLst>
                    <a:ext uri="{9D8B030D-6E8A-4147-A177-3AD203B41FA5}">
                      <a16:colId xmlns:a16="http://schemas.microsoft.com/office/drawing/2014/main" val="926035137"/>
                    </a:ext>
                  </a:extLst>
                </a:gridCol>
                <a:gridCol w="5384404">
                  <a:extLst>
                    <a:ext uri="{9D8B030D-6E8A-4147-A177-3AD203B41FA5}">
                      <a16:colId xmlns:a16="http://schemas.microsoft.com/office/drawing/2014/main" val="3182869019"/>
                    </a:ext>
                  </a:extLst>
                </a:gridCol>
              </a:tblGrid>
              <a:tr h="669345">
                <a:tc>
                  <a:txBody>
                    <a:bodyPr/>
                    <a:lstStyle/>
                    <a:p>
                      <a:pPr algn="ctr"/>
                      <a:r>
                        <a:rPr lang="en-US" sz="500" dirty="0">
                          <a:solidFill>
                            <a:srgbClr val="FFFEFF"/>
                          </a:solidFill>
                        </a:rPr>
                        <a:t>Implementation Challenge</a:t>
                      </a:r>
                    </a:p>
                  </a:txBody>
                  <a:tcPr marL="45720" marR="45720" marT="22860" marB="22860" anchor="ctr"/>
                </a:tc>
                <a:tc>
                  <a:txBody>
                    <a:bodyPr/>
                    <a:lstStyle/>
                    <a:p>
                      <a:pPr algn="ctr"/>
                      <a:r>
                        <a:rPr lang="en-US" sz="500" dirty="0">
                          <a:solidFill>
                            <a:srgbClr val="FFFEFF"/>
                          </a:solidFill>
                        </a:rPr>
                        <a:t>Implemented Solution</a:t>
                      </a:r>
                    </a:p>
                  </a:txBody>
                  <a:tcPr marL="45720" marR="45720" marT="22860" marB="22860" anchor="ctr"/>
                </a:tc>
                <a:extLst>
                  <a:ext uri="{0D108BD9-81ED-4DB2-BD59-A6C34878D82A}">
                    <a16:rowId xmlns:a16="http://schemas.microsoft.com/office/drawing/2014/main" val="3539109765"/>
                  </a:ext>
                </a:extLst>
              </a:tr>
              <a:tr h="669345">
                <a:tc>
                  <a:txBody>
                    <a:bodyPr/>
                    <a:lstStyle/>
                    <a:p>
                      <a:pPr algn="ctr"/>
                      <a:r>
                        <a:rPr lang="en-US" sz="500" dirty="0">
                          <a:solidFill>
                            <a:schemeClr val="bg2"/>
                          </a:solidFill>
                          <a:effectLst/>
                        </a:rPr>
                        <a:t>Teachers requested educational content on how to implement positive discipline techniques.</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Posted links to educational information on positive discipline.</a:t>
                      </a:r>
                      <a:endParaRPr lang="en-US" sz="500" b="0" dirty="0">
                        <a:solidFill>
                          <a:schemeClr val="bg2"/>
                        </a:solidFill>
                        <a:effectLst/>
                      </a:endParaRPr>
                    </a:p>
                  </a:txBody>
                  <a:tcPr marL="11113" marR="11113" marT="7938" marB="7938" anchor="ctr"/>
                </a:tc>
                <a:extLst>
                  <a:ext uri="{0D108BD9-81ED-4DB2-BD59-A6C34878D82A}">
                    <a16:rowId xmlns:a16="http://schemas.microsoft.com/office/drawing/2014/main" val="870384101"/>
                  </a:ext>
                </a:extLst>
              </a:tr>
              <a:tr h="669345">
                <a:tc>
                  <a:txBody>
                    <a:bodyPr/>
                    <a:lstStyle/>
                    <a:p>
                      <a:pPr algn="ctr"/>
                      <a:r>
                        <a:rPr lang="en-US" sz="500" dirty="0">
                          <a:solidFill>
                            <a:schemeClr val="bg2"/>
                          </a:solidFill>
                          <a:effectLst/>
                        </a:rPr>
                        <a:t>Some men voiced they felt attacked by posts on sexual harassment.</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Revised posts to largely focus on the positive impact teachers can have and how they can prevent and report sexual harassment and abuse.</a:t>
                      </a:r>
                      <a:endParaRPr lang="en-US" sz="500" b="0" dirty="0">
                        <a:solidFill>
                          <a:schemeClr val="bg2"/>
                        </a:solidFill>
                        <a:effectLst/>
                      </a:endParaRPr>
                    </a:p>
                  </a:txBody>
                  <a:tcPr marL="11113" marR="11113" marT="7938" marB="7938" anchor="ctr"/>
                </a:tc>
                <a:extLst>
                  <a:ext uri="{0D108BD9-81ED-4DB2-BD59-A6C34878D82A}">
                    <a16:rowId xmlns:a16="http://schemas.microsoft.com/office/drawing/2014/main" val="700153231"/>
                  </a:ext>
                </a:extLst>
              </a:tr>
              <a:tr h="669345">
                <a:tc>
                  <a:txBody>
                    <a:bodyPr/>
                    <a:lstStyle/>
                    <a:p>
                      <a:pPr algn="ctr"/>
                      <a:r>
                        <a:rPr lang="en-US" sz="500" dirty="0">
                          <a:solidFill>
                            <a:schemeClr val="bg2"/>
                          </a:solidFill>
                          <a:effectLst/>
                        </a:rPr>
                        <a:t>Participant burnout and fatigue related to posts on sexual harassment and abuse.</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Varied content instead of posting repeated days of content on this topic.</a:t>
                      </a:r>
                      <a:endParaRPr lang="en-US" sz="500" b="0" dirty="0">
                        <a:solidFill>
                          <a:schemeClr val="bg2"/>
                        </a:solidFill>
                        <a:effectLst/>
                      </a:endParaRPr>
                    </a:p>
                  </a:txBody>
                  <a:tcPr marL="11113" marR="11113" marT="7938" marB="7938" anchor="ctr"/>
                </a:tc>
                <a:extLst>
                  <a:ext uri="{0D108BD9-81ED-4DB2-BD59-A6C34878D82A}">
                    <a16:rowId xmlns:a16="http://schemas.microsoft.com/office/drawing/2014/main" val="368906009"/>
                  </a:ext>
                </a:extLst>
              </a:tr>
              <a:tr h="739289">
                <a:tc>
                  <a:txBody>
                    <a:bodyPr/>
                    <a:lstStyle/>
                    <a:p>
                      <a:pPr algn="ctr"/>
                      <a:r>
                        <a:rPr lang="en-US" sz="500" dirty="0">
                          <a:solidFill>
                            <a:schemeClr val="bg2"/>
                          </a:solidFill>
                          <a:effectLst/>
                        </a:rPr>
                        <a:t>Posts directly confronting harmful norms often had the unintended effect of reinforcing harmful norms.</a:t>
                      </a:r>
                      <a:endParaRPr lang="en-US" sz="500" b="0" dirty="0">
                        <a:solidFill>
                          <a:schemeClr val="bg2"/>
                        </a:solidFill>
                        <a:effectLst/>
                      </a:endParaRPr>
                    </a:p>
                  </a:txBody>
                  <a:tcPr marL="11113" marR="11113" marT="7938" marB="7938" anchor="ctr"/>
                </a:tc>
                <a:tc>
                  <a:txBody>
                    <a:bodyPr/>
                    <a:lstStyle/>
                    <a:p>
                      <a:pPr algn="ctr"/>
                      <a:r>
                        <a:rPr lang="en-US" sz="500" dirty="0">
                          <a:solidFill>
                            <a:schemeClr val="bg2"/>
                          </a:solidFill>
                          <a:effectLst/>
                        </a:rPr>
                        <a:t>Revised posts to focus on positive norms and positive influence of teachers. Included peer-influencers to comment on posts and shift discussion to focus on positive norms.</a:t>
                      </a:r>
                      <a:endParaRPr lang="en-US" sz="500" b="0" dirty="0">
                        <a:solidFill>
                          <a:schemeClr val="bg2"/>
                        </a:solidFill>
                        <a:effectLst/>
                      </a:endParaRPr>
                    </a:p>
                  </a:txBody>
                  <a:tcPr marL="11113" marR="11113" marT="7938" marB="7938" anchor="ctr"/>
                </a:tc>
                <a:extLst>
                  <a:ext uri="{0D108BD9-81ED-4DB2-BD59-A6C34878D82A}">
                    <a16:rowId xmlns:a16="http://schemas.microsoft.com/office/drawing/2014/main" val="3149870819"/>
                  </a:ext>
                </a:extLst>
              </a:tr>
              <a:tr h="669345">
                <a:tc>
                  <a:txBody>
                    <a:bodyPr/>
                    <a:lstStyle/>
                    <a:p>
                      <a:pPr algn="ctr"/>
                      <a:r>
                        <a:rPr lang="en-US" sz="500">
                          <a:solidFill>
                            <a:schemeClr val="bg2"/>
                          </a:solidFill>
                          <a:effectLst/>
                        </a:rPr>
                        <a:t>Some teachers posted content that graphically depicted child abuse.</a:t>
                      </a:r>
                      <a:endParaRPr lang="en-US" sz="500" b="0">
                        <a:solidFill>
                          <a:schemeClr val="bg2"/>
                        </a:solidFill>
                        <a:effectLst/>
                      </a:endParaRPr>
                    </a:p>
                  </a:txBody>
                  <a:tcPr marL="11113" marR="11113" marT="7938" marB="7938" anchor="ctr"/>
                </a:tc>
                <a:tc>
                  <a:txBody>
                    <a:bodyPr/>
                    <a:lstStyle/>
                    <a:p>
                      <a:pPr algn="ctr"/>
                      <a:r>
                        <a:rPr lang="en-US" sz="500" dirty="0">
                          <a:solidFill>
                            <a:schemeClr val="bg2"/>
                          </a:solidFill>
                          <a:effectLst/>
                        </a:rPr>
                        <a:t>Careful content moderation and removal of problematic teacher posts.</a:t>
                      </a:r>
                      <a:endParaRPr lang="en-US" sz="500" b="0" dirty="0">
                        <a:solidFill>
                          <a:schemeClr val="bg2"/>
                        </a:solidFill>
                        <a:effectLst/>
                      </a:endParaRPr>
                    </a:p>
                  </a:txBody>
                  <a:tcPr marL="11113" marR="11113" marT="7938" marB="7938" anchor="ctr"/>
                </a:tc>
                <a:extLst>
                  <a:ext uri="{0D108BD9-81ED-4DB2-BD59-A6C34878D82A}">
                    <a16:rowId xmlns:a16="http://schemas.microsoft.com/office/drawing/2014/main" val="828890912"/>
                  </a:ext>
                </a:extLst>
              </a:tr>
            </a:tbl>
          </a:graphicData>
        </a:graphic>
      </p:graphicFrame>
    </p:spTree>
    <p:extLst>
      <p:ext uri="{BB962C8B-B14F-4D97-AF65-F5344CB8AC3E}">
        <p14:creationId xmlns:p14="http://schemas.microsoft.com/office/powerpoint/2010/main" val="35999127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50106"/>
          </a:xfrm>
        </p:spPr>
        <p:txBody>
          <a:bodyPr>
            <a:normAutofit/>
          </a:bodyPr>
          <a:lstStyle/>
          <a:p>
            <a:r>
              <a:rPr lang="en-US" sz="2800" dirty="0"/>
              <a:t> A ‘gender continuum’: typology of interventions</a:t>
            </a:r>
          </a:p>
        </p:txBody>
      </p:sp>
      <p:graphicFrame>
        <p:nvGraphicFramePr>
          <p:cNvPr id="4" name="Content Placeholder 3"/>
          <p:cNvGraphicFramePr>
            <a:graphicFrameLocks noGrp="1"/>
          </p:cNvGraphicFramePr>
          <p:nvPr>
            <p:ph idx="1"/>
          </p:nvPr>
        </p:nvGraphicFramePr>
        <p:xfrm>
          <a:off x="1775520" y="1124745"/>
          <a:ext cx="8435280" cy="5654042"/>
        </p:xfrm>
        <a:graphic>
          <a:graphicData uri="http://schemas.openxmlformats.org/drawingml/2006/table">
            <a:tbl>
              <a:tblPr firstRow="1" bandRow="1">
                <a:tableStyleId>{5C22544A-7EE6-4342-B048-85BDC9FD1C3A}</a:tableStyleId>
              </a:tblPr>
              <a:tblGrid>
                <a:gridCol w="2520063">
                  <a:extLst>
                    <a:ext uri="{9D8B030D-6E8A-4147-A177-3AD203B41FA5}">
                      <a16:colId xmlns:a16="http://schemas.microsoft.com/office/drawing/2014/main" val="20000"/>
                    </a:ext>
                  </a:extLst>
                </a:gridCol>
                <a:gridCol w="5915217">
                  <a:extLst>
                    <a:ext uri="{9D8B030D-6E8A-4147-A177-3AD203B41FA5}">
                      <a16:colId xmlns:a16="http://schemas.microsoft.com/office/drawing/2014/main" val="20001"/>
                    </a:ext>
                  </a:extLst>
                </a:gridCol>
              </a:tblGrid>
              <a:tr h="366503">
                <a:tc>
                  <a:txBody>
                    <a:bodyPr/>
                    <a:lstStyle/>
                    <a:p>
                      <a:r>
                        <a:rPr lang="en-US" dirty="0"/>
                        <a:t>Type</a:t>
                      </a:r>
                    </a:p>
                  </a:txBody>
                  <a:tcPr/>
                </a:tc>
                <a:tc>
                  <a:txBody>
                    <a:bodyPr/>
                    <a:lstStyle/>
                    <a:p>
                      <a:r>
                        <a:rPr lang="en-US" dirty="0"/>
                        <a:t>Description of Intervention</a:t>
                      </a:r>
                    </a:p>
                  </a:txBody>
                  <a:tcPr/>
                </a:tc>
                <a:extLst>
                  <a:ext uri="{0D108BD9-81ED-4DB2-BD59-A6C34878D82A}">
                    <a16:rowId xmlns:a16="http://schemas.microsoft.com/office/drawing/2014/main" val="10000"/>
                  </a:ext>
                </a:extLst>
              </a:tr>
              <a:tr h="1235973">
                <a:tc>
                  <a:txBody>
                    <a:bodyPr/>
                    <a:lstStyle/>
                    <a:p>
                      <a:r>
                        <a:rPr lang="en-US" dirty="0"/>
                        <a:t>Gender-discriminatory/</a:t>
                      </a:r>
                    </a:p>
                    <a:p>
                      <a:r>
                        <a:rPr lang="en-US" dirty="0"/>
                        <a:t>gender-blind</a:t>
                      </a:r>
                    </a:p>
                  </a:txBody>
                  <a:tcPr/>
                </a:tc>
                <a:tc>
                  <a:txBody>
                    <a:bodyPr/>
                    <a:lstStyle/>
                    <a:p>
                      <a:r>
                        <a:rPr lang="en-US" dirty="0"/>
                        <a:t>Ignores gender issues, gender roles and the gender gaps</a:t>
                      </a:r>
                    </a:p>
                    <a:p>
                      <a:r>
                        <a:rPr lang="en-US" dirty="0"/>
                        <a:t>between men and women; may contain measures that</a:t>
                      </a:r>
                    </a:p>
                    <a:p>
                      <a:r>
                        <a:rPr lang="en-US" dirty="0"/>
                        <a:t>discriminate against women and men, and/or reinforce</a:t>
                      </a:r>
                    </a:p>
                    <a:p>
                      <a:r>
                        <a:rPr lang="en-US" dirty="0"/>
                        <a:t>gender inequalities.</a:t>
                      </a:r>
                    </a:p>
                  </a:txBody>
                  <a:tcPr/>
                </a:tc>
                <a:extLst>
                  <a:ext uri="{0D108BD9-81ED-4DB2-BD59-A6C34878D82A}">
                    <a16:rowId xmlns:a16="http://schemas.microsoft.com/office/drawing/2014/main" val="10001"/>
                  </a:ext>
                </a:extLst>
              </a:tr>
              <a:tr h="876982">
                <a:tc>
                  <a:txBody>
                    <a:bodyPr/>
                    <a:lstStyle/>
                    <a:p>
                      <a:r>
                        <a:rPr lang="en-US" dirty="0"/>
                        <a:t>Gender-neutral</a:t>
                      </a:r>
                    </a:p>
                  </a:txBody>
                  <a:tcPr/>
                </a:tc>
                <a:tc>
                  <a:txBody>
                    <a:bodyPr/>
                    <a:lstStyle/>
                    <a:p>
                      <a:r>
                        <a:rPr lang="en-US" dirty="0"/>
                        <a:t>Recognizes gender inequalities, but does not include specific measures to address gender discrimination and</a:t>
                      </a:r>
                    </a:p>
                    <a:p>
                      <a:r>
                        <a:rPr lang="en-US" dirty="0"/>
                        <a:t>inequality</a:t>
                      </a:r>
                    </a:p>
                  </a:txBody>
                  <a:tcPr/>
                </a:tc>
                <a:extLst>
                  <a:ext uri="{0D108BD9-81ED-4DB2-BD59-A6C34878D82A}">
                    <a16:rowId xmlns:a16="http://schemas.microsoft.com/office/drawing/2014/main" val="10002"/>
                  </a:ext>
                </a:extLst>
              </a:tr>
              <a:tr h="3137166">
                <a:tc>
                  <a:txBody>
                    <a:bodyPr/>
                    <a:lstStyle/>
                    <a:p>
                      <a:r>
                        <a:rPr lang="en-US" dirty="0"/>
                        <a:t>Gender-sensitive/</a:t>
                      </a:r>
                    </a:p>
                    <a:p>
                      <a:r>
                        <a:rPr lang="en-US" dirty="0"/>
                        <a:t>transformative</a:t>
                      </a:r>
                    </a:p>
                  </a:txBody>
                  <a:tcPr/>
                </a:tc>
                <a:tc>
                  <a:txBody>
                    <a:bodyPr/>
                    <a:lstStyle/>
                    <a:p>
                      <a:pPr marL="285750" indent="-285750">
                        <a:buFont typeface="Arial" panose="020B0604020202020204" pitchFamily="34" charset="0"/>
                        <a:buChar char="•"/>
                      </a:pPr>
                      <a:r>
                        <a:rPr lang="en-US" dirty="0"/>
                        <a:t>Recognizes specific needs and priorities of women and men, and purposefully and proactively tackles gender inequalities by questioning and challenging the</a:t>
                      </a:r>
                      <a:r>
                        <a:rPr lang="en-US" baseline="0" dirty="0"/>
                        <a:t> </a:t>
                      </a:r>
                      <a:r>
                        <a:rPr lang="en-US" dirty="0"/>
                        <a:t>structures, institutions and norms on which these inequalities are based, sustained, reinforced and reproduced over time. </a:t>
                      </a:r>
                    </a:p>
                    <a:p>
                      <a:pPr marL="285750" indent="-285750">
                        <a:buFont typeface="Arial" panose="020B0604020202020204" pitchFamily="34" charset="0"/>
                        <a:buChar char="•"/>
                      </a:pPr>
                      <a:r>
                        <a:rPr lang="en-US" dirty="0"/>
                        <a:t>Take a gender transformative approach that addresses root causes of systemic inequalities and transform prevailing gender power structure to address gender related barriers at the household, community and institutional levels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4633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41811F-CFD3-4FA6-86EE-2280060D2494}"/>
              </a:ext>
            </a:extLst>
          </p:cNvPr>
          <p:cNvSpPr/>
          <p:nvPr/>
        </p:nvSpPr>
        <p:spPr>
          <a:xfrm>
            <a:off x="6096000" y="4120230"/>
            <a:ext cx="5593882" cy="26930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endParaRPr lang="en-US" sz="1500" kern="0">
              <a:solidFill>
                <a:srgbClr val="FFFFFF"/>
              </a:solidFill>
              <a:latin typeface="Helvetica Light"/>
              <a:ea typeface="Helvetica Light"/>
              <a:cs typeface="Helvetica Light"/>
              <a:sym typeface="Helvetica Light"/>
            </a:endParaRPr>
          </a:p>
        </p:txBody>
      </p:sp>
      <p:sp>
        <p:nvSpPr>
          <p:cNvPr id="8" name="Title 7"/>
          <p:cNvSpPr>
            <a:spLocks noGrp="1"/>
          </p:cNvSpPr>
          <p:nvPr>
            <p:ph type="title"/>
          </p:nvPr>
        </p:nvSpPr>
        <p:spPr>
          <a:xfrm>
            <a:off x="864393" y="737033"/>
            <a:ext cx="8885894" cy="738276"/>
          </a:xfrm>
        </p:spPr>
        <p:txBody>
          <a:bodyPr/>
          <a:lstStyle/>
          <a:p>
            <a:r>
              <a:rPr lang="en-US" sz="4000" dirty="0"/>
              <a:t>KEY TAKEAWAYS</a:t>
            </a:r>
          </a:p>
        </p:txBody>
      </p:sp>
      <p:sp>
        <p:nvSpPr>
          <p:cNvPr id="9" name="Text Placeholder 8"/>
          <p:cNvSpPr>
            <a:spLocks noGrp="1"/>
          </p:cNvSpPr>
          <p:nvPr>
            <p:ph type="body" sz="quarter" idx="13"/>
          </p:nvPr>
        </p:nvSpPr>
        <p:spPr>
          <a:xfrm>
            <a:off x="864790" y="2304884"/>
            <a:ext cx="4818498" cy="4174744"/>
          </a:xfrm>
        </p:spPr>
        <p:txBody>
          <a:bodyPr>
            <a:normAutofit fontScale="85000" lnSpcReduction="10000"/>
          </a:bodyPr>
          <a:lstStyle/>
          <a:p>
            <a:pPr marL="457200" indent="-457200" algn="l" defTabSz="457200">
              <a:spcBef>
                <a:spcPts val="600"/>
              </a:spcBef>
              <a:spcAft>
                <a:spcPts val="300"/>
              </a:spcAft>
              <a:buAutoNum type="arabicPeriod"/>
            </a:pPr>
            <a:r>
              <a:rPr lang="en-US" sz="2400" b="1" dirty="0">
                <a:solidFill>
                  <a:schemeClr val="accent5"/>
                </a:solidFill>
              </a:rPr>
              <a:t>Strong norms upholding corporal punishment and blaming girls for sexual abuse highlighting need for norms-shifting intervention</a:t>
            </a:r>
          </a:p>
          <a:p>
            <a:pPr marL="457200" indent="-457200" algn="l" defTabSz="457200">
              <a:spcBef>
                <a:spcPts val="600"/>
              </a:spcBef>
              <a:spcAft>
                <a:spcPts val="300"/>
              </a:spcAft>
              <a:buAutoNum type="arabicPeriod"/>
            </a:pPr>
            <a:r>
              <a:rPr lang="en-US" sz="2400" b="1" dirty="0">
                <a:solidFill>
                  <a:schemeClr val="accent4"/>
                </a:solidFill>
              </a:rPr>
              <a:t>Implementation learnings highlight need for application of holistic social-behavior change framework to online norms shifting interventions</a:t>
            </a:r>
          </a:p>
          <a:p>
            <a:pPr marL="457200" indent="-457200" algn="l" defTabSz="457200">
              <a:spcBef>
                <a:spcPts val="600"/>
              </a:spcBef>
              <a:spcAft>
                <a:spcPts val="300"/>
              </a:spcAft>
              <a:buAutoNum type="arabicPeriod"/>
            </a:pPr>
            <a:r>
              <a:rPr lang="en-US" sz="2400" b="1" dirty="0">
                <a:solidFill>
                  <a:schemeClr val="accent6"/>
                </a:solidFill>
              </a:rPr>
              <a:t>Mitigation strategies (focusing on positive norms, employing peer-influencers) are needed for online norms-shifting approaches</a:t>
            </a:r>
          </a:p>
          <a:p>
            <a:pPr algn="l" defTabSz="457200">
              <a:spcAft>
                <a:spcPts val="300"/>
              </a:spcAft>
            </a:pPr>
            <a:endParaRPr lang="en-US" b="1" dirty="0"/>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80</a:t>
            </a:fld>
            <a:endParaRPr lang="en-US" kern="0" dirty="0">
              <a:latin typeface="Gill Sans MT" panose="020B0502020104020203"/>
            </a:endParaRPr>
          </a:p>
        </p:txBody>
      </p:sp>
      <p:pic>
        <p:nvPicPr>
          <p:cNvPr id="7" name="Picture 6">
            <a:extLst>
              <a:ext uri="{FF2B5EF4-FFF2-40B4-BE49-F238E27FC236}">
                <a16:creationId xmlns:a16="http://schemas.microsoft.com/office/drawing/2014/main" id="{86C1EE1A-3B1A-447D-BA29-B1E03411C002}"/>
              </a:ext>
            </a:extLst>
          </p:cNvPr>
          <p:cNvPicPr>
            <a:picLocks noChangeAspect="1"/>
          </p:cNvPicPr>
          <p:nvPr/>
        </p:nvPicPr>
        <p:blipFill rotWithShape="1">
          <a:blip r:embed="rId3"/>
          <a:srcRect t="29598" b="29867"/>
          <a:stretch/>
        </p:blipFill>
        <p:spPr>
          <a:xfrm>
            <a:off x="5861958" y="2304885"/>
            <a:ext cx="5649254" cy="3446079"/>
          </a:xfrm>
          <a:prstGeom prst="rect">
            <a:avLst/>
          </a:prstGeom>
        </p:spPr>
      </p:pic>
    </p:spTree>
    <p:extLst>
      <p:ext uri="{BB962C8B-B14F-4D97-AF65-F5344CB8AC3E}">
        <p14:creationId xmlns:p14="http://schemas.microsoft.com/office/powerpoint/2010/main" val="4143452813"/>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normAutofit/>
          </a:bodyPr>
          <a:lstStyle/>
          <a:p>
            <a:r>
              <a:rPr lang="en-US" cap="all" dirty="0">
                <a:sym typeface="Montserrat-Regular"/>
              </a:rPr>
              <a:t>STRENGTHS</a:t>
            </a:r>
          </a:p>
        </p:txBody>
      </p:sp>
      <p:sp>
        <p:nvSpPr>
          <p:cNvPr id="4" name="Text Placeholder 3"/>
          <p:cNvSpPr>
            <a:spLocks noGrp="1"/>
          </p:cNvSpPr>
          <p:nvPr>
            <p:ph type="body" sz="quarter" idx="17"/>
          </p:nvPr>
        </p:nvSpPr>
        <p:spPr/>
        <p:txBody>
          <a:bodyPr>
            <a:normAutofit/>
          </a:bodyPr>
          <a:lstStyle/>
          <a:p>
            <a:r>
              <a:rPr lang="en-US" cap="all" dirty="0">
                <a:sym typeface="Montserrat-Regular"/>
              </a:rPr>
              <a:t>Limitations</a:t>
            </a:r>
          </a:p>
        </p:txBody>
      </p:sp>
      <p:sp>
        <p:nvSpPr>
          <p:cNvPr id="5" name="Text Placeholder 4"/>
          <p:cNvSpPr>
            <a:spLocks noGrp="1"/>
          </p:cNvSpPr>
          <p:nvPr>
            <p:ph type="body" sz="quarter" idx="18"/>
          </p:nvPr>
        </p:nvSpPr>
        <p:spPr/>
        <p:txBody>
          <a:bodyPr>
            <a:normAutofit fontScale="92500"/>
          </a:bodyPr>
          <a:lstStyle/>
          <a:p>
            <a:pPr marL="142875" indent="-142875" algn="l" defTabSz="457200"/>
            <a:r>
              <a:rPr lang="en-US" dirty="0">
                <a:solidFill>
                  <a:srgbClr val="4D4D54"/>
                </a:solidFill>
              </a:rPr>
              <a:t>One of only a handful of studies to report on lessons learned from social media social norms shifting for violence prevention, only one for SRGBV</a:t>
            </a:r>
          </a:p>
          <a:p>
            <a:pPr marL="142875" indent="-142875" algn="l" defTabSz="457200"/>
            <a:r>
              <a:rPr lang="en-US" dirty="0">
                <a:solidFill>
                  <a:srgbClr val="4D4D54"/>
                </a:solidFill>
              </a:rPr>
              <a:t>Mixed-methods design with real time monitoring and updates based on results</a:t>
            </a:r>
          </a:p>
          <a:p>
            <a:pPr marL="142875" indent="-142875" algn="l" defTabSz="457200"/>
            <a:r>
              <a:rPr lang="en-US" dirty="0">
                <a:solidFill>
                  <a:srgbClr val="4D4D54"/>
                </a:solidFill>
              </a:rPr>
              <a:t>Social and behavior change approach based in formative research and theory</a:t>
            </a:r>
          </a:p>
          <a:p>
            <a:pPr marL="142875" indent="-142875" algn="l" defTabSz="457200"/>
            <a:r>
              <a:rPr lang="en-US" dirty="0">
                <a:solidFill>
                  <a:srgbClr val="4D4D54"/>
                </a:solidFill>
              </a:rPr>
              <a:t>Inclusion of multi-level analysis and aims to understand several research questions</a:t>
            </a:r>
          </a:p>
          <a:p>
            <a:pPr marL="142875" indent="-142875" defTabSz="457200"/>
            <a:endParaRPr lang="en-US" dirty="0">
              <a:solidFill>
                <a:srgbClr val="4D4D54"/>
              </a:solidFill>
            </a:endParaRPr>
          </a:p>
        </p:txBody>
      </p:sp>
      <p:sp>
        <p:nvSpPr>
          <p:cNvPr id="6" name="Text Placeholder 5"/>
          <p:cNvSpPr>
            <a:spLocks noGrp="1"/>
          </p:cNvSpPr>
          <p:nvPr>
            <p:ph type="body" sz="quarter" idx="19"/>
          </p:nvPr>
        </p:nvSpPr>
        <p:spPr>
          <a:xfrm>
            <a:off x="6269770" y="3429000"/>
            <a:ext cx="4133682" cy="2959894"/>
          </a:xfrm>
        </p:spPr>
        <p:txBody>
          <a:bodyPr>
            <a:normAutofit/>
          </a:bodyPr>
          <a:lstStyle/>
          <a:p>
            <a:pPr marL="142875" indent="-142875" algn="l" defTabSz="457200"/>
            <a:r>
              <a:rPr lang="en-US" dirty="0">
                <a:solidFill>
                  <a:srgbClr val="4D4D54"/>
                </a:solidFill>
              </a:rPr>
              <a:t>Unable to implement in-person component of intervention due to COVID-19 school closures; online approaches may be most effective when coupled with in-person programming</a:t>
            </a:r>
          </a:p>
          <a:p>
            <a:pPr marL="142875" indent="-142875" algn="l" defTabSz="457200"/>
            <a:r>
              <a:rPr lang="en-US" dirty="0">
                <a:solidFill>
                  <a:srgbClr val="4D4D54"/>
                </a:solidFill>
              </a:rPr>
              <a:t>Unable to complete formal randomized evaluation due to COVID</a:t>
            </a:r>
          </a:p>
          <a:p>
            <a:pPr marL="142875" indent="-142875" algn="l" defTabSz="457200"/>
            <a:r>
              <a:rPr lang="en-US" dirty="0">
                <a:solidFill>
                  <a:srgbClr val="4D4D54"/>
                </a:solidFill>
              </a:rPr>
              <a:t>Only analyzed teachers comments from those who chose to comment, potential for social desirability and selection bias</a:t>
            </a:r>
          </a:p>
          <a:p>
            <a:pPr marL="142875" indent="-142875" algn="l" defTabSz="457200"/>
            <a:endParaRPr lang="en-US" dirty="0">
              <a:solidFill>
                <a:srgbClr val="4D4D54"/>
              </a:solidFill>
            </a:endParaRPr>
          </a:p>
          <a:p>
            <a:pPr marL="142875" indent="-142875" algn="l" defTabSz="457200"/>
            <a:endParaRPr lang="en-US" dirty="0">
              <a:solidFill>
                <a:srgbClr val="4D4D54"/>
              </a:solidFill>
            </a:endParaRPr>
          </a:p>
        </p:txBody>
      </p:sp>
      <p:sp>
        <p:nvSpPr>
          <p:cNvPr id="134" name="Shape 134"/>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81</a:t>
            </a:fld>
            <a:endParaRPr lang="en-US" kern="0" dirty="0">
              <a:latin typeface="Gill Sans MT" panose="020B0502020104020203"/>
            </a:endParaRPr>
          </a:p>
        </p:txBody>
      </p:sp>
      <p:sp>
        <p:nvSpPr>
          <p:cNvPr id="2" name="Title 1"/>
          <p:cNvSpPr>
            <a:spLocks noGrp="1"/>
          </p:cNvSpPr>
          <p:nvPr>
            <p:ph type="title"/>
          </p:nvPr>
        </p:nvSpPr>
        <p:spPr>
          <a:xfrm>
            <a:off x="1048544" y="883800"/>
            <a:ext cx="9354908" cy="719259"/>
          </a:xfrm>
        </p:spPr>
        <p:txBody>
          <a:bodyPr/>
          <a:lstStyle/>
          <a:p>
            <a:r>
              <a:rPr lang="en-GB" sz="4000" dirty="0"/>
              <a:t>LIMITATIONS</a:t>
            </a:r>
            <a:endParaRPr lang="fr-FR" sz="4000" dirty="0"/>
          </a:p>
        </p:txBody>
      </p:sp>
      <p:sp>
        <p:nvSpPr>
          <p:cNvPr id="27" name="Rectangle 26">
            <a:extLst>
              <a:ext uri="{FF2B5EF4-FFF2-40B4-BE49-F238E27FC236}">
                <a16:creationId xmlns:a16="http://schemas.microsoft.com/office/drawing/2014/main" id="{701D0CD3-52E9-4840-983A-1064419F1D2D}"/>
              </a:ext>
            </a:extLst>
          </p:cNvPr>
          <p:cNvSpPr/>
          <p:nvPr/>
        </p:nvSpPr>
        <p:spPr>
          <a:xfrm>
            <a:off x="11535695" y="553262"/>
            <a:ext cx="865497" cy="269304"/>
          </a:xfrm>
          <a:prstGeom prst="rect">
            <a:avLst/>
          </a:pr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defRPr/>
            </a:pPr>
            <a:endParaRPr lang="en-US" sz="1500" kern="0" dirty="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419009711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621C21-EECE-44A1-93FF-CC4510854731}"/>
              </a:ext>
            </a:extLst>
          </p:cNvPr>
          <p:cNvSpPr/>
          <p:nvPr/>
        </p:nvSpPr>
        <p:spPr>
          <a:xfrm>
            <a:off x="596767" y="4110417"/>
            <a:ext cx="5220761" cy="269304"/>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19050" tIns="19050" rIns="19050" bIns="19050" numCol="1" spcCol="38100" rtlCol="0" anchor="ctr">
            <a:spAutoFit/>
          </a:bodyPr>
          <a:lstStyle/>
          <a:p>
            <a:pPr algn="ctr" defTabSz="412750" hangingPunct="0"/>
            <a:endParaRPr lang="en-US" sz="1500" kern="0">
              <a:solidFill>
                <a:srgbClr val="FFFFFF"/>
              </a:solidFill>
              <a:latin typeface="Helvetica Light"/>
              <a:ea typeface="Helvetica Light"/>
              <a:cs typeface="Helvetica Light"/>
              <a:sym typeface="Helvetica Light"/>
            </a:endParaRPr>
          </a:p>
        </p:txBody>
      </p:sp>
      <p:sp>
        <p:nvSpPr>
          <p:cNvPr id="8" name="Title 7"/>
          <p:cNvSpPr>
            <a:spLocks noGrp="1"/>
          </p:cNvSpPr>
          <p:nvPr>
            <p:ph type="title"/>
          </p:nvPr>
        </p:nvSpPr>
        <p:spPr>
          <a:xfrm>
            <a:off x="864393" y="737033"/>
            <a:ext cx="8885894" cy="738276"/>
          </a:xfrm>
        </p:spPr>
        <p:txBody>
          <a:bodyPr/>
          <a:lstStyle/>
          <a:p>
            <a:r>
              <a:rPr lang="en-US" sz="4000" dirty="0"/>
              <a:t>FUTURE DIRECTIONS</a:t>
            </a:r>
          </a:p>
        </p:txBody>
      </p:sp>
      <p:sp>
        <p:nvSpPr>
          <p:cNvPr id="9" name="Text Placeholder 8"/>
          <p:cNvSpPr>
            <a:spLocks noGrp="1"/>
          </p:cNvSpPr>
          <p:nvPr>
            <p:ph type="body" sz="quarter" idx="13"/>
          </p:nvPr>
        </p:nvSpPr>
        <p:spPr>
          <a:xfrm>
            <a:off x="6617369" y="2184935"/>
            <a:ext cx="4533499" cy="3936033"/>
          </a:xfrm>
        </p:spPr>
        <p:txBody>
          <a:bodyPr>
            <a:normAutofit fontScale="92500"/>
          </a:bodyPr>
          <a:lstStyle/>
          <a:p>
            <a:pPr marL="0" indent="0" algn="l" defTabSz="457200">
              <a:spcAft>
                <a:spcPts val="300"/>
              </a:spcAft>
              <a:buNone/>
            </a:pPr>
            <a:r>
              <a:rPr lang="en-US" sz="2400" dirty="0">
                <a:solidFill>
                  <a:srgbClr val="4D4D54"/>
                </a:solidFill>
              </a:rPr>
              <a:t>Further research is needed to… </a:t>
            </a:r>
          </a:p>
          <a:p>
            <a:pPr marL="457200" indent="-457200" algn="l" defTabSz="457200">
              <a:spcAft>
                <a:spcPts val="300"/>
              </a:spcAft>
              <a:buFont typeface="+mj-lt"/>
              <a:buAutoNum type="arabicPeriod"/>
            </a:pPr>
            <a:r>
              <a:rPr lang="en-US" sz="2400" dirty="0">
                <a:solidFill>
                  <a:srgbClr val="4D4D54"/>
                </a:solidFill>
              </a:rPr>
              <a:t>Evaluate social media strategies to shift SRGBV norms and behaviors are over time (randomized trials)</a:t>
            </a:r>
          </a:p>
          <a:p>
            <a:pPr marL="457200" indent="-457200" algn="l" defTabSz="457200">
              <a:spcAft>
                <a:spcPts val="300"/>
              </a:spcAft>
              <a:buFont typeface="+mj-lt"/>
              <a:buAutoNum type="arabicPeriod"/>
            </a:pPr>
            <a:r>
              <a:rPr lang="en-US" sz="2400" dirty="0">
                <a:solidFill>
                  <a:srgbClr val="4D4D54"/>
                </a:solidFill>
              </a:rPr>
              <a:t>Evaluate implementation and effectiveness of online coupled with in-person approaches </a:t>
            </a:r>
          </a:p>
          <a:p>
            <a:pPr marL="457200" indent="-457200" algn="l" defTabSz="457200">
              <a:spcAft>
                <a:spcPts val="300"/>
              </a:spcAft>
              <a:buFont typeface="+mj-lt"/>
              <a:buAutoNum type="arabicPeriod"/>
            </a:pPr>
            <a:r>
              <a:rPr lang="en-US" sz="2400" dirty="0">
                <a:solidFill>
                  <a:srgbClr val="4D4D54"/>
                </a:solidFill>
              </a:rPr>
              <a:t>Assess teacher social networks and tap into peer-influences for online norm-shifting approaches</a:t>
            </a:r>
          </a:p>
          <a:p>
            <a:pPr marL="457200" indent="-457200" algn="l" defTabSz="457200">
              <a:spcAft>
                <a:spcPts val="300"/>
              </a:spcAft>
              <a:buFont typeface="+mj-lt"/>
              <a:buAutoNum type="arabicPeriod"/>
            </a:pPr>
            <a:endParaRPr lang="en-US" sz="2400" dirty="0">
              <a:solidFill>
                <a:srgbClr val="4D4D54"/>
              </a:solidFill>
            </a:endParaRPr>
          </a:p>
          <a:p>
            <a:pPr marL="142875" indent="-142875" algn="l" defTabSz="457200">
              <a:spcAft>
                <a:spcPts val="300"/>
              </a:spcAft>
            </a:pPr>
            <a:endParaRPr lang="en-US" sz="2400" dirty="0">
              <a:solidFill>
                <a:srgbClr val="4D4D54"/>
              </a:solidFill>
            </a:endParaRPr>
          </a:p>
          <a:p>
            <a:pPr marL="0" indent="0" algn="l" defTabSz="457200">
              <a:spcAft>
                <a:spcPts val="300"/>
              </a:spcAft>
              <a:buNone/>
            </a:pPr>
            <a:endParaRPr lang="en-US" sz="2400" dirty="0">
              <a:solidFill>
                <a:srgbClr val="4D4D54"/>
              </a:solidFill>
            </a:endParaRPr>
          </a:p>
          <a:p>
            <a:pPr marL="142875" indent="-142875" algn="l" defTabSz="457200">
              <a:spcAft>
                <a:spcPts val="300"/>
              </a:spcAft>
            </a:pPr>
            <a:endParaRPr lang="en-US" sz="2400" dirty="0"/>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82</a:t>
            </a:fld>
            <a:endParaRPr lang="en-US" kern="0" dirty="0">
              <a:latin typeface="Gill Sans MT" panose="020B0502020104020203"/>
            </a:endParaRPr>
          </a:p>
        </p:txBody>
      </p:sp>
      <p:pic>
        <p:nvPicPr>
          <p:cNvPr id="3" name="Picture 2">
            <a:extLst>
              <a:ext uri="{FF2B5EF4-FFF2-40B4-BE49-F238E27FC236}">
                <a16:creationId xmlns:a16="http://schemas.microsoft.com/office/drawing/2014/main" id="{A7A575D6-8FA7-4700-8B3D-D5EB89B07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016" y="2322847"/>
            <a:ext cx="5220761" cy="3481187"/>
          </a:xfrm>
          <a:prstGeom prst="rect">
            <a:avLst/>
          </a:prstGeom>
        </p:spPr>
      </p:pic>
    </p:spTree>
    <p:extLst>
      <p:ext uri="{BB962C8B-B14F-4D97-AF65-F5344CB8AC3E}">
        <p14:creationId xmlns:p14="http://schemas.microsoft.com/office/powerpoint/2010/main" val="352042210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64393" y="737033"/>
            <a:ext cx="8885894" cy="738276"/>
          </a:xfrm>
        </p:spPr>
        <p:txBody>
          <a:bodyPr/>
          <a:lstStyle/>
          <a:p>
            <a:r>
              <a:rPr lang="en-US" sz="4000" dirty="0"/>
              <a:t>REFERENCES</a:t>
            </a:r>
          </a:p>
        </p:txBody>
      </p:sp>
      <p:sp>
        <p:nvSpPr>
          <p:cNvPr id="9" name="Text Placeholder 8"/>
          <p:cNvSpPr>
            <a:spLocks noGrp="1"/>
          </p:cNvSpPr>
          <p:nvPr>
            <p:ph type="body" sz="quarter" idx="13"/>
          </p:nvPr>
        </p:nvSpPr>
        <p:spPr>
          <a:xfrm>
            <a:off x="864393" y="2281187"/>
            <a:ext cx="10172576" cy="4144461"/>
          </a:xfrm>
        </p:spPr>
        <p:txBody>
          <a:bodyPr>
            <a:normAutofit fontScale="55000" lnSpcReduction="20000"/>
          </a:bodyPr>
          <a:lstStyle/>
          <a:p>
            <a:pPr marL="142875" indent="-142875" algn="l" defTabSz="457200">
              <a:spcAft>
                <a:spcPts val="300"/>
              </a:spcAft>
            </a:pPr>
            <a:r>
              <a:rPr lang="en-US" sz="2400" dirty="0"/>
              <a:t>Devries, K. M., Child, J. C., Allen, E., </a:t>
            </a:r>
            <a:r>
              <a:rPr lang="en-US" sz="2400" dirty="0" err="1"/>
              <a:t>Walakira</a:t>
            </a:r>
            <a:r>
              <a:rPr lang="en-US" sz="2400" dirty="0"/>
              <a:t>, E., Parkes, J., &amp; </a:t>
            </a:r>
            <a:r>
              <a:rPr lang="en-US" sz="2400" dirty="0" err="1"/>
              <a:t>Naker</a:t>
            </a:r>
            <a:r>
              <a:rPr lang="en-US" sz="2400" dirty="0"/>
              <a:t>, D. (2014). School violence, mental health, and educational performance in Uganda. </a:t>
            </a:r>
            <a:r>
              <a:rPr lang="en-US" sz="2400" i="1" dirty="0"/>
              <a:t>Pediatrics</a:t>
            </a:r>
            <a:r>
              <a:rPr lang="en-US" sz="2400" dirty="0"/>
              <a:t>,</a:t>
            </a:r>
            <a:r>
              <a:rPr lang="en-US" sz="2400" i="1" dirty="0"/>
              <a:t> 133</a:t>
            </a:r>
            <a:r>
              <a:rPr lang="en-US" sz="2400" dirty="0"/>
              <a:t>(1), e129-137. https://doi.org/10.1542/peds.2013-2007 </a:t>
            </a:r>
          </a:p>
          <a:p>
            <a:pPr marL="142875" indent="-142875" algn="l" defTabSz="457200">
              <a:spcAft>
                <a:spcPts val="300"/>
              </a:spcAft>
            </a:pPr>
            <a:r>
              <a:rPr lang="en-US" sz="2400" dirty="0"/>
              <a:t>Devries, K. M., &amp; </a:t>
            </a:r>
            <a:r>
              <a:rPr lang="en-US" sz="2400" dirty="0" err="1"/>
              <a:t>Naker</a:t>
            </a:r>
            <a:r>
              <a:rPr lang="en-US" sz="2400" dirty="0"/>
              <a:t>, D. (2021). Preventing teacher violence against children: the need for a research agenda. </a:t>
            </a:r>
            <a:r>
              <a:rPr lang="en-US" sz="2400" i="1" dirty="0"/>
              <a:t>The Lancet Global Health</a:t>
            </a:r>
            <a:r>
              <a:rPr lang="en-US" sz="2400" dirty="0"/>
              <a:t>,</a:t>
            </a:r>
            <a:r>
              <a:rPr lang="en-US" sz="2400" i="1" dirty="0"/>
              <a:t> 9</a:t>
            </a:r>
            <a:r>
              <a:rPr lang="en-US" sz="2400" dirty="0"/>
              <a:t>(4), e379-e380. https://doi.org/10.1016/S2214-109X(21)00093-0 </a:t>
            </a:r>
          </a:p>
          <a:p>
            <a:pPr marL="142875" indent="-142875" algn="l" defTabSz="457200">
              <a:spcAft>
                <a:spcPts val="300"/>
              </a:spcAft>
            </a:pPr>
            <a:r>
              <a:rPr lang="en-US" sz="2400" dirty="0"/>
              <a:t>Hillis, S., Mercy, J., </a:t>
            </a:r>
            <a:r>
              <a:rPr lang="en-US" sz="2400" dirty="0" err="1"/>
              <a:t>Amobi</a:t>
            </a:r>
            <a:r>
              <a:rPr lang="en-US" sz="2400" dirty="0"/>
              <a:t>, A., &amp; Kress, H. (2016). Global Prevalence of Past-year Violence Against Children: A Systematic Review and Minimum Estimates. </a:t>
            </a:r>
            <a:r>
              <a:rPr lang="en-US" sz="2400" i="1" dirty="0"/>
              <a:t>Pediatrics</a:t>
            </a:r>
            <a:r>
              <a:rPr lang="en-US" sz="2400" dirty="0"/>
              <a:t>,</a:t>
            </a:r>
            <a:r>
              <a:rPr lang="en-US" sz="2400" i="1" dirty="0"/>
              <a:t> 137</a:t>
            </a:r>
            <a:r>
              <a:rPr lang="en-US" sz="2400" dirty="0"/>
              <a:t>(3), e20154079. https://doi.org/10.1542/peds.2015-4079 </a:t>
            </a:r>
          </a:p>
          <a:p>
            <a:pPr marL="142875" indent="-142875" algn="l" defTabSz="457200">
              <a:spcAft>
                <a:spcPts val="300"/>
              </a:spcAft>
            </a:pPr>
            <a:r>
              <a:rPr lang="en-US" sz="2400" dirty="0"/>
              <a:t>Hillis, S. D., Mercy, J. A., &amp; Saul, J. R. (2017). The enduring impact of violence against children. </a:t>
            </a:r>
            <a:r>
              <a:rPr lang="en-US" sz="2400" i="1" dirty="0"/>
              <a:t>Psychology, Health &amp; Medicine</a:t>
            </a:r>
            <a:r>
              <a:rPr lang="en-US" sz="2400" dirty="0"/>
              <a:t>,</a:t>
            </a:r>
            <a:r>
              <a:rPr lang="en-US" sz="2400" i="1" dirty="0"/>
              <a:t> 22</a:t>
            </a:r>
            <a:r>
              <a:rPr lang="en-US" sz="2400" dirty="0"/>
              <a:t>(4), 393-405. https://doi.org/10.1080/13548506.2016.1153679 </a:t>
            </a:r>
            <a:endParaRPr lang="en-US" sz="2400" i="1" dirty="0"/>
          </a:p>
          <a:p>
            <a:pPr marL="142875" indent="-142875" algn="l" defTabSz="457200">
              <a:spcAft>
                <a:spcPts val="300"/>
              </a:spcAft>
            </a:pPr>
            <a:r>
              <a:rPr lang="en-US" sz="2400" dirty="0"/>
              <a:t>Lewis, S.P.; </a:t>
            </a:r>
            <a:r>
              <a:rPr lang="en-US" sz="2400" dirty="0" err="1"/>
              <a:t>Seko</a:t>
            </a:r>
            <a:r>
              <a:rPr lang="en-US" sz="2400" dirty="0"/>
              <a:t>, Y.; Joshi, P. The impact of YouTube peer feedback on attitudes toward recovery from non-suicidal self-injury: An experimental pilot study. Digit Health 2018, 4, 2055207618780499. </a:t>
            </a:r>
          </a:p>
          <a:p>
            <a:pPr marL="142875" indent="-142875" algn="l" defTabSz="457200">
              <a:spcAft>
                <a:spcPts val="300"/>
              </a:spcAft>
            </a:pPr>
            <a:r>
              <a:rPr lang="en-US" sz="2400" dirty="0" err="1"/>
              <a:t>Iskarpatyoti</a:t>
            </a:r>
            <a:r>
              <a:rPr lang="en-US" sz="2400" dirty="0"/>
              <a:t>, B.; Biehl, H.; Spencer, J. Using Social Media Data to Understand Changes in Gender Norms; Measure Evaluation, University of North Carolina at Chapel Hill: Chapel Hill, NC, USA, 2018.</a:t>
            </a:r>
          </a:p>
          <a:p>
            <a:pPr marL="142875" indent="-142875" algn="l" defTabSz="457200">
              <a:spcAft>
                <a:spcPts val="300"/>
              </a:spcAft>
            </a:pPr>
            <a:r>
              <a:rPr lang="en-US" sz="2400" dirty="0" err="1"/>
              <a:t>Lutkenhaus</a:t>
            </a:r>
            <a:r>
              <a:rPr lang="en-US" sz="2400" dirty="0"/>
              <a:t>, R.; McLarnon, C.; Walker, F. Norms-Shifting on Social Media: A Review of Strategies to Shift Norms among Adolescents and Young Adults Online. Rev. </a:t>
            </a:r>
            <a:r>
              <a:rPr lang="en-US" sz="2400" dirty="0" err="1"/>
              <a:t>Commun</a:t>
            </a:r>
            <a:r>
              <a:rPr lang="en-US" sz="2400" dirty="0"/>
              <a:t>. Res. 2023, in press.</a:t>
            </a:r>
          </a:p>
          <a:p>
            <a:pPr marL="142875" indent="-142875" algn="l" defTabSz="457200">
              <a:spcAft>
                <a:spcPts val="300"/>
              </a:spcAft>
            </a:pPr>
            <a:r>
              <a:rPr lang="en-US" sz="2400" dirty="0"/>
              <a:t>Fairbairn, J. Before #MeToo: Violence against Women Social Media Work, Bystander Intervention, and Social Change. Societies 2020, 10, 51.</a:t>
            </a:r>
          </a:p>
          <a:p>
            <a:pPr marL="142875" indent="-142875" algn="l" defTabSz="457200">
              <a:spcAft>
                <a:spcPts val="300"/>
              </a:spcAft>
            </a:pPr>
            <a:r>
              <a:rPr lang="en-US" sz="2400" dirty="0" err="1"/>
              <a:t>Liou</a:t>
            </a:r>
            <a:r>
              <a:rPr lang="en-US" sz="2400" dirty="0"/>
              <a:t>, C. Using Social Media for the Prevention of Violence against Women: Lessons Learned from Social Media Communication Campaigns to Prevent Violence against Women in India, China and Viet Nam; Partners for Prevention: Bangkok, Thailand, 2013.</a:t>
            </a:r>
          </a:p>
          <a:p>
            <a:pPr marL="142875" indent="-142875" algn="l" defTabSz="457200">
              <a:spcAft>
                <a:spcPts val="300"/>
              </a:spcAft>
            </a:pPr>
            <a:r>
              <a:rPr lang="en-US" sz="2400" dirty="0" err="1"/>
              <a:t>Lubaaie</a:t>
            </a:r>
            <a:r>
              <a:rPr lang="en-US" sz="2400" dirty="0"/>
              <a:t>, G. (2020). Gender imbalances among students in Kyambogo University of Uganda and development implications. </a:t>
            </a:r>
            <a:r>
              <a:rPr lang="en-US" sz="2400" i="1" dirty="0"/>
              <a:t>Direct Research Journal of Social Science and Educational Studies</a:t>
            </a:r>
            <a:r>
              <a:rPr lang="en-US" sz="2400" dirty="0"/>
              <a:t>,</a:t>
            </a:r>
            <a:r>
              <a:rPr lang="en-US" sz="2400" i="1" dirty="0"/>
              <a:t> 7</a:t>
            </a:r>
            <a:r>
              <a:rPr lang="en-US" sz="2400" dirty="0"/>
              <a:t>(1), 7-14. </a:t>
            </a:r>
          </a:p>
          <a:p>
            <a:pPr marL="142875" indent="-142875" algn="l" defTabSz="457200">
              <a:spcAft>
                <a:spcPts val="300"/>
              </a:spcAft>
            </a:pPr>
            <a:r>
              <a:rPr lang="en-US" sz="2400" dirty="0"/>
              <a:t>UNICEF. (2020). </a:t>
            </a:r>
            <a:r>
              <a:rPr lang="en-US" sz="2400" i="1" dirty="0"/>
              <a:t>Gender Dimensions of Violence Against Children and Adolescents</a:t>
            </a:r>
            <a:r>
              <a:rPr lang="en-US" sz="2400" dirty="0"/>
              <a:t> (Strategy Paper).</a:t>
            </a:r>
            <a:endParaRPr lang="en-US" sz="2400" i="1" dirty="0"/>
          </a:p>
          <a:p>
            <a:pPr marL="142875" indent="-142875" algn="l" defTabSz="457200">
              <a:spcAft>
                <a:spcPts val="300"/>
              </a:spcAft>
            </a:pPr>
            <a:r>
              <a:rPr lang="en-US" sz="2400" dirty="0" err="1"/>
              <a:t>Wodon</a:t>
            </a:r>
            <a:r>
              <a:rPr lang="en-US" sz="2400" dirty="0"/>
              <a:t>, Q., </a:t>
            </a:r>
            <a:r>
              <a:rPr lang="en-US" sz="2400" dirty="0" err="1"/>
              <a:t>Fèvre</a:t>
            </a:r>
            <a:r>
              <a:rPr lang="en-US" sz="2400" dirty="0"/>
              <a:t>, C., </a:t>
            </a:r>
            <a:r>
              <a:rPr lang="en-US" sz="2400" dirty="0" err="1"/>
              <a:t>Malé</a:t>
            </a:r>
            <a:r>
              <a:rPr lang="en-US" sz="2400" dirty="0"/>
              <a:t>, A., </a:t>
            </a:r>
            <a:r>
              <a:rPr lang="en-US" sz="2400" dirty="0" err="1"/>
              <a:t>Nayihouba</a:t>
            </a:r>
            <a:r>
              <a:rPr lang="en-US" sz="2400" dirty="0"/>
              <a:t>, H., &amp; Nguyen, H. (2021). </a:t>
            </a:r>
            <a:r>
              <a:rPr lang="en-US" sz="2400" i="1" dirty="0"/>
              <a:t>Ending Violence in Schools: An Investment Case</a:t>
            </a:r>
            <a:r>
              <a:rPr lang="en-US" sz="2400" dirty="0"/>
              <a:t>. </a:t>
            </a:r>
            <a:endParaRPr lang="en-US" sz="2400" i="1" dirty="0"/>
          </a:p>
          <a:p>
            <a:pPr marL="142875" indent="-142875" algn="l" defTabSz="457200">
              <a:spcAft>
                <a:spcPts val="300"/>
              </a:spcAft>
            </a:pPr>
            <a:endParaRPr lang="en-US" sz="2400" i="1" dirty="0"/>
          </a:p>
          <a:p>
            <a:pPr marL="142875" indent="-142875" algn="l" defTabSz="457200">
              <a:spcAft>
                <a:spcPts val="300"/>
              </a:spcAft>
            </a:pPr>
            <a:endParaRPr lang="en-US" sz="2400" i="1" dirty="0"/>
          </a:p>
        </p:txBody>
      </p:sp>
      <p:sp>
        <p:nvSpPr>
          <p:cNvPr id="6" name="Slide Number Placeholder 5"/>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83</a:t>
            </a:fld>
            <a:endParaRPr lang="en-US" kern="0" dirty="0">
              <a:latin typeface="Gill Sans MT" panose="020B0502020104020203"/>
            </a:endParaRPr>
          </a:p>
        </p:txBody>
      </p:sp>
    </p:spTree>
    <p:extLst>
      <p:ext uri="{BB962C8B-B14F-4D97-AF65-F5344CB8AC3E}">
        <p14:creationId xmlns:p14="http://schemas.microsoft.com/office/powerpoint/2010/main" val="3662341792"/>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175647" y="628522"/>
            <a:ext cx="5931694" cy="1112473"/>
          </a:xfrm>
        </p:spPr>
        <p:txBody>
          <a:bodyPr/>
          <a:lstStyle/>
          <a:p>
            <a:r>
              <a:rPr lang="en-US" dirty="0"/>
              <a:t>CONTACT US!</a:t>
            </a:r>
          </a:p>
        </p:txBody>
      </p:sp>
      <p:sp>
        <p:nvSpPr>
          <p:cNvPr id="6" name="Text Placeholder 5"/>
          <p:cNvSpPr>
            <a:spLocks noGrp="1"/>
          </p:cNvSpPr>
          <p:nvPr>
            <p:ph type="body" sz="quarter" idx="12"/>
          </p:nvPr>
        </p:nvSpPr>
        <p:spPr>
          <a:xfrm>
            <a:off x="5221411" y="1342808"/>
            <a:ext cx="5931650" cy="1330703"/>
          </a:xfrm>
        </p:spPr>
        <p:txBody>
          <a:bodyPr>
            <a:normAutofit/>
          </a:bodyPr>
          <a:lstStyle/>
          <a:p>
            <a:pPr marL="384175" lvl="3" indent="0">
              <a:buNone/>
            </a:pPr>
            <a:endParaRPr lang="en-US" sz="2000" dirty="0">
              <a:latin typeface="+mn-lt"/>
            </a:endParaRPr>
          </a:p>
          <a:p>
            <a:pPr marL="50800" lvl="3" indent="0">
              <a:buNone/>
            </a:pPr>
            <a:r>
              <a:rPr lang="en-US" sz="2000" dirty="0"/>
              <a:t>For questions about this study:</a:t>
            </a:r>
          </a:p>
          <a:p>
            <a:pPr marL="541338" lvl="2" indent="-288925"/>
            <a:r>
              <a:rPr lang="en-US" sz="2000" dirty="0">
                <a:latin typeface="Calibri" panose="020F0502020204030204" pitchFamily="34" charset="0"/>
                <a:cs typeface="Calibri" panose="020F0502020204030204" pitchFamily="34" charset="0"/>
                <a:hlinkClick r:id="rId2"/>
              </a:rPr>
              <a:t>rogers.tumusiime@savethechildren.org</a:t>
            </a:r>
            <a:r>
              <a:rPr lang="en-US" sz="2000" dirty="0">
                <a:latin typeface="Calibri" panose="020F0502020204030204" pitchFamily="34" charset="0"/>
                <a:cs typeface="Calibri" panose="020F0502020204030204" pitchFamily="34" charset="0"/>
              </a:rPr>
              <a:t> </a:t>
            </a:r>
          </a:p>
          <a:p>
            <a:pPr marL="541338" lvl="2" indent="-288925"/>
            <a:r>
              <a:rPr lang="en-US" sz="2000" dirty="0">
                <a:latin typeface="Calibri" panose="020F0502020204030204" pitchFamily="34" charset="0"/>
                <a:cs typeface="Calibri" panose="020F0502020204030204" pitchFamily="34" charset="0"/>
                <a:hlinkClick r:id="rId3"/>
              </a:rPr>
              <a:t>juysal@health.ucsd.edu</a:t>
            </a:r>
            <a:r>
              <a:rPr lang="en-US" sz="2000" dirty="0">
                <a:latin typeface="Calibri" panose="020F0502020204030204" pitchFamily="34" charset="0"/>
                <a:cs typeface="Calibri" panose="020F0502020204030204" pitchFamily="34" charset="0"/>
              </a:rPr>
              <a:t> </a:t>
            </a:r>
          </a:p>
          <a:p>
            <a:pPr marL="252413" lvl="2" indent="0">
              <a:buNone/>
            </a:pPr>
            <a:endParaRPr lang="en-US" sz="2000"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2"/>
          </p:nvPr>
        </p:nvSpPr>
        <p:spPr/>
        <p:txBody>
          <a:bodyPr/>
          <a:lstStyle/>
          <a:p>
            <a:pPr defTabSz="412750" hangingPunct="0"/>
            <a:fld id="{86CB4B4D-7CA3-9044-876B-883B54F8677D}" type="slidenum">
              <a:rPr lang="en-US" kern="0">
                <a:latin typeface="Gill Sans MT" panose="020B0502020104020203"/>
              </a:rPr>
              <a:pPr defTabSz="412750" hangingPunct="0"/>
              <a:t>84</a:t>
            </a:fld>
            <a:endParaRPr lang="en-US" kern="0" dirty="0">
              <a:latin typeface="Gill Sans MT" panose="020B0502020104020203"/>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780" y="0"/>
            <a:ext cx="2232138" cy="22321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111" y="1740995"/>
            <a:ext cx="2753226" cy="275322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332" y="4002993"/>
            <a:ext cx="2584784" cy="2584784"/>
          </a:xfrm>
          <a:prstGeom prst="rect">
            <a:avLst/>
          </a:prstGeom>
        </p:spPr>
      </p:pic>
      <p:sp>
        <p:nvSpPr>
          <p:cNvPr id="11" name="Text Placeholder 5">
            <a:extLst>
              <a:ext uri="{FF2B5EF4-FFF2-40B4-BE49-F238E27FC236}">
                <a16:creationId xmlns:a16="http://schemas.microsoft.com/office/drawing/2014/main" id="{E7E79B1F-80F0-4D3D-B2F6-5B3116BB177A}"/>
              </a:ext>
            </a:extLst>
          </p:cNvPr>
          <p:cNvSpPr txBox="1">
            <a:spLocks/>
          </p:cNvSpPr>
          <p:nvPr/>
        </p:nvSpPr>
        <p:spPr>
          <a:xfrm>
            <a:off x="5175647" y="3163518"/>
            <a:ext cx="3657203" cy="3065961"/>
          </a:xfrm>
          <a:prstGeom prst="rect">
            <a:avLst/>
          </a:prstGeom>
        </p:spPr>
        <p:txBody>
          <a:bodyPr vert="horz" lIns="45720" tIns="22860" rIns="45720" bIns="22860" rtlCol="0">
            <a:normAutofit fontScale="92500" lnSpcReduction="20000"/>
          </a:bodyPr>
          <a:lstStyle>
            <a:lvl1pPr marL="0" marR="0" indent="0" algn="just" defTabSz="825500" rtl="0" latinLnBrk="0">
              <a:lnSpc>
                <a:spcPct val="100000"/>
              </a:lnSpc>
              <a:spcBef>
                <a:spcPts val="0"/>
              </a:spcBef>
              <a:spcAft>
                <a:spcPts val="0"/>
              </a:spcAft>
              <a:buClrTx/>
              <a:buSzTx/>
              <a:buFont typeface="Arial" panose="020B0604020202020204" pitchFamily="34" charset="0"/>
              <a:buNone/>
              <a:tabLst/>
              <a:defRPr sz="3200" b="0" i="0" u="none" strike="noStrike" cap="none" spc="0" baseline="0">
                <a:ln>
                  <a:noFill/>
                </a:ln>
                <a:solidFill>
                  <a:srgbClr val="454545"/>
                </a:solidFill>
                <a:uFillTx/>
                <a:latin typeface="+mn-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384175" lvl="3" indent="0" defTabSz="412750">
              <a:buNone/>
            </a:pPr>
            <a:endParaRPr lang="en-US" sz="2000" kern="0" dirty="0">
              <a:latin typeface="Gill Sans MT" panose="020B0502020104020203"/>
            </a:endParaRPr>
          </a:p>
          <a:p>
            <a:pPr marL="50800" lvl="3" indent="0" defTabSz="412750">
              <a:buNone/>
            </a:pPr>
            <a:r>
              <a:rPr lang="en-US" sz="2000" kern="0" dirty="0">
                <a:latin typeface="Gill Sans MT" panose="020B0502020104020203"/>
              </a:rPr>
              <a:t>Read our publication! </a:t>
            </a:r>
          </a:p>
          <a:p>
            <a:pPr marL="50800" lvl="3" indent="0" defTabSz="412750">
              <a:buNone/>
            </a:pPr>
            <a:endParaRPr lang="en-US" sz="2000" kern="0" dirty="0">
              <a:latin typeface="Gill Sans MT" panose="020B0502020104020203"/>
            </a:endParaRPr>
          </a:p>
          <a:p>
            <a:pPr marL="50800" lvl="3" indent="0" algn="l" defTabSz="412750">
              <a:buNone/>
            </a:pPr>
            <a:r>
              <a:rPr lang="en-US" sz="1800" kern="0" dirty="0">
                <a:latin typeface="Gill Sans MT" panose="020B0502020104020203"/>
              </a:rPr>
              <a:t>Uysal J, Chitle P, Akinola M, Kennedy C, Tumusiime R, McCarthy P, Gautsch L, Lundgren R. Lessons Learned from a Mixed-Method Pilot of a Norms-Shifting Social Media Intervention to Reduce Teacher-Perpetrated School-Related Gender-Based Violence in Uganda. </a:t>
            </a:r>
            <a:r>
              <a:rPr lang="en-US" sz="1800" i="1" kern="0" dirty="0">
                <a:latin typeface="Gill Sans MT" panose="020B0502020104020203"/>
              </a:rPr>
              <a:t>Adolescents</a:t>
            </a:r>
            <a:r>
              <a:rPr lang="en-US" sz="1800" kern="0" dirty="0">
                <a:latin typeface="Gill Sans MT" panose="020B0502020104020203"/>
              </a:rPr>
              <a:t>. 2023; 3(2):199-211. https://doi.org/10.3390/adolescents3020015</a:t>
            </a:r>
            <a:endParaRPr lang="en-US" sz="2000" kern="0" dirty="0">
              <a:latin typeface="Calibri" panose="020F0502020204030204" pitchFamily="34" charset="0"/>
              <a:cs typeface="Calibri" panose="020F0502020204030204" pitchFamily="34" charset="0"/>
            </a:endParaRPr>
          </a:p>
          <a:p>
            <a:pPr marL="252413" lvl="2" indent="0" defTabSz="412750">
              <a:buNone/>
            </a:pPr>
            <a:endParaRPr lang="en-US" sz="2000" kern="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32B917D-C1EA-42A8-AAE7-9248CD8A183F}"/>
              </a:ext>
            </a:extLst>
          </p:cNvPr>
          <p:cNvPicPr>
            <a:picLocks noChangeAspect="1"/>
          </p:cNvPicPr>
          <p:nvPr/>
        </p:nvPicPr>
        <p:blipFill rotWithShape="1">
          <a:blip r:embed="rId7"/>
          <a:srcRect b="25386"/>
          <a:stretch/>
        </p:blipFill>
        <p:spPr>
          <a:xfrm>
            <a:off x="9167387" y="3482865"/>
            <a:ext cx="2748564" cy="2746613"/>
          </a:xfrm>
          <a:prstGeom prst="rect">
            <a:avLst/>
          </a:prstGeom>
        </p:spPr>
      </p:pic>
    </p:spTree>
    <p:extLst>
      <p:ext uri="{BB962C8B-B14F-4D97-AF65-F5344CB8AC3E}">
        <p14:creationId xmlns:p14="http://schemas.microsoft.com/office/powerpoint/2010/main" val="41754238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078481"/>
            <a:ext cx="9666845" cy="1384994"/>
          </a:xfrm>
        </p:spPr>
        <p:txBody>
          <a:bodyPr/>
          <a:lstStyle/>
          <a:p>
            <a:pPr algn="l">
              <a:lnSpc>
                <a:spcPct val="80000"/>
              </a:lnSpc>
            </a:pPr>
            <a:r>
              <a:rPr lang="en-US" sz="6600" b="0" i="0" u="none" strike="noStrike" dirty="0">
                <a:effectLst/>
                <a:latin typeface="Tw Cen MT Condensed" panose="020B0606020104020203" pitchFamily="34" charset="0"/>
              </a:rPr>
              <a:t>WOUGNET</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15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A53B48A4-0F75-B989-2793-B145219DA1A6}"/>
              </a:ext>
            </a:extLst>
          </p:cNvPr>
          <p:cNvSpPr txBox="1"/>
          <p:nvPr/>
        </p:nvSpPr>
        <p:spPr>
          <a:xfrm>
            <a:off x="794202" y="3393465"/>
            <a:ext cx="9762961" cy="584775"/>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Amplifying Voices: The Extent of Online Gender Based Violence in Uganda</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134116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38" y="6657"/>
            <a:ext cx="1834514" cy="6848475"/>
            <a:chOff x="2038" y="6657"/>
            <a:chExt cx="1834514" cy="6848475"/>
          </a:xfrm>
        </p:grpSpPr>
        <p:sp>
          <p:nvSpPr>
            <p:cNvPr id="3" name="object 3"/>
            <p:cNvSpPr/>
            <p:nvPr/>
          </p:nvSpPr>
          <p:spPr>
            <a:xfrm>
              <a:off x="2038" y="6736"/>
              <a:ext cx="1834514" cy="6848475"/>
            </a:xfrm>
            <a:custGeom>
              <a:avLst/>
              <a:gdLst/>
              <a:ahLst/>
              <a:cxnLst/>
              <a:rect l="l" t="t" r="r" b="b"/>
              <a:pathLst>
                <a:path w="1834514" h="6848475">
                  <a:moveTo>
                    <a:pt x="0" y="0"/>
                  </a:moveTo>
                  <a:lnTo>
                    <a:pt x="1792656" y="0"/>
                  </a:lnTo>
                  <a:lnTo>
                    <a:pt x="1795690" y="84727"/>
                  </a:lnTo>
                  <a:lnTo>
                    <a:pt x="1803781" y="622416"/>
                  </a:lnTo>
                  <a:lnTo>
                    <a:pt x="1826723" y="1201042"/>
                  </a:lnTo>
                  <a:lnTo>
                    <a:pt x="1832230" y="1406165"/>
                  </a:lnTo>
                  <a:lnTo>
                    <a:pt x="1834016" y="1605514"/>
                  </a:lnTo>
                  <a:lnTo>
                    <a:pt x="1832083" y="1804957"/>
                  </a:lnTo>
                  <a:lnTo>
                    <a:pt x="1826445" y="2003574"/>
                  </a:lnTo>
                  <a:lnTo>
                    <a:pt x="1810493" y="2355007"/>
                  </a:lnTo>
                  <a:lnTo>
                    <a:pt x="1808521" y="2409143"/>
                  </a:lnTo>
                  <a:lnTo>
                    <a:pt x="1806177" y="2628947"/>
                  </a:lnTo>
                  <a:lnTo>
                    <a:pt x="1797841" y="2902811"/>
                  </a:lnTo>
                  <a:lnTo>
                    <a:pt x="1794090" y="3172520"/>
                  </a:lnTo>
                  <a:lnTo>
                    <a:pt x="1795110" y="3487288"/>
                  </a:lnTo>
                  <a:lnTo>
                    <a:pt x="1811704" y="4222507"/>
                  </a:lnTo>
                  <a:lnTo>
                    <a:pt x="1812716" y="4472052"/>
                  </a:lnTo>
                  <a:lnTo>
                    <a:pt x="1808576" y="4820143"/>
                  </a:lnTo>
                  <a:lnTo>
                    <a:pt x="1802493" y="5027266"/>
                  </a:lnTo>
                  <a:lnTo>
                    <a:pt x="1775539" y="5577882"/>
                  </a:lnTo>
                  <a:lnTo>
                    <a:pt x="1770914" y="5731051"/>
                  </a:lnTo>
                  <a:lnTo>
                    <a:pt x="1768535" y="5934302"/>
                  </a:lnTo>
                  <a:lnTo>
                    <a:pt x="1769883" y="6136353"/>
                  </a:lnTo>
                  <a:lnTo>
                    <a:pt x="1775800" y="6387084"/>
                  </a:lnTo>
                  <a:lnTo>
                    <a:pt x="1794403" y="6832711"/>
                  </a:lnTo>
                  <a:lnTo>
                    <a:pt x="1791047" y="6847929"/>
                  </a:lnTo>
                  <a:lnTo>
                    <a:pt x="0" y="6847929"/>
                  </a:lnTo>
                  <a:lnTo>
                    <a:pt x="0" y="0"/>
                  </a:lnTo>
                  <a:close/>
                </a:path>
              </a:pathLst>
            </a:custGeom>
            <a:solidFill>
              <a:srgbClr val="2546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16125" y="14266"/>
              <a:ext cx="520065" cy="6833870"/>
            </a:xfrm>
            <a:custGeom>
              <a:avLst/>
              <a:gdLst/>
              <a:ahLst/>
              <a:cxnLst/>
              <a:rect l="l" t="t" r="r" b="b"/>
              <a:pathLst>
                <a:path w="520065" h="6833870">
                  <a:moveTo>
                    <a:pt x="843" y="0"/>
                  </a:moveTo>
                  <a:lnTo>
                    <a:pt x="486768" y="0"/>
                  </a:lnTo>
                  <a:lnTo>
                    <a:pt x="488033" y="55560"/>
                  </a:lnTo>
                  <a:lnTo>
                    <a:pt x="485594" y="267343"/>
                  </a:lnTo>
                  <a:lnTo>
                    <a:pt x="486574" y="363448"/>
                  </a:lnTo>
                  <a:lnTo>
                    <a:pt x="515588" y="1300386"/>
                  </a:lnTo>
                  <a:lnTo>
                    <a:pt x="519581" y="1553634"/>
                  </a:lnTo>
                  <a:lnTo>
                    <a:pt x="519084" y="1803710"/>
                  </a:lnTo>
                  <a:lnTo>
                    <a:pt x="514084" y="2053824"/>
                  </a:lnTo>
                  <a:lnTo>
                    <a:pt x="488908" y="2785620"/>
                  </a:lnTo>
                  <a:lnTo>
                    <a:pt x="483275" y="3093069"/>
                  </a:lnTo>
                  <a:lnTo>
                    <a:pt x="482910" y="3502643"/>
                  </a:lnTo>
                  <a:lnTo>
                    <a:pt x="501331" y="4566575"/>
                  </a:lnTo>
                  <a:lnTo>
                    <a:pt x="501579" y="4766586"/>
                  </a:lnTo>
                  <a:lnTo>
                    <a:pt x="500809" y="4916231"/>
                  </a:lnTo>
                  <a:lnTo>
                    <a:pt x="503711" y="5263372"/>
                  </a:lnTo>
                  <a:lnTo>
                    <a:pt x="502775" y="5362174"/>
                  </a:lnTo>
                  <a:lnTo>
                    <a:pt x="492726" y="5663599"/>
                  </a:lnTo>
                  <a:lnTo>
                    <a:pt x="489129" y="5866142"/>
                  </a:lnTo>
                  <a:lnTo>
                    <a:pt x="488810" y="6119405"/>
                  </a:lnTo>
                  <a:lnTo>
                    <a:pt x="494667" y="6475058"/>
                  </a:lnTo>
                  <a:lnTo>
                    <a:pt x="505809" y="6833266"/>
                  </a:lnTo>
                  <a:lnTo>
                    <a:pt x="23139" y="6833171"/>
                  </a:lnTo>
                  <a:lnTo>
                    <a:pt x="7175" y="6383619"/>
                  </a:lnTo>
                  <a:lnTo>
                    <a:pt x="2282" y="6135764"/>
                  </a:lnTo>
                  <a:lnTo>
                    <a:pt x="1967" y="5937720"/>
                  </a:lnTo>
                  <a:lnTo>
                    <a:pt x="4436" y="5789041"/>
                  </a:lnTo>
                  <a:lnTo>
                    <a:pt x="13172" y="5535034"/>
                  </a:lnTo>
                  <a:lnTo>
                    <a:pt x="15022" y="5377321"/>
                  </a:lnTo>
                  <a:lnTo>
                    <a:pt x="14997" y="5060867"/>
                  </a:lnTo>
                  <a:lnTo>
                    <a:pt x="19028" y="4756694"/>
                  </a:lnTo>
                  <a:lnTo>
                    <a:pt x="17627" y="4459353"/>
                  </a:lnTo>
                  <a:lnTo>
                    <a:pt x="1403" y="3560885"/>
                  </a:lnTo>
                  <a:lnTo>
                    <a:pt x="0" y="3210877"/>
                  </a:lnTo>
                  <a:lnTo>
                    <a:pt x="3496" y="2909994"/>
                  </a:lnTo>
                  <a:lnTo>
                    <a:pt x="33682" y="1935025"/>
                  </a:lnTo>
                  <a:lnTo>
                    <a:pt x="37042" y="1728907"/>
                  </a:lnTo>
                  <a:lnTo>
                    <a:pt x="37093" y="1521705"/>
                  </a:lnTo>
                  <a:lnTo>
                    <a:pt x="28101" y="1103620"/>
                  </a:lnTo>
                  <a:lnTo>
                    <a:pt x="2452" y="285251"/>
                  </a:lnTo>
                  <a:lnTo>
                    <a:pt x="2359" y="235083"/>
                  </a:lnTo>
                  <a:lnTo>
                    <a:pt x="5620" y="134806"/>
                  </a:lnTo>
                  <a:lnTo>
                    <a:pt x="5440" y="84727"/>
                  </a:lnTo>
                  <a:lnTo>
                    <a:pt x="2450" y="21720"/>
                  </a:lnTo>
                  <a:lnTo>
                    <a:pt x="843" y="0"/>
                  </a:lnTo>
                  <a:close/>
                </a:path>
              </a:pathLst>
            </a:custGeom>
            <a:solidFill>
              <a:srgbClr val="E9C36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9494" y="6743"/>
              <a:ext cx="478790" cy="6848475"/>
            </a:xfrm>
            <a:custGeom>
              <a:avLst/>
              <a:gdLst/>
              <a:ahLst/>
              <a:cxnLst/>
              <a:rect l="l" t="t" r="r" b="b"/>
              <a:pathLst>
                <a:path w="478790" h="6848475">
                  <a:moveTo>
                    <a:pt x="464553" y="6847929"/>
                  </a:moveTo>
                  <a:lnTo>
                    <a:pt x="464324" y="6838658"/>
                  </a:lnTo>
                  <a:lnTo>
                    <a:pt x="461746" y="6820713"/>
                  </a:lnTo>
                  <a:lnTo>
                    <a:pt x="459346" y="6812458"/>
                  </a:lnTo>
                  <a:lnTo>
                    <a:pt x="1879" y="5505932"/>
                  </a:lnTo>
                  <a:lnTo>
                    <a:pt x="0" y="5789041"/>
                  </a:lnTo>
                  <a:lnTo>
                    <a:pt x="355460" y="6804177"/>
                  </a:lnTo>
                  <a:lnTo>
                    <a:pt x="358025" y="6814655"/>
                  </a:lnTo>
                  <a:lnTo>
                    <a:pt x="358914" y="6825983"/>
                  </a:lnTo>
                  <a:lnTo>
                    <a:pt x="358127" y="6837350"/>
                  </a:lnTo>
                  <a:lnTo>
                    <a:pt x="355688" y="6847929"/>
                  </a:lnTo>
                  <a:lnTo>
                    <a:pt x="464553" y="6847929"/>
                  </a:lnTo>
                  <a:close/>
                </a:path>
                <a:path w="478790" h="6848475">
                  <a:moveTo>
                    <a:pt x="477418" y="0"/>
                  </a:moveTo>
                  <a:lnTo>
                    <a:pt x="358902" y="0"/>
                  </a:lnTo>
                  <a:lnTo>
                    <a:pt x="358813" y="7607"/>
                  </a:lnTo>
                  <a:lnTo>
                    <a:pt x="357657" y="15214"/>
                  </a:lnTo>
                  <a:lnTo>
                    <a:pt x="8928" y="996594"/>
                  </a:lnTo>
                  <a:lnTo>
                    <a:pt x="10160" y="1320927"/>
                  </a:lnTo>
                  <a:lnTo>
                    <a:pt x="475170" y="12446"/>
                  </a:lnTo>
                  <a:lnTo>
                    <a:pt x="477418" y="0"/>
                  </a:lnTo>
                  <a:close/>
                </a:path>
                <a:path w="478790" h="6848475">
                  <a:moveTo>
                    <a:pt x="478574" y="3397999"/>
                  </a:moveTo>
                  <a:lnTo>
                    <a:pt x="477278" y="3380511"/>
                  </a:lnTo>
                  <a:lnTo>
                    <a:pt x="473329" y="3364357"/>
                  </a:lnTo>
                  <a:lnTo>
                    <a:pt x="8242" y="2035987"/>
                  </a:lnTo>
                  <a:lnTo>
                    <a:pt x="812" y="2377668"/>
                  </a:lnTo>
                  <a:lnTo>
                    <a:pt x="355460" y="3390519"/>
                  </a:lnTo>
                  <a:lnTo>
                    <a:pt x="358089" y="3401301"/>
                  </a:lnTo>
                  <a:lnTo>
                    <a:pt x="358940" y="3412972"/>
                  </a:lnTo>
                  <a:lnTo>
                    <a:pt x="358038" y="3424631"/>
                  </a:lnTo>
                  <a:lnTo>
                    <a:pt x="355358" y="3435375"/>
                  </a:lnTo>
                  <a:lnTo>
                    <a:pt x="571" y="4433557"/>
                  </a:lnTo>
                  <a:lnTo>
                    <a:pt x="1905" y="4540174"/>
                  </a:lnTo>
                  <a:lnTo>
                    <a:pt x="1803" y="4753521"/>
                  </a:lnTo>
                  <a:lnTo>
                    <a:pt x="6019" y="4746155"/>
                  </a:lnTo>
                  <a:lnTo>
                    <a:pt x="473189" y="3431578"/>
                  </a:lnTo>
                  <a:lnTo>
                    <a:pt x="477202" y="3415461"/>
                  </a:lnTo>
                  <a:lnTo>
                    <a:pt x="478574" y="3397999"/>
                  </a:lnTo>
                  <a:close/>
                </a:path>
              </a:pathLst>
            </a:custGeom>
            <a:solidFill>
              <a:srgbClr val="2546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28229" y="6743"/>
              <a:ext cx="370205" cy="4434205"/>
            </a:xfrm>
            <a:custGeom>
              <a:avLst/>
              <a:gdLst/>
              <a:ahLst/>
              <a:cxnLst/>
              <a:rect l="l" t="t" r="r" b="b"/>
              <a:pathLst>
                <a:path w="370205" h="4434205">
                  <a:moveTo>
                    <a:pt x="370166" y="0"/>
                  </a:moveTo>
                  <a:lnTo>
                    <a:pt x="211289" y="0"/>
                  </a:lnTo>
                  <a:lnTo>
                    <a:pt x="210972" y="6502"/>
                  </a:lnTo>
                  <a:lnTo>
                    <a:pt x="209867" y="12915"/>
                  </a:lnTo>
                  <a:lnTo>
                    <a:pt x="10845" y="572960"/>
                  </a:lnTo>
                  <a:lnTo>
                    <a:pt x="17373" y="793445"/>
                  </a:lnTo>
                  <a:lnTo>
                    <a:pt x="20193" y="996594"/>
                  </a:lnTo>
                  <a:lnTo>
                    <a:pt x="368922" y="15214"/>
                  </a:lnTo>
                  <a:lnTo>
                    <a:pt x="370078" y="7607"/>
                  </a:lnTo>
                  <a:lnTo>
                    <a:pt x="370166" y="0"/>
                  </a:lnTo>
                  <a:close/>
                </a:path>
                <a:path w="370205" h="4434205">
                  <a:moveTo>
                    <a:pt x="370205" y="3412972"/>
                  </a:moveTo>
                  <a:lnTo>
                    <a:pt x="369354" y="3401301"/>
                  </a:lnTo>
                  <a:lnTo>
                    <a:pt x="366725" y="3390519"/>
                  </a:lnTo>
                  <a:lnTo>
                    <a:pt x="12077" y="2377757"/>
                  </a:lnTo>
                  <a:lnTo>
                    <a:pt x="0" y="2797746"/>
                  </a:lnTo>
                  <a:lnTo>
                    <a:pt x="3340" y="2802979"/>
                  </a:lnTo>
                  <a:lnTo>
                    <a:pt x="207911" y="3387344"/>
                  </a:lnTo>
                  <a:lnTo>
                    <a:pt x="210553" y="3398139"/>
                  </a:lnTo>
                  <a:lnTo>
                    <a:pt x="211429" y="3409810"/>
                  </a:lnTo>
                  <a:lnTo>
                    <a:pt x="210515" y="3421469"/>
                  </a:lnTo>
                  <a:lnTo>
                    <a:pt x="207835" y="3432213"/>
                  </a:lnTo>
                  <a:lnTo>
                    <a:pt x="4597" y="4004221"/>
                  </a:lnTo>
                  <a:lnTo>
                    <a:pt x="1612" y="4010799"/>
                  </a:lnTo>
                  <a:lnTo>
                    <a:pt x="11836" y="4433633"/>
                  </a:lnTo>
                  <a:lnTo>
                    <a:pt x="366623" y="3435375"/>
                  </a:lnTo>
                  <a:lnTo>
                    <a:pt x="369303" y="3424631"/>
                  </a:lnTo>
                  <a:lnTo>
                    <a:pt x="370205" y="3412972"/>
                  </a:lnTo>
                  <a:close/>
                </a:path>
              </a:pathLst>
            </a:custGeom>
            <a:solidFill>
              <a:srgbClr val="E76E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2" cstate="print"/>
            <a:stretch>
              <a:fillRect/>
            </a:stretch>
          </p:blipFill>
          <p:spPr>
            <a:xfrm>
              <a:off x="97614" y="6657"/>
              <a:ext cx="1653004" cy="6848198"/>
            </a:xfrm>
            <a:prstGeom prst="rect">
              <a:avLst/>
            </a:prstGeom>
          </p:spPr>
        </p:pic>
      </p:grpSp>
      <p:sp>
        <p:nvSpPr>
          <p:cNvPr id="8" name="object 8"/>
          <p:cNvSpPr txBox="1">
            <a:spLocks noGrp="1"/>
          </p:cNvSpPr>
          <p:nvPr>
            <p:ph type="title"/>
          </p:nvPr>
        </p:nvSpPr>
        <p:spPr>
          <a:xfrm>
            <a:off x="2499741" y="1943480"/>
            <a:ext cx="8141334" cy="2074545"/>
          </a:xfrm>
          <a:prstGeom prst="rect">
            <a:avLst/>
          </a:prstGeom>
        </p:spPr>
        <p:txBody>
          <a:bodyPr vert="horz" wrap="square" lIns="0" tIns="85725" rIns="0" bIns="0" rtlCol="0">
            <a:spAutoFit/>
          </a:bodyPr>
          <a:lstStyle/>
          <a:p>
            <a:pPr marL="12065" marR="5080" algn="ctr">
              <a:lnSpc>
                <a:spcPct val="90000"/>
              </a:lnSpc>
              <a:spcBef>
                <a:spcPts val="675"/>
              </a:spcBef>
              <a:tabLst>
                <a:tab pos="6805295" algn="l"/>
              </a:tabLst>
            </a:pPr>
            <a:r>
              <a:rPr sz="4800" dirty="0">
                <a:solidFill>
                  <a:srgbClr val="000000"/>
                </a:solidFill>
              </a:rPr>
              <a:t>The</a:t>
            </a:r>
            <a:r>
              <a:rPr sz="4800" spc="-20" dirty="0">
                <a:solidFill>
                  <a:srgbClr val="000000"/>
                </a:solidFill>
              </a:rPr>
              <a:t> </a:t>
            </a:r>
            <a:r>
              <a:rPr sz="4800" spc="-10" dirty="0">
                <a:solidFill>
                  <a:srgbClr val="000000"/>
                </a:solidFill>
              </a:rPr>
              <a:t>extent</a:t>
            </a:r>
            <a:r>
              <a:rPr sz="4800" spc="-20" dirty="0">
                <a:solidFill>
                  <a:srgbClr val="000000"/>
                </a:solidFill>
              </a:rPr>
              <a:t> </a:t>
            </a:r>
            <a:r>
              <a:rPr sz="4800" spc="-30" dirty="0">
                <a:solidFill>
                  <a:srgbClr val="000000"/>
                </a:solidFill>
              </a:rPr>
              <a:t>of</a:t>
            </a:r>
            <a:r>
              <a:rPr sz="4800" spc="-25" dirty="0">
                <a:solidFill>
                  <a:srgbClr val="000000"/>
                </a:solidFill>
              </a:rPr>
              <a:t> </a:t>
            </a:r>
            <a:r>
              <a:rPr sz="4800" spc="-5" dirty="0">
                <a:solidFill>
                  <a:srgbClr val="000000"/>
                </a:solidFill>
              </a:rPr>
              <a:t>Online</a:t>
            </a:r>
            <a:r>
              <a:rPr sz="4800" spc="-45" dirty="0">
                <a:solidFill>
                  <a:srgbClr val="000000"/>
                </a:solidFill>
              </a:rPr>
              <a:t> </a:t>
            </a:r>
            <a:r>
              <a:rPr sz="4800" dirty="0">
                <a:solidFill>
                  <a:srgbClr val="000000"/>
                </a:solidFill>
              </a:rPr>
              <a:t>Gender </a:t>
            </a:r>
            <a:r>
              <a:rPr sz="4800" spc="-1310" dirty="0">
                <a:solidFill>
                  <a:srgbClr val="000000"/>
                </a:solidFill>
              </a:rPr>
              <a:t> </a:t>
            </a:r>
            <a:r>
              <a:rPr sz="4800" spc="-5" dirty="0">
                <a:solidFill>
                  <a:srgbClr val="000000"/>
                </a:solidFill>
              </a:rPr>
              <a:t>Based</a:t>
            </a:r>
            <a:r>
              <a:rPr sz="4800" spc="15" dirty="0">
                <a:solidFill>
                  <a:srgbClr val="000000"/>
                </a:solidFill>
              </a:rPr>
              <a:t> </a:t>
            </a:r>
            <a:r>
              <a:rPr sz="4800" dirty="0">
                <a:solidFill>
                  <a:srgbClr val="000000"/>
                </a:solidFill>
              </a:rPr>
              <a:t>Violence</a:t>
            </a:r>
            <a:r>
              <a:rPr sz="4800" spc="5" dirty="0">
                <a:solidFill>
                  <a:srgbClr val="000000"/>
                </a:solidFill>
              </a:rPr>
              <a:t> </a:t>
            </a:r>
            <a:r>
              <a:rPr sz="4800" spc="-5" dirty="0">
                <a:solidFill>
                  <a:srgbClr val="000000"/>
                </a:solidFill>
              </a:rPr>
              <a:t>(OGBV)	in </a:t>
            </a:r>
            <a:r>
              <a:rPr sz="4800" dirty="0">
                <a:solidFill>
                  <a:srgbClr val="000000"/>
                </a:solidFill>
              </a:rPr>
              <a:t> </a:t>
            </a:r>
            <a:r>
              <a:rPr sz="4800" spc="-5" dirty="0">
                <a:solidFill>
                  <a:srgbClr val="000000"/>
                </a:solidFill>
              </a:rPr>
              <a:t>Uganda.</a:t>
            </a:r>
            <a:endParaRPr sz="4800"/>
          </a:p>
        </p:txBody>
      </p:sp>
      <p:pic>
        <p:nvPicPr>
          <p:cNvPr id="9" name="object 9"/>
          <p:cNvPicPr/>
          <p:nvPr/>
        </p:nvPicPr>
        <p:blipFill>
          <a:blip r:embed="rId3" cstate="print"/>
          <a:stretch>
            <a:fillRect/>
          </a:stretch>
        </p:blipFill>
        <p:spPr>
          <a:xfrm>
            <a:off x="9698749" y="6356644"/>
            <a:ext cx="2186740" cy="40815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489610" y="1602435"/>
            <a:ext cx="5786120" cy="424116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FFFFFF"/>
                </a:solidFill>
                <a:effectLst/>
                <a:uLnTx/>
                <a:uFillTx/>
                <a:latin typeface="Segoe UI"/>
                <a:ea typeface="+mn-ea"/>
                <a:cs typeface="Segoe UI"/>
              </a:rPr>
              <a:t>-About</a:t>
            </a:r>
            <a:r>
              <a:rPr kumimoji="0" sz="2400" b="0" i="0" u="none" strike="noStrike" kern="1200" cap="none" spc="-35"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WOUGNET</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Segoe UI"/>
                <a:ea typeface="+mn-ea"/>
                <a:cs typeface="Segoe UI"/>
              </a:rPr>
              <a:t>-The</a:t>
            </a:r>
            <a:r>
              <a:rPr kumimoji="0" sz="2400" b="0" i="0" u="none" strike="noStrike" kern="1200" cap="none" spc="-10"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extent</a:t>
            </a:r>
            <a:r>
              <a:rPr kumimoji="0" sz="2400" b="0" i="0" u="none" strike="noStrike" kern="1200" cap="none" spc="-10"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and</a:t>
            </a:r>
            <a:r>
              <a:rPr kumimoji="0" sz="2400" b="0" i="0" u="none" strike="noStrike" kern="1200" cap="none" spc="-15"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trends</a:t>
            </a:r>
            <a:r>
              <a:rPr kumimoji="0" sz="2400" b="0" i="0" u="none" strike="noStrike" kern="1200" cap="none" spc="-15" normalizeH="0" baseline="0" noProof="0" dirty="0">
                <a:ln>
                  <a:noFill/>
                </a:ln>
                <a:solidFill>
                  <a:srgbClr val="FFFFFF"/>
                </a:solidFill>
                <a:effectLst/>
                <a:uLnTx/>
                <a:uFillTx/>
                <a:latin typeface="Segoe UI"/>
                <a:ea typeface="+mn-ea"/>
                <a:cs typeface="Segoe UI"/>
              </a:rPr>
              <a:t> </a:t>
            </a:r>
            <a:r>
              <a:rPr kumimoji="0" sz="2400" b="0" i="0" u="none" strike="noStrike" kern="1200" cap="none" spc="-30" normalizeH="0" baseline="0" noProof="0" dirty="0">
                <a:ln>
                  <a:noFill/>
                </a:ln>
                <a:solidFill>
                  <a:srgbClr val="FFFFFF"/>
                </a:solidFill>
                <a:effectLst/>
                <a:uLnTx/>
                <a:uFillTx/>
                <a:latin typeface="Segoe UI"/>
                <a:ea typeface="+mn-ea"/>
                <a:cs typeface="Segoe UI"/>
              </a:rPr>
              <a:t>of</a:t>
            </a:r>
            <a:r>
              <a:rPr kumimoji="0" sz="2400" b="0" i="0" u="none" strike="noStrike" kern="1200" cap="none" spc="5"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OGBV</a:t>
            </a:r>
            <a:r>
              <a:rPr kumimoji="0" sz="2400" b="0" i="0" u="none" strike="noStrike" kern="1200" cap="none" spc="-15"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in</a:t>
            </a:r>
            <a:r>
              <a:rPr kumimoji="0" sz="2400" b="0" i="0" u="none" strike="noStrike" kern="1200" cap="none" spc="10"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Uganda</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698500" marR="0" lvl="0" indent="-228600" algn="l" defTabSz="914400" rtl="0" eaLnBrk="1" fontAlgn="auto" latinLnBrk="0" hangingPunct="1">
              <a:lnSpc>
                <a:spcPct val="100000"/>
              </a:lnSpc>
              <a:spcBef>
                <a:spcPts val="490"/>
              </a:spcBef>
              <a:spcAft>
                <a:spcPts val="0"/>
              </a:spcAft>
              <a:buClrTx/>
              <a:buSzTx/>
              <a:buFont typeface="Arial MT"/>
              <a:buChar char="•"/>
              <a:tabLst>
                <a:tab pos="698500" algn="l"/>
              </a:tabLst>
              <a:defRPr/>
            </a:pPr>
            <a:r>
              <a:rPr kumimoji="0" sz="2400" b="0" i="0" u="none" strike="noStrike" kern="1200" cap="none" spc="-5" normalizeH="0" baseline="0" noProof="0" dirty="0">
                <a:ln>
                  <a:noFill/>
                </a:ln>
                <a:solidFill>
                  <a:srgbClr val="FFFFFF"/>
                </a:solidFill>
                <a:effectLst/>
                <a:uLnTx/>
                <a:uFillTx/>
                <a:latin typeface="Segoe UI"/>
                <a:ea typeface="+mn-ea"/>
                <a:cs typeface="Segoe UI"/>
              </a:rPr>
              <a:t>Definition</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698500" marR="0" lvl="0" indent="-228600" algn="l" defTabSz="914400" rtl="0" eaLnBrk="1" fontAlgn="auto" latinLnBrk="0" hangingPunct="1">
              <a:lnSpc>
                <a:spcPct val="100000"/>
              </a:lnSpc>
              <a:spcBef>
                <a:spcPts val="505"/>
              </a:spcBef>
              <a:spcAft>
                <a:spcPts val="0"/>
              </a:spcAft>
              <a:buClrTx/>
              <a:buSzTx/>
              <a:buFont typeface="Arial MT"/>
              <a:buChar char="•"/>
              <a:tabLst>
                <a:tab pos="698500" algn="l"/>
              </a:tabLst>
              <a:defRPr/>
            </a:pPr>
            <a:r>
              <a:rPr kumimoji="0" sz="2400" b="0" i="0" u="none" strike="noStrike" kern="1200" cap="none" spc="-5" normalizeH="0" baseline="0" noProof="0" dirty="0">
                <a:ln>
                  <a:noFill/>
                </a:ln>
                <a:solidFill>
                  <a:srgbClr val="FFFFFF"/>
                </a:solidFill>
                <a:effectLst/>
                <a:uLnTx/>
                <a:uFillTx/>
                <a:latin typeface="Segoe UI"/>
                <a:ea typeface="+mn-ea"/>
                <a:cs typeface="Segoe UI"/>
              </a:rPr>
              <a:t>Forms,</a:t>
            </a:r>
            <a:r>
              <a:rPr kumimoji="0" sz="2400" b="0" i="0" u="none" strike="noStrike" kern="1200" cap="none" spc="-15" normalizeH="0" baseline="0" noProof="0" dirty="0">
                <a:ln>
                  <a:noFill/>
                </a:ln>
                <a:solidFill>
                  <a:srgbClr val="FFFFFF"/>
                </a:solidFill>
                <a:effectLst/>
                <a:uLnTx/>
                <a:uFillTx/>
                <a:latin typeface="Segoe UI"/>
                <a:ea typeface="+mn-ea"/>
                <a:cs typeface="Segoe UI"/>
              </a:rPr>
              <a:t> </a:t>
            </a:r>
            <a:r>
              <a:rPr kumimoji="0" sz="2400" b="0" i="0" u="none" strike="noStrike" kern="1200" cap="none" spc="-25" normalizeH="0" baseline="0" noProof="0" dirty="0">
                <a:ln>
                  <a:noFill/>
                </a:ln>
                <a:solidFill>
                  <a:srgbClr val="FFFFFF"/>
                </a:solidFill>
                <a:effectLst/>
                <a:uLnTx/>
                <a:uFillTx/>
                <a:latin typeface="Segoe UI"/>
                <a:ea typeface="+mn-ea"/>
                <a:cs typeface="Segoe UI"/>
              </a:rPr>
              <a:t>Types</a:t>
            </a:r>
            <a:r>
              <a:rPr kumimoji="0" sz="2400" b="0" i="0" u="none" strike="noStrike" kern="1200" cap="none" spc="-20"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and</a:t>
            </a:r>
            <a:r>
              <a:rPr kumimoji="0" sz="2400" b="0" i="0" u="none" strike="noStrike" kern="1200" cap="none" spc="-10" normalizeH="0" baseline="0" noProof="0" dirty="0">
                <a:ln>
                  <a:noFill/>
                </a:ln>
                <a:solidFill>
                  <a:srgbClr val="FFFFFF"/>
                </a:solidFill>
                <a:effectLst/>
                <a:uLnTx/>
                <a:uFillTx/>
                <a:latin typeface="Segoe UI"/>
                <a:ea typeface="+mn-ea"/>
                <a:cs typeface="Segoe UI"/>
              </a:rPr>
              <a:t> spread </a:t>
            </a:r>
            <a:r>
              <a:rPr kumimoji="0" sz="2400" b="0" i="0" u="none" strike="noStrike" kern="1200" cap="none" spc="-30" normalizeH="0" baseline="0" noProof="0" dirty="0">
                <a:ln>
                  <a:noFill/>
                </a:ln>
                <a:solidFill>
                  <a:srgbClr val="FFFFFF"/>
                </a:solidFill>
                <a:effectLst/>
                <a:uLnTx/>
                <a:uFillTx/>
                <a:latin typeface="Segoe UI"/>
                <a:ea typeface="+mn-ea"/>
                <a:cs typeface="Segoe UI"/>
              </a:rPr>
              <a:t>of</a:t>
            </a:r>
            <a:r>
              <a:rPr kumimoji="0" sz="2400" b="0" i="0" u="none" strike="noStrike" kern="1200" cap="none" spc="10"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OGBV</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698500" marR="0" lvl="0" indent="-228600" algn="l" defTabSz="914400" rtl="0" eaLnBrk="1" fontAlgn="auto" latinLnBrk="0" hangingPunct="1">
              <a:lnSpc>
                <a:spcPct val="100000"/>
              </a:lnSpc>
              <a:spcBef>
                <a:spcPts val="505"/>
              </a:spcBef>
              <a:spcAft>
                <a:spcPts val="0"/>
              </a:spcAft>
              <a:buClrTx/>
              <a:buSzTx/>
              <a:buFont typeface="Arial MT"/>
              <a:buChar char="•"/>
              <a:tabLst>
                <a:tab pos="698500" algn="l"/>
                <a:tab pos="2628265" algn="l"/>
              </a:tabLst>
              <a:defRPr/>
            </a:pPr>
            <a:r>
              <a:rPr kumimoji="0" sz="2400" b="0" i="0" u="none" strike="noStrike" kern="1200" cap="none" spc="-10" normalizeH="0" baseline="0" noProof="0" dirty="0">
                <a:ln>
                  <a:noFill/>
                </a:ln>
                <a:solidFill>
                  <a:srgbClr val="FFFFFF"/>
                </a:solidFill>
                <a:effectLst/>
                <a:uLnTx/>
                <a:uFillTx/>
                <a:latin typeface="Segoe UI"/>
                <a:ea typeface="+mn-ea"/>
                <a:cs typeface="Segoe UI"/>
              </a:rPr>
              <a:t>-Key</a:t>
            </a:r>
            <a:r>
              <a:rPr kumimoji="0" sz="2400" b="0" i="0" u="none" strike="noStrike" kern="1200" cap="none" spc="0"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findings	</a:t>
            </a:r>
            <a:r>
              <a:rPr kumimoji="0" sz="2400" b="0" i="0" u="none" strike="noStrike" kern="1200" cap="none" spc="0" normalizeH="0" baseline="0" noProof="0" dirty="0">
                <a:ln>
                  <a:noFill/>
                </a:ln>
                <a:solidFill>
                  <a:srgbClr val="FFFFFF"/>
                </a:solidFill>
                <a:effectLst/>
                <a:uLnTx/>
                <a:uFillTx/>
                <a:latin typeface="Segoe UI"/>
                <a:ea typeface="+mn-ea"/>
                <a:cs typeface="Segoe UI"/>
              </a:rPr>
              <a:t>/</a:t>
            </a:r>
            <a:r>
              <a:rPr kumimoji="0" sz="2400" b="0" i="0" u="none" strike="noStrike" kern="1200" cap="none" spc="-30"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Gaps</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5" normalizeH="0" baseline="0" noProof="0" dirty="0">
                <a:ln>
                  <a:noFill/>
                </a:ln>
                <a:solidFill>
                  <a:srgbClr val="FFFFFF"/>
                </a:solidFill>
                <a:effectLst/>
                <a:uLnTx/>
                <a:uFillTx/>
                <a:latin typeface="Segoe UI"/>
                <a:ea typeface="+mn-ea"/>
                <a:cs typeface="Segoe UI"/>
              </a:rPr>
              <a:t>-Relevant</a:t>
            </a:r>
            <a:r>
              <a:rPr kumimoji="0" sz="2400" b="0" i="0" u="none" strike="noStrike" kern="1200" cap="none" spc="-20"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social</a:t>
            </a:r>
            <a:r>
              <a:rPr kumimoji="0" sz="2400" b="0" i="0" u="none" strike="noStrike" kern="1200" cap="none" spc="10"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media</a:t>
            </a:r>
            <a:r>
              <a:rPr kumimoji="0" sz="2400" b="0" i="0" u="none" strike="noStrike" kern="1200" cap="none" spc="-20" normalizeH="0" baseline="0" noProof="0" dirty="0">
                <a:ln>
                  <a:noFill/>
                </a:ln>
                <a:solidFill>
                  <a:srgbClr val="FFFFFF"/>
                </a:solidFill>
                <a:effectLst/>
                <a:uLnTx/>
                <a:uFillTx/>
                <a:latin typeface="Segoe UI"/>
                <a:ea typeface="+mn-ea"/>
                <a:cs typeface="Segoe UI"/>
              </a:rPr>
              <a:t> </a:t>
            </a:r>
            <a:r>
              <a:rPr kumimoji="0" sz="2400" b="0" i="0" u="none" strike="noStrike" kern="1200" cap="none" spc="-5" normalizeH="0" baseline="0" noProof="0" dirty="0">
                <a:ln>
                  <a:noFill/>
                </a:ln>
                <a:solidFill>
                  <a:srgbClr val="FFFFFF"/>
                </a:solidFill>
                <a:effectLst/>
                <a:uLnTx/>
                <a:uFillTx/>
                <a:latin typeface="Segoe UI"/>
                <a:ea typeface="+mn-ea"/>
                <a:cs typeface="Segoe UI"/>
              </a:rPr>
              <a:t>policies</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srgbClr val="FFFFFF"/>
                </a:solidFill>
                <a:effectLst/>
                <a:uLnTx/>
                <a:uFillTx/>
                <a:latin typeface="Segoe UI"/>
                <a:ea typeface="+mn-ea"/>
                <a:cs typeface="Segoe UI"/>
              </a:rPr>
              <a:t>-Online Platforms</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Segoe UI"/>
                <a:ea typeface="+mn-ea"/>
                <a:cs typeface="Segoe UI"/>
              </a:rPr>
              <a:t>-Legal</a:t>
            </a:r>
            <a:r>
              <a:rPr kumimoji="0" sz="2400" b="0" i="0" u="none" strike="noStrike" kern="1200" cap="none" spc="-30"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and</a:t>
            </a:r>
            <a:r>
              <a:rPr kumimoji="0" sz="2400" b="0" i="0" u="none" strike="noStrike" kern="1200" cap="none" spc="-10" normalizeH="0" baseline="0" noProof="0" dirty="0">
                <a:ln>
                  <a:noFill/>
                </a:ln>
                <a:solidFill>
                  <a:srgbClr val="FFFFFF"/>
                </a:solidFill>
                <a:effectLst/>
                <a:uLnTx/>
                <a:uFillTx/>
                <a:latin typeface="Segoe UI"/>
                <a:ea typeface="+mn-ea"/>
                <a:cs typeface="Segoe UI"/>
              </a:rPr>
              <a:t> </a:t>
            </a:r>
            <a:r>
              <a:rPr kumimoji="0" sz="2400" b="0" i="0" u="none" strike="noStrike" kern="1200" cap="none" spc="-20" normalizeH="0" baseline="0" noProof="0" dirty="0">
                <a:ln>
                  <a:noFill/>
                </a:ln>
                <a:solidFill>
                  <a:srgbClr val="FFFFFF"/>
                </a:solidFill>
                <a:effectLst/>
                <a:uLnTx/>
                <a:uFillTx/>
                <a:latin typeface="Segoe UI"/>
                <a:ea typeface="+mn-ea"/>
                <a:cs typeface="Segoe UI"/>
              </a:rPr>
              <a:t>Policy</a:t>
            </a:r>
            <a:r>
              <a:rPr kumimoji="0" sz="2400" b="0" i="0" u="none" strike="noStrike" kern="1200" cap="none" spc="15"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Frameworks</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1" u="none" strike="noStrike" kern="1200" cap="none" spc="-10" normalizeH="0" baseline="0" noProof="0" dirty="0">
                <a:ln>
                  <a:noFill/>
                </a:ln>
                <a:solidFill>
                  <a:srgbClr val="FFFFFF"/>
                </a:solidFill>
                <a:effectLst/>
                <a:uLnTx/>
                <a:uFillTx/>
                <a:latin typeface="Segoe UI"/>
                <a:ea typeface="+mn-ea"/>
                <a:cs typeface="Segoe UI"/>
              </a:rPr>
              <a:t>-</a:t>
            </a:r>
            <a:r>
              <a:rPr kumimoji="0" sz="2400" b="0" i="0" u="none" strike="noStrike" kern="1200" cap="none" spc="-10" normalizeH="0" baseline="0" noProof="0" dirty="0">
                <a:ln>
                  <a:noFill/>
                </a:ln>
                <a:solidFill>
                  <a:srgbClr val="FFFFFF"/>
                </a:solidFill>
                <a:effectLst/>
                <a:uLnTx/>
                <a:uFillTx/>
                <a:latin typeface="Segoe UI"/>
                <a:ea typeface="+mn-ea"/>
                <a:cs typeface="Segoe UI"/>
              </a:rPr>
              <a:t>Strategies</a:t>
            </a:r>
            <a:r>
              <a:rPr kumimoji="0" sz="2400" b="0" i="0" u="none" strike="noStrike" kern="1200" cap="none" spc="-35" normalizeH="0" baseline="0" noProof="0" dirty="0">
                <a:ln>
                  <a:noFill/>
                </a:ln>
                <a:solidFill>
                  <a:srgbClr val="FFFFFF"/>
                </a:solidFill>
                <a:effectLst/>
                <a:uLnTx/>
                <a:uFillTx/>
                <a:latin typeface="Segoe UI"/>
                <a:ea typeface="+mn-ea"/>
                <a:cs typeface="Segoe UI"/>
              </a:rPr>
              <a:t> </a:t>
            </a:r>
            <a:r>
              <a:rPr kumimoji="0" sz="2400" b="0" i="0" u="none" strike="noStrike" kern="1200" cap="none" spc="0" normalizeH="0" baseline="0" noProof="0" dirty="0">
                <a:ln>
                  <a:noFill/>
                </a:ln>
                <a:solidFill>
                  <a:srgbClr val="FFFFFF"/>
                </a:solidFill>
                <a:effectLst/>
                <a:uLnTx/>
                <a:uFillTx/>
                <a:latin typeface="Segoe UI"/>
                <a:ea typeface="+mn-ea"/>
                <a:cs typeface="Segoe UI"/>
              </a:rPr>
              <a:t>for </a:t>
            </a:r>
            <a:r>
              <a:rPr kumimoji="0" sz="2400" b="0" i="0" u="none" strike="noStrike" kern="1200" cap="none" spc="-5" normalizeH="0" baseline="0" noProof="0" dirty="0">
                <a:ln>
                  <a:noFill/>
                </a:ln>
                <a:solidFill>
                  <a:srgbClr val="FFFFFF"/>
                </a:solidFill>
                <a:effectLst/>
                <a:uLnTx/>
                <a:uFillTx/>
                <a:latin typeface="Segoe UI"/>
                <a:ea typeface="+mn-ea"/>
                <a:cs typeface="Segoe UI"/>
              </a:rPr>
              <a:t>Prevention </a:t>
            </a:r>
            <a:r>
              <a:rPr kumimoji="0" sz="2400" b="0" i="0" u="none" strike="noStrike" kern="1200" cap="none" spc="0" normalizeH="0" baseline="0" noProof="0" dirty="0">
                <a:ln>
                  <a:noFill/>
                </a:ln>
                <a:solidFill>
                  <a:srgbClr val="FFFFFF"/>
                </a:solidFill>
                <a:effectLst/>
                <a:uLnTx/>
                <a:uFillTx/>
                <a:latin typeface="Segoe UI"/>
                <a:ea typeface="+mn-ea"/>
                <a:cs typeface="Segoe UI"/>
              </a:rPr>
              <a:t>and</a:t>
            </a:r>
            <a:r>
              <a:rPr kumimoji="0" sz="2400" b="0" i="0" u="none" strike="noStrike" kern="1200" cap="none" spc="-10" normalizeH="0" baseline="0" noProof="0" dirty="0">
                <a:ln>
                  <a:noFill/>
                </a:ln>
                <a:solidFill>
                  <a:srgbClr val="FFFFFF"/>
                </a:solidFill>
                <a:effectLst/>
                <a:uLnTx/>
                <a:uFillTx/>
                <a:latin typeface="Segoe UI"/>
                <a:ea typeface="+mn-ea"/>
                <a:cs typeface="Segoe UI"/>
              </a:rPr>
              <a:t> Response</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10" normalizeH="0" baseline="0" noProof="0" dirty="0">
                <a:ln>
                  <a:noFill/>
                </a:ln>
                <a:solidFill>
                  <a:srgbClr val="FFFFFF"/>
                </a:solidFill>
                <a:effectLst/>
                <a:uLnTx/>
                <a:uFillTx/>
                <a:latin typeface="Segoe UI"/>
                <a:ea typeface="+mn-ea"/>
                <a:cs typeface="Segoe UI"/>
              </a:rPr>
              <a:t>-Recommendations</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srgbClr val="FFFFFF"/>
                </a:solidFill>
                <a:effectLst/>
                <a:uLnTx/>
                <a:uFillTx/>
                <a:latin typeface="Segoe UI"/>
                <a:ea typeface="+mn-ea"/>
                <a:cs typeface="Segoe UI"/>
              </a:rPr>
              <a:t>-Conclusion</a:t>
            </a:r>
            <a:endParaRPr kumimoji="0" sz="2400" b="0" i="0" u="none" strike="noStrike" kern="1200" cap="none" spc="0" normalizeH="0" baseline="0" noProof="0">
              <a:ln>
                <a:noFill/>
              </a:ln>
              <a:solidFill>
                <a:prstClr val="black"/>
              </a:solidFill>
              <a:effectLst/>
              <a:uLnTx/>
              <a:uFillTx/>
              <a:latin typeface="Segoe UI"/>
              <a:ea typeface="+mn-ea"/>
              <a:cs typeface="Segoe UI"/>
            </a:endParaRPr>
          </a:p>
        </p:txBody>
      </p:sp>
      <p:sp>
        <p:nvSpPr>
          <p:cNvPr id="4" name="object 4"/>
          <p:cNvSpPr txBox="1">
            <a:spLocks noGrp="1"/>
          </p:cNvSpPr>
          <p:nvPr>
            <p:ph type="title"/>
          </p:nvPr>
        </p:nvSpPr>
        <p:spPr>
          <a:xfrm>
            <a:off x="517347" y="712419"/>
            <a:ext cx="1835785" cy="574675"/>
          </a:xfrm>
          <a:prstGeom prst="rect">
            <a:avLst/>
          </a:prstGeom>
        </p:spPr>
        <p:txBody>
          <a:bodyPr vert="horz" wrap="square" lIns="0" tIns="12700" rIns="0" bIns="0" rtlCol="0">
            <a:spAutoFit/>
          </a:bodyPr>
          <a:lstStyle/>
          <a:p>
            <a:pPr marL="12700">
              <a:lnSpc>
                <a:spcPct val="100000"/>
              </a:lnSpc>
              <a:spcBef>
                <a:spcPts val="100"/>
              </a:spcBef>
            </a:pPr>
            <a:r>
              <a:rPr sz="3600" b="0" dirty="0">
                <a:latin typeface="Segoe UI"/>
                <a:cs typeface="Segoe UI"/>
              </a:rPr>
              <a:t>OUTLINE</a:t>
            </a:r>
            <a:endParaRPr sz="3600">
              <a:latin typeface="Segoe UI"/>
              <a:cs typeface="Segoe UI"/>
            </a:endParaRPr>
          </a:p>
        </p:txBody>
      </p:sp>
      <p:pic>
        <p:nvPicPr>
          <p:cNvPr id="5" name="object 5"/>
          <p:cNvPicPr/>
          <p:nvPr/>
        </p:nvPicPr>
        <p:blipFill>
          <a:blip r:embed="rId2" cstate="print"/>
          <a:stretch>
            <a:fillRect/>
          </a:stretch>
        </p:blipFill>
        <p:spPr>
          <a:xfrm>
            <a:off x="9675876" y="6342886"/>
            <a:ext cx="2516124" cy="49987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749300" y="528904"/>
            <a:ext cx="3754754" cy="574675"/>
          </a:xfrm>
          <a:prstGeom prst="rect">
            <a:avLst/>
          </a:prstGeom>
        </p:spPr>
        <p:txBody>
          <a:bodyPr vert="horz" wrap="square" lIns="0" tIns="12700" rIns="0" bIns="0" rtlCol="0">
            <a:spAutoFit/>
          </a:bodyPr>
          <a:lstStyle/>
          <a:p>
            <a:pPr marL="12700">
              <a:lnSpc>
                <a:spcPct val="100000"/>
              </a:lnSpc>
              <a:spcBef>
                <a:spcPts val="100"/>
              </a:spcBef>
            </a:pPr>
            <a:r>
              <a:rPr sz="3600" spc="-45" dirty="0">
                <a:solidFill>
                  <a:srgbClr val="E7BB29"/>
                </a:solidFill>
              </a:rPr>
              <a:t>About</a:t>
            </a:r>
            <a:r>
              <a:rPr sz="3600" spc="-180" dirty="0">
                <a:solidFill>
                  <a:srgbClr val="E7BB29"/>
                </a:solidFill>
              </a:rPr>
              <a:t> </a:t>
            </a:r>
            <a:r>
              <a:rPr sz="3600" spc="-40" dirty="0">
                <a:solidFill>
                  <a:srgbClr val="E7BB29"/>
                </a:solidFill>
              </a:rPr>
              <a:t>WOUGNET</a:t>
            </a:r>
            <a:endParaRPr sz="3600"/>
          </a:p>
        </p:txBody>
      </p:sp>
      <p:sp>
        <p:nvSpPr>
          <p:cNvPr id="7" name="object 7"/>
          <p:cNvSpPr txBox="1"/>
          <p:nvPr/>
        </p:nvSpPr>
        <p:spPr>
          <a:xfrm>
            <a:off x="749300" y="1740535"/>
            <a:ext cx="10697845" cy="3074670"/>
          </a:xfrm>
          <a:prstGeom prst="rect">
            <a:avLst/>
          </a:prstGeom>
        </p:spPr>
        <p:txBody>
          <a:bodyPr vert="horz" wrap="square" lIns="0" tIns="47625" rIns="0" bIns="0" rtlCol="0">
            <a:spAutoFit/>
          </a:bodyPr>
          <a:lstStyle/>
          <a:p>
            <a:pPr marL="12700" marR="7620" lvl="0" indent="0" algn="just" defTabSz="914400" rtl="0" eaLnBrk="1" fontAlgn="auto" latinLnBrk="0" hangingPunct="1">
              <a:lnSpc>
                <a:spcPts val="2160"/>
              </a:lnSpc>
              <a:spcBef>
                <a:spcPts val="375"/>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Segoe UI"/>
                <a:ea typeface="+mn-ea"/>
                <a:cs typeface="Segoe UI"/>
              </a:rPr>
              <a:t>Women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5" normalizeH="0" baseline="0" noProof="0" dirty="0">
                <a:ln>
                  <a:noFill/>
                </a:ln>
                <a:solidFill>
                  <a:prstClr val="black"/>
                </a:solidFill>
                <a:effectLst/>
                <a:uLnTx/>
                <a:uFillTx/>
                <a:latin typeface="Segoe UI"/>
                <a:ea typeface="+mn-ea"/>
                <a:cs typeface="Segoe UI"/>
              </a:rPr>
              <a:t>Uganda Network is </a:t>
            </a:r>
            <a:r>
              <a:rPr kumimoji="0" sz="2000" b="0" i="0" u="none" strike="noStrike" kern="1200" cap="none" spc="0" normalizeH="0" baseline="0" noProof="0" dirty="0">
                <a:ln>
                  <a:noFill/>
                </a:ln>
                <a:solidFill>
                  <a:prstClr val="black"/>
                </a:solidFill>
                <a:effectLst/>
                <a:uLnTx/>
                <a:uFillTx/>
                <a:latin typeface="Segoe UI"/>
                <a:ea typeface="+mn-ea"/>
                <a:cs typeface="Segoe UI"/>
              </a:rPr>
              <a:t>a non-governmental </a:t>
            </a:r>
            <a:r>
              <a:rPr kumimoji="0" sz="2000" b="0" i="0" u="none" strike="noStrike" kern="1200" cap="none" spc="-5" normalizeH="0" baseline="0" noProof="0" dirty="0">
                <a:ln>
                  <a:noFill/>
                </a:ln>
                <a:solidFill>
                  <a:prstClr val="black"/>
                </a:solidFill>
                <a:effectLst/>
                <a:uLnTx/>
                <a:uFillTx/>
                <a:latin typeface="Segoe UI"/>
                <a:ea typeface="+mn-ea"/>
                <a:cs typeface="Segoe UI"/>
              </a:rPr>
              <a:t>organization initiated in </a:t>
            </a:r>
            <a:r>
              <a:rPr kumimoji="0" sz="2000" b="0" i="0" u="none" strike="noStrike" kern="1200" cap="none" spc="0" normalizeH="0" baseline="0" noProof="0" dirty="0">
                <a:ln>
                  <a:noFill/>
                </a:ln>
                <a:solidFill>
                  <a:prstClr val="black"/>
                </a:solidFill>
                <a:effectLst/>
                <a:uLnTx/>
                <a:uFillTx/>
                <a:latin typeface="Segoe UI"/>
                <a:ea typeface="+mn-ea"/>
                <a:cs typeface="Segoe UI"/>
              </a:rPr>
              <a:t>May </a:t>
            </a:r>
            <a:r>
              <a:rPr kumimoji="0" sz="2000" b="0" i="0" u="none" strike="noStrike" kern="1200" cap="none" spc="-5" normalizeH="0" baseline="0" noProof="0" dirty="0">
                <a:ln>
                  <a:noFill/>
                </a:ln>
                <a:solidFill>
                  <a:prstClr val="black"/>
                </a:solidFill>
                <a:effectLst/>
                <a:uLnTx/>
                <a:uFillTx/>
                <a:latin typeface="Segoe UI"/>
                <a:ea typeface="+mn-ea"/>
                <a:cs typeface="Segoe UI"/>
              </a:rPr>
              <a:t>2000 by </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several</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15" normalizeH="0" baseline="0" noProof="0" dirty="0">
                <a:ln>
                  <a:noFill/>
                </a:ln>
                <a:solidFill>
                  <a:prstClr val="black"/>
                </a:solidFill>
                <a:effectLst/>
                <a:uLnTx/>
                <a:uFillTx/>
                <a:latin typeface="Segoe UI"/>
                <a:ea typeface="+mn-ea"/>
                <a:cs typeface="Segoe UI"/>
              </a:rPr>
              <a:t>women’s</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organizations</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Uganda</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to</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develop</a:t>
            </a:r>
            <a:r>
              <a:rPr kumimoji="0" sz="2000" b="0" i="0" u="none" strike="noStrike" kern="1200" cap="none" spc="0" normalizeH="0" baseline="0" noProof="0" dirty="0">
                <a:ln>
                  <a:noFill/>
                </a:ln>
                <a:solidFill>
                  <a:prstClr val="black"/>
                </a:solidFill>
                <a:effectLst/>
                <a:uLnTx/>
                <a:uFillTx/>
                <a:latin typeface="Segoe UI"/>
                <a:ea typeface="+mn-ea"/>
                <a:cs typeface="Segoe UI"/>
              </a:rPr>
              <a:t> the</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use</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20" normalizeH="0" baseline="0" noProof="0" dirty="0">
                <a:ln>
                  <a:noFill/>
                </a:ln>
                <a:solidFill>
                  <a:prstClr val="black"/>
                </a:solidFill>
                <a:effectLst/>
                <a:uLnTx/>
                <a:uFillTx/>
                <a:latin typeface="Segoe UI"/>
                <a:ea typeface="+mn-ea"/>
                <a:cs typeface="Segoe UI"/>
              </a:rPr>
              <a:t>of</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information</a:t>
            </a:r>
            <a:r>
              <a:rPr kumimoji="0" sz="2000" b="0" i="0" u="none" strike="noStrike" kern="1200" cap="none" spc="55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and </a:t>
            </a:r>
            <a:r>
              <a:rPr kumimoji="0" sz="2000" b="0" i="0" u="none" strike="noStrike" kern="1200" cap="none" spc="0" normalizeH="0" baseline="0" noProof="0" dirty="0">
                <a:ln>
                  <a:noFill/>
                </a:ln>
                <a:solidFill>
                  <a:prstClr val="black"/>
                </a:solidFill>
                <a:effectLst/>
                <a:uLnTx/>
                <a:uFillTx/>
                <a:latin typeface="Segoe UI"/>
                <a:ea typeface="+mn-ea"/>
                <a:cs typeface="Segoe UI"/>
              </a:rPr>
              <a:t> communication </a:t>
            </a:r>
            <a:r>
              <a:rPr kumimoji="0" sz="2000" b="0" i="0" u="none" strike="noStrike" kern="1200" cap="none" spc="-5" normalizeH="0" baseline="0" noProof="0" dirty="0">
                <a:ln>
                  <a:noFill/>
                </a:ln>
                <a:solidFill>
                  <a:prstClr val="black"/>
                </a:solidFill>
                <a:effectLst/>
                <a:uLnTx/>
                <a:uFillTx/>
                <a:latin typeface="Segoe UI"/>
                <a:ea typeface="+mn-ea"/>
                <a:cs typeface="Segoe UI"/>
              </a:rPr>
              <a:t>technologies </a:t>
            </a:r>
            <a:r>
              <a:rPr kumimoji="0" sz="2000" b="0" i="0" u="none" strike="noStrike" kern="1200" cap="none" spc="-30" normalizeH="0" baseline="0" noProof="0" dirty="0">
                <a:ln>
                  <a:noFill/>
                </a:ln>
                <a:solidFill>
                  <a:prstClr val="black"/>
                </a:solidFill>
                <a:effectLst/>
                <a:uLnTx/>
                <a:uFillTx/>
                <a:latin typeface="Segoe UI"/>
                <a:ea typeface="+mn-ea"/>
                <a:cs typeface="Segoe UI"/>
              </a:rPr>
              <a:t>(ICTs) </a:t>
            </a:r>
            <a:r>
              <a:rPr kumimoji="0" sz="2000" b="0" i="0" u="none" strike="noStrike" kern="1200" cap="none" spc="0" normalizeH="0" baseline="0" noProof="0" dirty="0">
                <a:ln>
                  <a:noFill/>
                </a:ln>
                <a:solidFill>
                  <a:prstClr val="black"/>
                </a:solidFill>
                <a:effectLst/>
                <a:uLnTx/>
                <a:uFillTx/>
                <a:latin typeface="Segoe UI"/>
                <a:ea typeface="+mn-ea"/>
                <a:cs typeface="Segoe UI"/>
              </a:rPr>
              <a:t>among </a:t>
            </a:r>
            <a:r>
              <a:rPr kumimoji="0" sz="2000" b="0" i="0" u="none" strike="noStrike" kern="1200" cap="none" spc="-5" normalizeH="0" baseline="0" noProof="0" dirty="0">
                <a:ln>
                  <a:noFill/>
                </a:ln>
                <a:solidFill>
                  <a:prstClr val="black"/>
                </a:solidFill>
                <a:effectLst/>
                <a:uLnTx/>
                <a:uFillTx/>
                <a:latin typeface="Segoe UI"/>
                <a:ea typeface="+mn-ea"/>
                <a:cs typeface="Segoe UI"/>
              </a:rPr>
              <a:t>women </a:t>
            </a:r>
            <a:r>
              <a:rPr kumimoji="0" sz="2000" b="0" i="0" u="none" strike="noStrike" kern="1200" cap="none" spc="0" normalizeH="0" baseline="0" noProof="0" dirty="0">
                <a:ln>
                  <a:noFill/>
                </a:ln>
                <a:solidFill>
                  <a:prstClr val="black"/>
                </a:solidFill>
                <a:effectLst/>
                <a:uLnTx/>
                <a:uFillTx/>
                <a:latin typeface="Segoe UI"/>
                <a:ea typeface="+mn-ea"/>
                <a:cs typeface="Segoe UI"/>
              </a:rPr>
              <a:t>as </a:t>
            </a:r>
            <a:r>
              <a:rPr kumimoji="0" sz="2000" b="0" i="0" u="none" strike="noStrike" kern="1200" cap="none" spc="-5" normalizeH="0" baseline="0" noProof="0" dirty="0">
                <a:ln>
                  <a:noFill/>
                </a:ln>
                <a:solidFill>
                  <a:prstClr val="black"/>
                </a:solidFill>
                <a:effectLst/>
                <a:uLnTx/>
                <a:uFillTx/>
                <a:latin typeface="Segoe UI"/>
                <a:ea typeface="+mn-ea"/>
                <a:cs typeface="Segoe UI"/>
              </a:rPr>
              <a:t>tools to </a:t>
            </a:r>
            <a:r>
              <a:rPr kumimoji="0" sz="2000" b="0" i="0" u="none" strike="noStrike" kern="1200" cap="none" spc="-10" normalizeH="0" baseline="0" noProof="0" dirty="0">
                <a:ln>
                  <a:noFill/>
                </a:ln>
                <a:solidFill>
                  <a:prstClr val="black"/>
                </a:solidFill>
                <a:effectLst/>
                <a:uLnTx/>
                <a:uFillTx/>
                <a:latin typeface="Segoe UI"/>
                <a:ea typeface="+mn-ea"/>
                <a:cs typeface="Segoe UI"/>
              </a:rPr>
              <a:t>share </a:t>
            </a:r>
            <a:r>
              <a:rPr kumimoji="0" sz="2000" b="0" i="0" u="none" strike="noStrike" kern="1200" cap="none" spc="-5" normalizeH="0" baseline="0" noProof="0" dirty="0">
                <a:ln>
                  <a:noFill/>
                </a:ln>
                <a:solidFill>
                  <a:prstClr val="black"/>
                </a:solidFill>
                <a:effectLst/>
                <a:uLnTx/>
                <a:uFillTx/>
                <a:latin typeface="Segoe UI"/>
                <a:ea typeface="+mn-ea"/>
                <a:cs typeface="Segoe UI"/>
              </a:rPr>
              <a:t>information </a:t>
            </a:r>
            <a:r>
              <a:rPr kumimoji="0" sz="2000" b="0" i="0" u="none" strike="noStrike" kern="1200" cap="none" spc="0" normalizeH="0" baseline="0" noProof="0" dirty="0">
                <a:ln>
                  <a:noFill/>
                </a:ln>
                <a:solidFill>
                  <a:prstClr val="black"/>
                </a:solidFill>
                <a:effectLst/>
                <a:uLnTx/>
                <a:uFillTx/>
                <a:latin typeface="Segoe UI"/>
                <a:ea typeface="+mn-ea"/>
                <a:cs typeface="Segoe UI"/>
              </a:rPr>
              <a:t>and </a:t>
            </a:r>
            <a:r>
              <a:rPr kumimoji="0" sz="2000" b="0" i="0" u="none" strike="noStrike" kern="1200" cap="none" spc="-5" normalizeH="0" baseline="0" noProof="0" dirty="0">
                <a:ln>
                  <a:noFill/>
                </a:ln>
                <a:solidFill>
                  <a:prstClr val="black"/>
                </a:solidFill>
                <a:effectLst/>
                <a:uLnTx/>
                <a:uFillTx/>
                <a:latin typeface="Segoe UI"/>
                <a:ea typeface="+mn-ea"/>
                <a:cs typeface="Segoe UI"/>
              </a:rPr>
              <a:t>address </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issues </a:t>
            </a:r>
            <a:r>
              <a:rPr kumimoji="0" sz="2000" b="0" i="0" u="none" strike="noStrike" kern="1200" cap="none" spc="-15" normalizeH="0" baseline="0" noProof="0" dirty="0">
                <a:ln>
                  <a:noFill/>
                </a:ln>
                <a:solidFill>
                  <a:prstClr val="black"/>
                </a:solidFill>
                <a:effectLst/>
                <a:uLnTx/>
                <a:uFillTx/>
                <a:latin typeface="Segoe UI"/>
                <a:ea typeface="+mn-ea"/>
                <a:cs typeface="Segoe UI"/>
              </a:rPr>
              <a:t>collectively.</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8255" lvl="0" indent="0" algn="just" defTabSz="914400" rtl="0" eaLnBrk="1" fontAlgn="auto" latinLnBrk="0" hangingPunct="1">
              <a:lnSpc>
                <a:spcPts val="2160"/>
              </a:lnSpc>
              <a:spcBef>
                <a:spcPts val="216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WOUGNET </a:t>
            </a:r>
            <a:r>
              <a:rPr kumimoji="0" sz="2000" b="0" i="0" u="none" strike="noStrike" kern="1200" cap="none" spc="0" normalizeH="0" baseline="0" noProof="0" dirty="0">
                <a:ln>
                  <a:noFill/>
                </a:ln>
                <a:solidFill>
                  <a:prstClr val="black"/>
                </a:solidFill>
                <a:effectLst/>
                <a:uLnTx/>
                <a:uFillTx/>
                <a:latin typeface="Segoe UI"/>
                <a:ea typeface="+mn-ea"/>
                <a:cs typeface="Segoe UI"/>
              </a:rPr>
              <a:t>envisions an </a:t>
            </a:r>
            <a:r>
              <a:rPr kumimoji="0" sz="2000" b="1" i="0" u="none" strike="noStrike" kern="1200" cap="none" spc="-10" normalizeH="0" baseline="0" noProof="0" dirty="0">
                <a:ln>
                  <a:noFill/>
                </a:ln>
                <a:solidFill>
                  <a:prstClr val="black"/>
                </a:solidFill>
                <a:effectLst/>
                <a:uLnTx/>
                <a:uFillTx/>
                <a:latin typeface="Segoe UI"/>
                <a:ea typeface="+mn-ea"/>
                <a:cs typeface="Segoe UI"/>
              </a:rPr>
              <a:t>inclusive </a:t>
            </a:r>
            <a:r>
              <a:rPr kumimoji="0" sz="2000" b="0" i="0" u="none" strike="noStrike" kern="1200" cap="none" spc="0" normalizeH="0" baseline="0" noProof="0" dirty="0">
                <a:ln>
                  <a:noFill/>
                </a:ln>
                <a:solidFill>
                  <a:prstClr val="black"/>
                </a:solidFill>
                <a:effectLst/>
                <a:uLnTx/>
                <a:uFillTx/>
                <a:latin typeface="Segoe UI"/>
                <a:ea typeface="+mn-ea"/>
                <a:cs typeface="Segoe UI"/>
              </a:rPr>
              <a:t>and </a:t>
            </a:r>
            <a:r>
              <a:rPr kumimoji="0" sz="2000" b="1" i="0" u="none" strike="noStrike" kern="1200" cap="none" spc="-5" normalizeH="0" baseline="0" noProof="0" dirty="0">
                <a:ln>
                  <a:noFill/>
                </a:ln>
                <a:solidFill>
                  <a:prstClr val="black"/>
                </a:solidFill>
                <a:effectLst/>
                <a:uLnTx/>
                <a:uFillTx/>
                <a:latin typeface="Segoe UI"/>
                <a:ea typeface="+mn-ea"/>
                <a:cs typeface="Segoe UI"/>
              </a:rPr>
              <a:t>just </a:t>
            </a:r>
            <a:r>
              <a:rPr kumimoji="0" sz="2000" b="0" i="0" u="none" strike="noStrike" kern="1200" cap="none" spc="-5" normalizeH="0" baseline="0" noProof="0" dirty="0">
                <a:ln>
                  <a:noFill/>
                </a:ln>
                <a:solidFill>
                  <a:prstClr val="black"/>
                </a:solidFill>
                <a:effectLst/>
                <a:uLnTx/>
                <a:uFillTx/>
                <a:latin typeface="Segoe UI"/>
                <a:ea typeface="+mn-ea"/>
                <a:cs typeface="Segoe UI"/>
              </a:rPr>
              <a:t>society where </a:t>
            </a:r>
            <a:r>
              <a:rPr kumimoji="0" sz="2000" b="0" i="0" u="none" strike="noStrike" kern="1200" cap="none" spc="0" normalizeH="0" baseline="0" noProof="0" dirty="0">
                <a:ln>
                  <a:noFill/>
                </a:ln>
                <a:solidFill>
                  <a:prstClr val="black"/>
                </a:solidFill>
                <a:effectLst/>
                <a:uLnTx/>
                <a:uFillTx/>
                <a:latin typeface="Segoe UI"/>
                <a:ea typeface="+mn-ea"/>
                <a:cs typeface="Segoe UI"/>
              </a:rPr>
              <a:t>women and </a:t>
            </a:r>
            <a:r>
              <a:rPr kumimoji="0" sz="2000" b="0" i="0" u="none" strike="noStrike" kern="1200" cap="none" spc="-5" normalizeH="0" baseline="0" noProof="0" dirty="0">
                <a:ln>
                  <a:noFill/>
                </a:ln>
                <a:solidFill>
                  <a:prstClr val="black"/>
                </a:solidFill>
                <a:effectLst/>
                <a:uLnTx/>
                <a:uFillTx/>
                <a:latin typeface="Segoe UI"/>
                <a:ea typeface="+mn-ea"/>
                <a:cs typeface="Segoe UI"/>
              </a:rPr>
              <a:t>girls </a:t>
            </a:r>
            <a:r>
              <a:rPr kumimoji="0" sz="2000" b="0" i="0" u="none" strike="noStrike" kern="1200" cap="none" spc="-10" normalizeH="0" baseline="0" noProof="0" dirty="0">
                <a:ln>
                  <a:noFill/>
                </a:ln>
                <a:solidFill>
                  <a:prstClr val="black"/>
                </a:solidFill>
                <a:effectLst/>
                <a:uLnTx/>
                <a:uFillTx/>
                <a:latin typeface="Segoe UI"/>
                <a:ea typeface="+mn-ea"/>
                <a:cs typeface="Segoe UI"/>
              </a:rPr>
              <a:t>are </a:t>
            </a:r>
            <a:r>
              <a:rPr kumimoji="0" sz="2000" b="0" i="0" u="none" strike="noStrike" kern="1200" cap="none" spc="0" normalizeH="0" baseline="0" noProof="0" dirty="0">
                <a:ln>
                  <a:noFill/>
                </a:ln>
                <a:solidFill>
                  <a:prstClr val="black"/>
                </a:solidFill>
                <a:effectLst/>
                <a:uLnTx/>
                <a:uFillTx/>
                <a:latin typeface="Segoe UI"/>
                <a:ea typeface="+mn-ea"/>
                <a:cs typeface="Segoe UI"/>
              </a:rPr>
              <a:t>enabled </a:t>
            </a:r>
            <a:r>
              <a:rPr kumimoji="0" sz="2000" b="0" i="0" u="none" strike="noStrike" kern="1200" cap="none" spc="-5" normalizeH="0" baseline="0" noProof="0" dirty="0">
                <a:ln>
                  <a:noFill/>
                </a:ln>
                <a:solidFill>
                  <a:prstClr val="black"/>
                </a:solidFill>
                <a:effectLst/>
                <a:uLnTx/>
                <a:uFillTx/>
                <a:latin typeface="Segoe UI"/>
                <a:ea typeface="+mn-ea"/>
                <a:cs typeface="Segoe UI"/>
              </a:rPr>
              <a:t>to </a:t>
            </a:r>
            <a:r>
              <a:rPr kumimoji="0" sz="2000" b="0" i="0" u="none" strike="noStrike" kern="1200" cap="none" spc="0" normalizeH="0" baseline="0" noProof="0" dirty="0">
                <a:ln>
                  <a:noFill/>
                </a:ln>
                <a:solidFill>
                  <a:prstClr val="black"/>
                </a:solidFill>
                <a:effectLst/>
                <a:uLnTx/>
                <a:uFillTx/>
                <a:latin typeface="Segoe UI"/>
                <a:ea typeface="+mn-ea"/>
                <a:cs typeface="Segoe UI"/>
              </a:rPr>
              <a:t>use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45" normalizeH="0" baseline="0" noProof="0" dirty="0">
                <a:ln>
                  <a:noFill/>
                </a:ln>
                <a:solidFill>
                  <a:prstClr val="black"/>
                </a:solidFill>
                <a:effectLst/>
                <a:uLnTx/>
                <a:uFillTx/>
                <a:latin typeface="Segoe UI"/>
                <a:ea typeface="+mn-ea"/>
                <a:cs typeface="Segoe UI"/>
              </a:rPr>
              <a:t>ICTs</a:t>
            </a:r>
            <a:r>
              <a:rPr kumimoji="0" sz="2000" b="0" i="0" u="none" strike="noStrike" kern="1200" cap="none" spc="2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for sustainable</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development.</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5080" lvl="0" indent="0" algn="just" defTabSz="914400" rtl="0" eaLnBrk="1" fontAlgn="auto" latinLnBrk="0" hangingPunct="1">
              <a:lnSpc>
                <a:spcPct val="90100"/>
              </a:lnSpc>
              <a:spcBef>
                <a:spcPts val="2125"/>
              </a:spcBef>
              <a:spcAft>
                <a:spcPts val="0"/>
              </a:spcAft>
              <a:buClrTx/>
              <a:buSzTx/>
              <a:buFontTx/>
              <a:buNone/>
              <a:tabLst/>
              <a:defRPr/>
            </a:pPr>
            <a:r>
              <a:rPr kumimoji="0" sz="2000" b="0" i="0" u="none" strike="noStrike" kern="1200" cap="none" spc="-15" normalizeH="0" baseline="0" noProof="0" dirty="0">
                <a:ln>
                  <a:noFill/>
                </a:ln>
                <a:solidFill>
                  <a:prstClr val="black"/>
                </a:solidFill>
                <a:effectLst/>
                <a:uLnTx/>
                <a:uFillTx/>
                <a:latin typeface="Segoe UI"/>
                <a:ea typeface="+mn-ea"/>
                <a:cs typeface="Segoe UI"/>
              </a:rPr>
              <a:t>WOUGNET’s </a:t>
            </a:r>
            <a:r>
              <a:rPr kumimoji="0" sz="2000" b="0" i="0" u="none" strike="noStrike" kern="1200" cap="none" spc="0" normalizeH="0" baseline="0" noProof="0" dirty="0">
                <a:ln>
                  <a:noFill/>
                </a:ln>
                <a:solidFill>
                  <a:prstClr val="black"/>
                </a:solidFill>
                <a:effectLst/>
                <a:uLnTx/>
                <a:uFillTx/>
                <a:latin typeface="Segoe UI"/>
                <a:ea typeface="+mn-ea"/>
                <a:cs typeface="Segoe UI"/>
              </a:rPr>
              <a:t>membership </a:t>
            </a:r>
            <a:r>
              <a:rPr kumimoji="0" sz="2000" b="0" i="0" u="none" strike="noStrike" kern="1200" cap="none" spc="-5" normalizeH="0" baseline="0" noProof="0" dirty="0">
                <a:ln>
                  <a:noFill/>
                </a:ln>
                <a:solidFill>
                  <a:prstClr val="black"/>
                </a:solidFill>
                <a:effectLst/>
                <a:uLnTx/>
                <a:uFillTx/>
                <a:latin typeface="Segoe UI"/>
                <a:ea typeface="+mn-ea"/>
                <a:cs typeface="Segoe UI"/>
              </a:rPr>
              <a:t>is </a:t>
            </a:r>
            <a:r>
              <a:rPr kumimoji="0" sz="2000" b="0" i="0" u="none" strike="noStrike" kern="1200" cap="none" spc="0" normalizeH="0" baseline="0" noProof="0" dirty="0">
                <a:ln>
                  <a:noFill/>
                </a:ln>
                <a:solidFill>
                  <a:prstClr val="black"/>
                </a:solidFill>
                <a:effectLst/>
                <a:uLnTx/>
                <a:uFillTx/>
                <a:latin typeface="Segoe UI"/>
                <a:ea typeface="+mn-ea"/>
                <a:cs typeface="Segoe UI"/>
              </a:rPr>
              <a:t>a </a:t>
            </a:r>
            <a:r>
              <a:rPr kumimoji="0" sz="2000" b="0" i="0" u="none" strike="noStrike" kern="1200" cap="none" spc="-5" normalizeH="0" baseline="0" noProof="0" dirty="0">
                <a:ln>
                  <a:noFill/>
                </a:ln>
                <a:solidFill>
                  <a:prstClr val="black"/>
                </a:solidFill>
                <a:effectLst/>
                <a:uLnTx/>
                <a:uFillTx/>
                <a:latin typeface="Segoe UI"/>
                <a:ea typeface="+mn-ea"/>
                <a:cs typeface="Segoe UI"/>
              </a:rPr>
              <a:t>loose </a:t>
            </a:r>
            <a:r>
              <a:rPr kumimoji="0" sz="2000" b="1" i="0" u="none" strike="noStrike" kern="1200" cap="none" spc="-5" normalizeH="0" baseline="0" noProof="0" dirty="0">
                <a:ln>
                  <a:noFill/>
                </a:ln>
                <a:solidFill>
                  <a:prstClr val="black"/>
                </a:solidFill>
                <a:effectLst/>
                <a:uLnTx/>
                <a:uFillTx/>
                <a:latin typeface="Segoe UI"/>
                <a:ea typeface="+mn-ea"/>
                <a:cs typeface="Segoe UI"/>
              </a:rPr>
              <a:t>coalition </a:t>
            </a:r>
            <a:r>
              <a:rPr kumimoji="0" sz="2000" b="0" i="0" u="none" strike="noStrike" kern="1200" cap="none" spc="-5" normalizeH="0" baseline="0" noProof="0" dirty="0">
                <a:ln>
                  <a:noFill/>
                </a:ln>
                <a:solidFill>
                  <a:prstClr val="black"/>
                </a:solidFill>
                <a:effectLst/>
                <a:uLnTx/>
                <a:uFillTx/>
                <a:latin typeface="Segoe UI"/>
                <a:ea typeface="+mn-ea"/>
                <a:cs typeface="Segoe UI"/>
              </a:rPr>
              <a:t>that is </a:t>
            </a:r>
            <a:r>
              <a:rPr kumimoji="0" sz="2000" b="0" i="0" u="none" strike="noStrike" kern="1200" cap="none" spc="0" normalizeH="0" baseline="0" noProof="0" dirty="0">
                <a:ln>
                  <a:noFill/>
                </a:ln>
                <a:solidFill>
                  <a:prstClr val="black"/>
                </a:solidFill>
                <a:effectLst/>
                <a:uLnTx/>
                <a:uFillTx/>
                <a:latin typeface="Segoe UI"/>
                <a:ea typeface="+mn-ea"/>
                <a:cs typeface="Segoe UI"/>
              </a:rPr>
              <a:t>open </a:t>
            </a:r>
            <a:r>
              <a:rPr kumimoji="0" sz="2000" b="0" i="0" u="none" strike="noStrike" kern="1200" cap="none" spc="-10" normalizeH="0" baseline="0" noProof="0" dirty="0">
                <a:ln>
                  <a:noFill/>
                </a:ln>
                <a:solidFill>
                  <a:prstClr val="black"/>
                </a:solidFill>
                <a:effectLst/>
                <a:uLnTx/>
                <a:uFillTx/>
                <a:latin typeface="Segoe UI"/>
                <a:ea typeface="+mn-ea"/>
                <a:cs typeface="Segoe UI"/>
              </a:rPr>
              <a:t>to </a:t>
            </a:r>
            <a:r>
              <a:rPr kumimoji="0" sz="2000" b="0" i="0" u="none" strike="noStrike" kern="1200" cap="none" spc="-5" normalizeH="0" baseline="0" noProof="0" dirty="0">
                <a:ln>
                  <a:noFill/>
                </a:ln>
                <a:solidFill>
                  <a:prstClr val="black"/>
                </a:solidFill>
                <a:effectLst/>
                <a:uLnTx/>
                <a:uFillTx/>
                <a:latin typeface="Segoe UI"/>
                <a:ea typeface="+mn-ea"/>
                <a:cs typeface="Segoe UI"/>
              </a:rPr>
              <a:t>all like-minded </a:t>
            </a:r>
            <a:r>
              <a:rPr kumimoji="0" sz="2000" b="1" i="0" u="none" strike="noStrike" kern="1200" cap="none" spc="-25" normalizeH="0" baseline="0" noProof="0" dirty="0">
                <a:ln>
                  <a:noFill/>
                </a:ln>
                <a:solidFill>
                  <a:prstClr val="black"/>
                </a:solidFill>
                <a:effectLst/>
                <a:uLnTx/>
                <a:uFillTx/>
                <a:latin typeface="Segoe UI"/>
                <a:ea typeface="+mn-ea"/>
                <a:cs typeface="Segoe UI"/>
              </a:rPr>
              <a:t>women’s </a:t>
            </a:r>
            <a:r>
              <a:rPr kumimoji="0" sz="2000" b="1" i="0" u="none" strike="noStrike" kern="1200" cap="none" spc="-5" normalizeH="0" baseline="0" noProof="0" dirty="0">
                <a:ln>
                  <a:noFill/>
                </a:ln>
                <a:solidFill>
                  <a:prstClr val="black"/>
                </a:solidFill>
                <a:effectLst/>
                <a:uLnTx/>
                <a:uFillTx/>
                <a:latin typeface="Segoe UI"/>
                <a:ea typeface="+mn-ea"/>
                <a:cs typeface="Segoe UI"/>
              </a:rPr>
              <a:t>rights </a:t>
            </a:r>
            <a:r>
              <a:rPr kumimoji="0" sz="2000" b="1" i="0" u="none" strike="noStrike" kern="1200" cap="none" spc="0" normalizeH="0" baseline="0" noProof="0" dirty="0">
                <a:ln>
                  <a:noFill/>
                </a:ln>
                <a:solidFill>
                  <a:prstClr val="black"/>
                </a:solidFill>
                <a:effectLst/>
                <a:uLnTx/>
                <a:uFillTx/>
                <a:latin typeface="Segoe UI"/>
                <a:ea typeface="+mn-ea"/>
                <a:cs typeface="Segoe UI"/>
              </a:rPr>
              <a:t> </a:t>
            </a:r>
            <a:r>
              <a:rPr kumimoji="0" sz="2000" b="1" i="0" u="none" strike="noStrike" kern="1200" cap="none" spc="-5" normalizeH="0" baseline="0" noProof="0" dirty="0">
                <a:ln>
                  <a:noFill/>
                </a:ln>
                <a:solidFill>
                  <a:prstClr val="black"/>
                </a:solidFill>
                <a:effectLst/>
                <a:uLnTx/>
                <a:uFillTx/>
                <a:latin typeface="Segoe UI"/>
                <a:ea typeface="+mn-ea"/>
                <a:cs typeface="Segoe UI"/>
              </a:rPr>
              <a:t>organizations</a:t>
            </a:r>
            <a:r>
              <a:rPr kumimoji="0" sz="2000" b="1"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individuals</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Uganda</a:t>
            </a:r>
            <a:r>
              <a:rPr kumimoji="0" sz="2000" b="0" i="0" u="none" strike="noStrike" kern="1200" cap="none" spc="0" normalizeH="0" baseline="0" noProof="0" dirty="0">
                <a:ln>
                  <a:noFill/>
                </a:ln>
                <a:solidFill>
                  <a:prstClr val="black"/>
                </a:solidFill>
                <a:effectLst/>
                <a:uLnTx/>
                <a:uFillTx/>
                <a:latin typeface="Segoe UI"/>
                <a:ea typeface="+mn-ea"/>
                <a:cs typeface="Segoe UI"/>
              </a:rPr>
              <a:t> with</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over</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100</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member</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organizations</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that</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10" normalizeH="0" baseline="0" noProof="0" dirty="0">
                <a:ln>
                  <a:noFill/>
                </a:ln>
                <a:solidFill>
                  <a:prstClr val="black"/>
                </a:solidFill>
                <a:effectLst/>
                <a:uLnTx/>
                <a:uFillTx/>
                <a:latin typeface="Segoe UI"/>
                <a:ea typeface="+mn-ea"/>
                <a:cs typeface="Segoe UI"/>
              </a:rPr>
              <a:t>are </a:t>
            </a:r>
            <a:r>
              <a:rPr kumimoji="0" sz="2000" b="0" i="0" u="none" strike="noStrike" kern="1200" cap="none" spc="-5" normalizeH="0" baseline="0" noProof="0" dirty="0">
                <a:ln>
                  <a:noFill/>
                </a:ln>
                <a:solidFill>
                  <a:prstClr val="black"/>
                </a:solidFill>
                <a:effectLst/>
                <a:uLnTx/>
                <a:uFillTx/>
                <a:latin typeface="Segoe UI"/>
                <a:ea typeface="+mn-ea"/>
                <a:cs typeface="Segoe UI"/>
              </a:rPr>
              <a:t> strategically</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operating</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nationwide.</a:t>
            </a:r>
            <a:endParaRPr kumimoji="0" sz="2000" b="0" i="0" u="none" strike="noStrike" kern="1200" cap="none" spc="0" normalizeH="0" baseline="0" noProof="0">
              <a:ln>
                <a:noFill/>
              </a:ln>
              <a:solidFill>
                <a:prstClr val="black"/>
              </a:solidFill>
              <a:effectLst/>
              <a:uLnTx/>
              <a:uFillTx/>
              <a:latin typeface="Segoe UI"/>
              <a:ea typeface="+mn-ea"/>
              <a:cs typeface="Segoe UI"/>
            </a:endParaRP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A4B59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525272" y="335661"/>
            <a:ext cx="7174230" cy="635000"/>
          </a:xfrm>
          <a:prstGeom prst="rect">
            <a:avLst/>
          </a:prstGeom>
        </p:spPr>
        <p:txBody>
          <a:bodyPr vert="horz" wrap="square" lIns="0" tIns="12065" rIns="0" bIns="0" rtlCol="0">
            <a:spAutoFit/>
          </a:bodyPr>
          <a:lstStyle/>
          <a:p>
            <a:pPr marL="12700">
              <a:lnSpc>
                <a:spcPct val="100000"/>
              </a:lnSpc>
              <a:spcBef>
                <a:spcPts val="95"/>
              </a:spcBef>
            </a:pPr>
            <a:r>
              <a:rPr spc="-40" dirty="0">
                <a:solidFill>
                  <a:srgbClr val="E7BB29"/>
                </a:solidFill>
              </a:rPr>
              <a:t>The</a:t>
            </a:r>
            <a:r>
              <a:rPr spc="-100" dirty="0">
                <a:solidFill>
                  <a:srgbClr val="E7BB29"/>
                </a:solidFill>
              </a:rPr>
              <a:t> </a:t>
            </a:r>
            <a:r>
              <a:rPr spc="-50" dirty="0">
                <a:solidFill>
                  <a:srgbClr val="E7BB29"/>
                </a:solidFill>
              </a:rPr>
              <a:t>Extent</a:t>
            </a:r>
            <a:r>
              <a:rPr spc="-105" dirty="0">
                <a:solidFill>
                  <a:srgbClr val="E7BB29"/>
                </a:solidFill>
              </a:rPr>
              <a:t> </a:t>
            </a:r>
            <a:r>
              <a:rPr spc="-55" dirty="0">
                <a:solidFill>
                  <a:srgbClr val="E7BB29"/>
                </a:solidFill>
              </a:rPr>
              <a:t>of</a:t>
            </a:r>
            <a:r>
              <a:rPr spc="-105" dirty="0">
                <a:solidFill>
                  <a:srgbClr val="E7BB29"/>
                </a:solidFill>
              </a:rPr>
              <a:t> </a:t>
            </a:r>
            <a:r>
              <a:rPr spc="-40" dirty="0">
                <a:solidFill>
                  <a:srgbClr val="E7BB29"/>
                </a:solidFill>
              </a:rPr>
              <a:t>OGBV</a:t>
            </a:r>
            <a:r>
              <a:rPr spc="-110" dirty="0">
                <a:solidFill>
                  <a:srgbClr val="E7BB29"/>
                </a:solidFill>
              </a:rPr>
              <a:t> </a:t>
            </a:r>
            <a:r>
              <a:rPr spc="-25" dirty="0">
                <a:solidFill>
                  <a:srgbClr val="E7BB29"/>
                </a:solidFill>
              </a:rPr>
              <a:t>in</a:t>
            </a:r>
            <a:r>
              <a:rPr spc="-114" dirty="0">
                <a:solidFill>
                  <a:srgbClr val="E7BB29"/>
                </a:solidFill>
              </a:rPr>
              <a:t> </a:t>
            </a:r>
            <a:r>
              <a:rPr spc="-45" dirty="0">
                <a:solidFill>
                  <a:srgbClr val="E7BB29"/>
                </a:solidFill>
              </a:rPr>
              <a:t>Uganda</a:t>
            </a:r>
          </a:p>
        </p:txBody>
      </p:sp>
      <p:sp>
        <p:nvSpPr>
          <p:cNvPr id="7" name="object 7"/>
          <p:cNvSpPr txBox="1"/>
          <p:nvPr/>
        </p:nvSpPr>
        <p:spPr>
          <a:xfrm>
            <a:off x="749300" y="1608836"/>
            <a:ext cx="10928350" cy="3771265"/>
          </a:xfrm>
          <a:prstGeom prst="rect">
            <a:avLst/>
          </a:prstGeom>
        </p:spPr>
        <p:txBody>
          <a:bodyPr vert="horz" wrap="square" lIns="0" tIns="13335" rIns="0" bIns="0" rtlCol="0">
            <a:spAutoFit/>
          </a:bodyPr>
          <a:lstStyle/>
          <a:p>
            <a:pPr marL="698500" marR="0" lvl="0" indent="-229235" algn="l" defTabSz="914400" rtl="0" eaLnBrk="1" fontAlgn="auto" latinLnBrk="0" hangingPunct="1">
              <a:lnSpc>
                <a:spcPct val="100000"/>
              </a:lnSpc>
              <a:spcBef>
                <a:spcPts val="105"/>
              </a:spcBef>
              <a:spcAft>
                <a:spcPts val="0"/>
              </a:spcAft>
              <a:buClrTx/>
              <a:buSzTx/>
              <a:buFont typeface="Arial MT"/>
              <a:buChar char="•"/>
              <a:tabLst>
                <a:tab pos="699135" algn="l"/>
              </a:tabLst>
              <a:defRPr/>
            </a:pPr>
            <a:r>
              <a:rPr kumimoji="0" sz="2600" b="1" i="0" u="none" strike="noStrike" kern="1200" cap="none" spc="0" normalizeH="0" baseline="0" noProof="0" dirty="0">
                <a:ln>
                  <a:noFill/>
                </a:ln>
                <a:solidFill>
                  <a:prstClr val="black"/>
                </a:solidFill>
                <a:effectLst/>
                <a:uLnTx/>
                <a:uFillTx/>
                <a:latin typeface="Segoe UI"/>
                <a:ea typeface="+mn-ea"/>
                <a:cs typeface="Segoe UI"/>
              </a:rPr>
              <a:t>What</a:t>
            </a:r>
            <a:r>
              <a:rPr kumimoji="0" sz="2600" b="1" i="0" u="none" strike="noStrike" kern="1200" cap="none" spc="-40" normalizeH="0" baseline="0" noProof="0" dirty="0">
                <a:ln>
                  <a:noFill/>
                </a:ln>
                <a:solidFill>
                  <a:prstClr val="black"/>
                </a:solidFill>
                <a:effectLst/>
                <a:uLnTx/>
                <a:uFillTx/>
                <a:latin typeface="Segoe UI"/>
                <a:ea typeface="+mn-ea"/>
                <a:cs typeface="Segoe UI"/>
              </a:rPr>
              <a:t> </a:t>
            </a:r>
            <a:r>
              <a:rPr kumimoji="0" sz="2600" b="1" i="0" u="none" strike="noStrike" kern="1200" cap="none" spc="-5" normalizeH="0" baseline="0" noProof="0" dirty="0">
                <a:ln>
                  <a:noFill/>
                </a:ln>
                <a:solidFill>
                  <a:prstClr val="black"/>
                </a:solidFill>
                <a:effectLst/>
                <a:uLnTx/>
                <a:uFillTx/>
                <a:latin typeface="Segoe UI"/>
                <a:ea typeface="+mn-ea"/>
                <a:cs typeface="Segoe UI"/>
              </a:rPr>
              <a:t>is</a:t>
            </a:r>
            <a:r>
              <a:rPr kumimoji="0" sz="2600" b="1" i="0" u="none" strike="noStrike" kern="1200" cap="none" spc="-20" normalizeH="0" baseline="0" noProof="0" dirty="0">
                <a:ln>
                  <a:noFill/>
                </a:ln>
                <a:solidFill>
                  <a:prstClr val="black"/>
                </a:solidFill>
                <a:effectLst/>
                <a:uLnTx/>
                <a:uFillTx/>
                <a:latin typeface="Segoe UI"/>
                <a:ea typeface="+mn-ea"/>
                <a:cs typeface="Segoe UI"/>
              </a:rPr>
              <a:t> </a:t>
            </a:r>
            <a:r>
              <a:rPr kumimoji="0" sz="2600" b="1" i="0" u="none" strike="noStrike" kern="1200" cap="none" spc="0" normalizeH="0" baseline="0" noProof="0" dirty="0">
                <a:ln>
                  <a:noFill/>
                </a:ln>
                <a:solidFill>
                  <a:prstClr val="black"/>
                </a:solidFill>
                <a:effectLst/>
                <a:uLnTx/>
                <a:uFillTx/>
                <a:latin typeface="Segoe UI"/>
                <a:ea typeface="+mn-ea"/>
                <a:cs typeface="Segoe UI"/>
              </a:rPr>
              <a:t>OGBV?</a:t>
            </a:r>
            <a:endParaRPr kumimoji="0" sz="2600" b="0" i="0" u="none" strike="noStrike" kern="1200" cap="none" spc="0" normalizeH="0" baseline="0" noProof="0">
              <a:ln>
                <a:noFill/>
              </a:ln>
              <a:solidFill>
                <a:prstClr val="black"/>
              </a:solidFill>
              <a:effectLst/>
              <a:uLnTx/>
              <a:uFillTx/>
              <a:latin typeface="Segoe UI"/>
              <a:ea typeface="+mn-ea"/>
              <a:cs typeface="Segoe UI"/>
            </a:endParaRPr>
          </a:p>
          <a:p>
            <a:pPr marL="12700" marR="6985" lvl="0" indent="0" algn="just" defTabSz="914400" rtl="0" eaLnBrk="1" fontAlgn="auto" latinLnBrk="0" hangingPunct="1">
              <a:lnSpc>
                <a:spcPct val="90000"/>
              </a:lnSpc>
              <a:spcBef>
                <a:spcPts val="303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Segoe UI"/>
                <a:ea typeface="+mn-ea"/>
                <a:cs typeface="Segoe UI"/>
              </a:rPr>
              <a:t>Online</a:t>
            </a:r>
            <a:r>
              <a:rPr kumimoji="0" sz="2400" b="0" i="0" u="none" strike="noStrike" kern="1200" cap="none" spc="0"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Gender-based</a:t>
            </a:r>
            <a:r>
              <a:rPr kumimoji="0" sz="2400" b="0" i="0" u="none" strike="noStrike" kern="1200" cap="none" spc="0"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violence</a:t>
            </a:r>
            <a:r>
              <a:rPr kumimoji="0" sz="2400" b="0" i="0" u="none" strike="noStrike" kern="1200" cap="none" spc="0"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(OGBV)</a:t>
            </a:r>
            <a:r>
              <a:rPr kumimoji="0" sz="2400" b="0" i="0" u="none" strike="noStrike" kern="1200" cap="none" spc="0"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refers</a:t>
            </a:r>
            <a:r>
              <a:rPr kumimoji="0" sz="2400" b="0" i="0" u="none" strike="noStrike" kern="1200" cap="none" spc="0" normalizeH="0" baseline="0" noProof="0" dirty="0">
                <a:ln>
                  <a:noFill/>
                </a:ln>
                <a:solidFill>
                  <a:prstClr val="black"/>
                </a:solidFill>
                <a:effectLst/>
                <a:uLnTx/>
                <a:uFillTx/>
                <a:latin typeface="Segoe UI"/>
                <a:ea typeface="+mn-ea"/>
                <a:cs typeface="Segoe UI"/>
              </a:rPr>
              <a:t> </a:t>
            </a:r>
            <a:r>
              <a:rPr kumimoji="0" sz="2400" b="0" i="0" u="none" strike="noStrike" kern="1200" cap="none" spc="-15" normalizeH="0" baseline="0" noProof="0" dirty="0">
                <a:ln>
                  <a:noFill/>
                </a:ln>
                <a:solidFill>
                  <a:prstClr val="black"/>
                </a:solidFill>
                <a:effectLst/>
                <a:uLnTx/>
                <a:uFillTx/>
                <a:latin typeface="Segoe UI"/>
                <a:ea typeface="+mn-ea"/>
                <a:cs typeface="Segoe UI"/>
              </a:rPr>
              <a:t>to</a:t>
            </a:r>
            <a:r>
              <a:rPr kumimoji="0" sz="2400" b="0" i="0" u="none" strike="noStrike" kern="1200" cap="none" spc="-10" normalizeH="0" baseline="0" noProof="0" dirty="0">
                <a:ln>
                  <a:noFill/>
                </a:ln>
                <a:solidFill>
                  <a:prstClr val="black"/>
                </a:solidFill>
                <a:effectLst/>
                <a:uLnTx/>
                <a:uFillTx/>
                <a:latin typeface="Segoe UI"/>
                <a:ea typeface="+mn-ea"/>
                <a:cs typeface="Segoe UI"/>
              </a:rPr>
              <a:t> </a:t>
            </a:r>
            <a:r>
              <a:rPr kumimoji="0" sz="2400" b="0" i="0" u="none" strike="noStrike" kern="1200" cap="none" spc="0" normalizeH="0" baseline="0" noProof="0" dirty="0">
                <a:ln>
                  <a:noFill/>
                </a:ln>
                <a:solidFill>
                  <a:prstClr val="black"/>
                </a:solidFill>
                <a:effectLst/>
                <a:uLnTx/>
                <a:uFillTx/>
                <a:latin typeface="Segoe UI"/>
                <a:ea typeface="+mn-ea"/>
                <a:cs typeface="Segoe UI"/>
              </a:rPr>
              <a:t>acts</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30" normalizeH="0" baseline="0" noProof="0" dirty="0">
                <a:ln>
                  <a:noFill/>
                </a:ln>
                <a:solidFill>
                  <a:prstClr val="black"/>
                </a:solidFill>
                <a:effectLst/>
                <a:uLnTx/>
                <a:uFillTx/>
                <a:latin typeface="Segoe UI"/>
                <a:ea typeface="+mn-ea"/>
                <a:cs typeface="Segoe UI"/>
              </a:rPr>
              <a:t>of</a:t>
            </a:r>
            <a:r>
              <a:rPr kumimoji="0" sz="2400" b="0" i="0" u="none" strike="noStrike" kern="1200" cap="none" spc="-25"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violence</a:t>
            </a:r>
            <a:r>
              <a:rPr kumimoji="0" sz="2400" b="0" i="0" u="none" strike="noStrike" kern="1200" cap="none" spc="0" normalizeH="0" baseline="0" noProof="0" dirty="0">
                <a:ln>
                  <a:noFill/>
                </a:ln>
                <a:solidFill>
                  <a:prstClr val="black"/>
                </a:solidFill>
                <a:effectLst/>
                <a:uLnTx/>
                <a:uFillTx/>
                <a:latin typeface="Segoe UI"/>
                <a:ea typeface="+mn-ea"/>
                <a:cs typeface="Segoe UI"/>
              </a:rPr>
              <a:t> that</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15" normalizeH="0" baseline="0" noProof="0" dirty="0">
                <a:ln>
                  <a:noFill/>
                </a:ln>
                <a:solidFill>
                  <a:prstClr val="black"/>
                </a:solidFill>
                <a:effectLst/>
                <a:uLnTx/>
                <a:uFillTx/>
                <a:latin typeface="Segoe UI"/>
                <a:ea typeface="+mn-ea"/>
                <a:cs typeface="Segoe UI"/>
              </a:rPr>
              <a:t>are </a:t>
            </a:r>
            <a:r>
              <a:rPr kumimoji="0" sz="2400" b="0" i="0" u="none" strike="noStrike" kern="1200" cap="none" spc="-10"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committed, abetted, or </a:t>
            </a:r>
            <a:r>
              <a:rPr kumimoji="0" sz="2400" b="0" i="0" u="none" strike="noStrike" kern="1200" cap="none" spc="-10" normalizeH="0" baseline="0" noProof="0" dirty="0">
                <a:ln>
                  <a:noFill/>
                </a:ln>
                <a:solidFill>
                  <a:prstClr val="black"/>
                </a:solidFill>
                <a:effectLst/>
                <a:uLnTx/>
                <a:uFillTx/>
                <a:latin typeface="Segoe UI"/>
                <a:ea typeface="+mn-ea"/>
                <a:cs typeface="Segoe UI"/>
              </a:rPr>
              <a:t>aggravated </a:t>
            </a:r>
            <a:r>
              <a:rPr kumimoji="0" sz="2400" b="0" i="0" u="none" strike="noStrike" kern="1200" cap="none" spc="-5" normalizeH="0" baseline="0" noProof="0" dirty="0">
                <a:ln>
                  <a:noFill/>
                </a:ln>
                <a:solidFill>
                  <a:prstClr val="black"/>
                </a:solidFill>
                <a:effectLst/>
                <a:uLnTx/>
                <a:uFillTx/>
                <a:latin typeface="Segoe UI"/>
                <a:ea typeface="+mn-ea"/>
                <a:cs typeface="Segoe UI"/>
              </a:rPr>
              <a:t>in </a:t>
            </a:r>
            <a:r>
              <a:rPr kumimoji="0" sz="2400" b="0" i="0" u="none" strike="noStrike" kern="1200" cap="none" spc="10" normalizeH="0" baseline="0" noProof="0" dirty="0">
                <a:ln>
                  <a:noFill/>
                </a:ln>
                <a:solidFill>
                  <a:prstClr val="black"/>
                </a:solidFill>
                <a:effectLst/>
                <a:uLnTx/>
                <a:uFillTx/>
                <a:latin typeface="Segoe UI"/>
                <a:ea typeface="+mn-ea"/>
                <a:cs typeface="Segoe UI"/>
              </a:rPr>
              <a:t>part </a:t>
            </a:r>
            <a:r>
              <a:rPr kumimoji="0" sz="2400" b="0" i="0" u="none" strike="noStrike" kern="1200" cap="none" spc="-5" normalizeH="0" baseline="0" noProof="0" dirty="0">
                <a:ln>
                  <a:noFill/>
                </a:ln>
                <a:solidFill>
                  <a:prstClr val="black"/>
                </a:solidFill>
                <a:effectLst/>
                <a:uLnTx/>
                <a:uFillTx/>
                <a:latin typeface="Segoe UI"/>
                <a:ea typeface="+mn-ea"/>
                <a:cs typeface="Segoe UI"/>
              </a:rPr>
              <a:t>or </a:t>
            </a:r>
            <a:r>
              <a:rPr kumimoji="0" sz="2400" b="0" i="0" u="none" strike="noStrike" kern="1200" cap="none" spc="0" normalizeH="0" baseline="0" noProof="0" dirty="0">
                <a:ln>
                  <a:noFill/>
                </a:ln>
                <a:solidFill>
                  <a:prstClr val="black"/>
                </a:solidFill>
                <a:effectLst/>
                <a:uLnTx/>
                <a:uFillTx/>
                <a:latin typeface="Segoe UI"/>
                <a:ea typeface="+mn-ea"/>
                <a:cs typeface="Segoe UI"/>
              </a:rPr>
              <a:t>fully by the </a:t>
            </a:r>
            <a:r>
              <a:rPr kumimoji="0" sz="2400" b="0" i="0" u="none" strike="noStrike" kern="1200" cap="none" spc="-5" normalizeH="0" baseline="0" noProof="0" dirty="0">
                <a:ln>
                  <a:noFill/>
                </a:ln>
                <a:solidFill>
                  <a:prstClr val="black"/>
                </a:solidFill>
                <a:effectLst/>
                <a:uLnTx/>
                <a:uFillTx/>
                <a:latin typeface="Segoe UI"/>
                <a:ea typeface="+mn-ea"/>
                <a:cs typeface="Segoe UI"/>
              </a:rPr>
              <a:t>use </a:t>
            </a:r>
            <a:r>
              <a:rPr kumimoji="0" sz="2400" b="0" i="0" u="none" strike="noStrike" kern="1200" cap="none" spc="-30" normalizeH="0" baseline="0" noProof="0" dirty="0">
                <a:ln>
                  <a:noFill/>
                </a:ln>
                <a:solidFill>
                  <a:prstClr val="black"/>
                </a:solidFill>
                <a:effectLst/>
                <a:uLnTx/>
                <a:uFillTx/>
                <a:latin typeface="Segoe UI"/>
                <a:ea typeface="+mn-ea"/>
                <a:cs typeface="Segoe UI"/>
              </a:rPr>
              <a:t>of </a:t>
            </a:r>
            <a:r>
              <a:rPr kumimoji="0" sz="2400" b="0" i="0" u="none" strike="noStrike" kern="1200" cap="none" spc="0" normalizeH="0" baseline="0" noProof="0" dirty="0">
                <a:ln>
                  <a:noFill/>
                </a:ln>
                <a:solidFill>
                  <a:prstClr val="black"/>
                </a:solidFill>
                <a:effectLst/>
                <a:uLnTx/>
                <a:uFillTx/>
                <a:latin typeface="Segoe UI"/>
                <a:ea typeface="+mn-ea"/>
                <a:cs typeface="Segoe UI"/>
              </a:rPr>
              <a:t>information and </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communication technologies </a:t>
            </a:r>
            <a:r>
              <a:rPr kumimoji="0" sz="2400" b="0" i="0" u="none" strike="noStrike" kern="1200" cap="none" spc="-35" normalizeH="0" baseline="0" noProof="0" dirty="0">
                <a:ln>
                  <a:noFill/>
                </a:ln>
                <a:solidFill>
                  <a:prstClr val="black"/>
                </a:solidFill>
                <a:effectLst/>
                <a:uLnTx/>
                <a:uFillTx/>
                <a:latin typeface="Segoe UI"/>
                <a:ea typeface="+mn-ea"/>
                <a:cs typeface="Segoe UI"/>
              </a:rPr>
              <a:t>(ICTs)</a:t>
            </a:r>
            <a:r>
              <a:rPr kumimoji="0" sz="2400" b="0" i="0" u="none" strike="noStrike" kern="1200" cap="none" spc="-30" normalizeH="0" baseline="0" noProof="0" dirty="0">
                <a:ln>
                  <a:noFill/>
                </a:ln>
                <a:solidFill>
                  <a:prstClr val="black"/>
                </a:solidFill>
                <a:effectLst/>
                <a:uLnTx/>
                <a:uFillTx/>
                <a:latin typeface="Segoe UI"/>
                <a:ea typeface="+mn-ea"/>
                <a:cs typeface="Segoe UI"/>
              </a:rPr>
              <a:t> </a:t>
            </a:r>
            <a:r>
              <a:rPr kumimoji="0" sz="2400" b="0" i="0" u="none" strike="noStrike" kern="1200" cap="none" spc="0" normalizeH="0" baseline="0" noProof="0" dirty="0">
                <a:ln>
                  <a:noFill/>
                </a:ln>
                <a:solidFill>
                  <a:prstClr val="black"/>
                </a:solidFill>
                <a:effectLst/>
                <a:uLnTx/>
                <a:uFillTx/>
                <a:latin typeface="Segoe UI"/>
                <a:ea typeface="+mn-ea"/>
                <a:cs typeface="Segoe UI"/>
              </a:rPr>
              <a:t>such as </a:t>
            </a:r>
            <a:r>
              <a:rPr kumimoji="0" sz="2400" b="0" i="0" u="none" strike="noStrike" kern="1200" cap="none" spc="-5" normalizeH="0" baseline="0" noProof="0" dirty="0">
                <a:ln>
                  <a:noFill/>
                </a:ln>
                <a:solidFill>
                  <a:prstClr val="black"/>
                </a:solidFill>
                <a:effectLst/>
                <a:uLnTx/>
                <a:uFillTx/>
                <a:latin typeface="Segoe UI"/>
                <a:ea typeface="+mn-ea"/>
                <a:cs typeface="Segoe UI"/>
              </a:rPr>
              <a:t>mobile </a:t>
            </a:r>
            <a:r>
              <a:rPr kumimoji="0" sz="2400" b="0" i="0" u="none" strike="noStrike" kern="1200" cap="none" spc="0" normalizeH="0" baseline="0" noProof="0" dirty="0">
                <a:ln>
                  <a:noFill/>
                </a:ln>
                <a:solidFill>
                  <a:prstClr val="black"/>
                </a:solidFill>
                <a:effectLst/>
                <a:uLnTx/>
                <a:uFillTx/>
                <a:latin typeface="Segoe UI"/>
                <a:ea typeface="+mn-ea"/>
                <a:cs typeface="Segoe UI"/>
              </a:rPr>
              <a:t>phones, </a:t>
            </a:r>
            <a:r>
              <a:rPr kumimoji="0" sz="2400" b="0" i="0" u="none" strike="noStrike" kern="1200" cap="none" spc="5" normalizeH="0" baseline="0" noProof="0" dirty="0">
                <a:ln>
                  <a:noFill/>
                </a:ln>
                <a:solidFill>
                  <a:prstClr val="black"/>
                </a:solidFill>
                <a:effectLst/>
                <a:uLnTx/>
                <a:uFillTx/>
                <a:latin typeface="Segoe UI"/>
                <a:ea typeface="+mn-ea"/>
                <a:cs typeface="Segoe UI"/>
              </a:rPr>
              <a:t>the </a:t>
            </a:r>
            <a:r>
              <a:rPr kumimoji="0" sz="2400" b="0" i="0" u="none" strike="noStrike" kern="1200" cap="none" spc="-5" normalizeH="0" baseline="0" noProof="0" dirty="0">
                <a:ln>
                  <a:noFill/>
                </a:ln>
                <a:solidFill>
                  <a:prstClr val="black"/>
                </a:solidFill>
                <a:effectLst/>
                <a:uLnTx/>
                <a:uFillTx/>
                <a:latin typeface="Segoe UI"/>
                <a:ea typeface="+mn-ea"/>
                <a:cs typeface="Segoe UI"/>
              </a:rPr>
              <a:t>internet, </a:t>
            </a:r>
            <a:r>
              <a:rPr kumimoji="0" sz="2400" b="0" i="0" u="none" strike="noStrike" kern="1200" cap="none" spc="0" normalizeH="0" baseline="0" noProof="0" dirty="0">
                <a:ln>
                  <a:noFill/>
                </a:ln>
                <a:solidFill>
                  <a:prstClr val="black"/>
                </a:solidFill>
                <a:effectLst/>
                <a:uLnTx/>
                <a:uFillTx/>
                <a:latin typeface="Segoe UI"/>
                <a:ea typeface="+mn-ea"/>
                <a:cs typeface="Segoe UI"/>
              </a:rPr>
              <a:t>and </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social</a:t>
            </a:r>
            <a:r>
              <a:rPr kumimoji="0" sz="2400" b="0" i="0" u="none" strike="noStrike" kern="1200" cap="none" spc="30" normalizeH="0" baseline="0" noProof="0" dirty="0">
                <a:ln>
                  <a:noFill/>
                </a:ln>
                <a:solidFill>
                  <a:prstClr val="black"/>
                </a:solidFill>
                <a:effectLst/>
                <a:uLnTx/>
                <a:uFillTx/>
                <a:latin typeface="Segoe UI"/>
                <a:ea typeface="+mn-ea"/>
                <a:cs typeface="Segoe UI"/>
              </a:rPr>
              <a:t> </a:t>
            </a:r>
            <a:r>
              <a:rPr kumimoji="0" sz="2400" b="0" i="0" u="none" strike="noStrike" kern="1200" cap="none" spc="-5" normalizeH="0" baseline="0" noProof="0" dirty="0">
                <a:ln>
                  <a:noFill/>
                </a:ln>
                <a:solidFill>
                  <a:prstClr val="black"/>
                </a:solidFill>
                <a:effectLst/>
                <a:uLnTx/>
                <a:uFillTx/>
                <a:latin typeface="Segoe UI"/>
                <a:ea typeface="+mn-ea"/>
                <a:cs typeface="Segoe UI"/>
              </a:rPr>
              <a:t>media</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0" normalizeH="0" baseline="0" noProof="0" dirty="0">
                <a:ln>
                  <a:noFill/>
                </a:ln>
                <a:solidFill>
                  <a:prstClr val="black"/>
                </a:solidFill>
                <a:effectLst/>
                <a:uLnTx/>
                <a:uFillTx/>
                <a:latin typeface="Segoe UI"/>
                <a:ea typeface="+mn-ea"/>
                <a:cs typeface="Segoe UI"/>
              </a:rPr>
              <a:t>platforms.</a:t>
            </a:r>
            <a:endParaRPr kumimoji="0" sz="2400" b="0" i="0" u="none" strike="noStrike" kern="1200" cap="none" spc="0" normalizeH="0" baseline="0" noProof="0">
              <a:ln>
                <a:noFill/>
              </a:ln>
              <a:solidFill>
                <a:prstClr val="black"/>
              </a:solidFill>
              <a:effectLst/>
              <a:uLnTx/>
              <a:uFillTx/>
              <a:latin typeface="Segoe UI"/>
              <a:ea typeface="+mn-ea"/>
              <a:cs typeface="Segoe UI"/>
            </a:endParaRPr>
          </a:p>
          <a:p>
            <a:pPr marL="12700" marR="5080" lvl="0" indent="0" algn="just" defTabSz="914400" rtl="0" eaLnBrk="1" fontAlgn="auto" latinLnBrk="0" hangingPunct="1">
              <a:lnSpc>
                <a:spcPct val="90000"/>
              </a:lnSpc>
              <a:spcBef>
                <a:spcPts val="2595"/>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Segoe UI"/>
                <a:ea typeface="+mn-ea"/>
                <a:cs typeface="Segoe UI"/>
              </a:rPr>
              <a:t>From </a:t>
            </a:r>
            <a:r>
              <a:rPr kumimoji="0" sz="2400" b="0" i="0" u="none" strike="noStrike" kern="1200" cap="none" spc="0" normalizeH="0" baseline="0" noProof="0" dirty="0">
                <a:ln>
                  <a:noFill/>
                </a:ln>
                <a:solidFill>
                  <a:prstClr val="black"/>
                </a:solidFill>
                <a:effectLst/>
                <a:uLnTx/>
                <a:uFillTx/>
                <a:latin typeface="Segoe UI"/>
                <a:ea typeface="+mn-ea"/>
                <a:cs typeface="Segoe UI"/>
              </a:rPr>
              <a:t>the </a:t>
            </a:r>
            <a:r>
              <a:rPr kumimoji="0" sz="2400" b="0" i="0" u="none" strike="noStrike" kern="1200" cap="none" spc="-10" normalizeH="0" baseline="0" noProof="0" dirty="0">
                <a:ln>
                  <a:noFill/>
                </a:ln>
                <a:solidFill>
                  <a:prstClr val="black"/>
                </a:solidFill>
                <a:effectLst/>
                <a:uLnTx/>
                <a:uFillTx/>
                <a:latin typeface="Segoe UI"/>
                <a:ea typeface="+mn-ea"/>
                <a:cs typeface="Segoe UI"/>
              </a:rPr>
              <a:t>research, </a:t>
            </a:r>
            <a:r>
              <a:rPr kumimoji="0" sz="2400" b="0" i="0" u="none" strike="noStrike" kern="1200" cap="none" spc="0" normalizeH="0" baseline="0" noProof="0" dirty="0">
                <a:ln>
                  <a:noFill/>
                </a:ln>
                <a:solidFill>
                  <a:prstClr val="black"/>
                </a:solidFill>
                <a:effectLst/>
                <a:uLnTx/>
                <a:uFillTx/>
                <a:latin typeface="Segoe UI"/>
                <a:ea typeface="+mn-ea"/>
                <a:cs typeface="Segoe UI"/>
              </a:rPr>
              <a:t>WOUGNET </a:t>
            </a:r>
            <a:r>
              <a:rPr kumimoji="0" sz="2400" b="0" i="0" u="none" strike="noStrike" kern="1200" cap="none" spc="-5" normalizeH="0" baseline="0" noProof="0" dirty="0">
                <a:ln>
                  <a:noFill/>
                </a:ln>
                <a:solidFill>
                  <a:prstClr val="black"/>
                </a:solidFill>
                <a:effectLst/>
                <a:uLnTx/>
                <a:uFillTx/>
                <a:latin typeface="Segoe UI"/>
                <a:ea typeface="+mn-ea"/>
                <a:cs typeface="Segoe UI"/>
              </a:rPr>
              <a:t>conducted: </a:t>
            </a:r>
            <a:r>
              <a:rPr kumimoji="0" sz="2400" b="0" i="0" u="none" strike="noStrike" kern="1200" cap="none" spc="0" normalizeH="0" baseline="0" noProof="0" dirty="0">
                <a:ln>
                  <a:noFill/>
                </a:ln>
                <a:solidFill>
                  <a:prstClr val="black"/>
                </a:solidFill>
                <a:effectLst/>
                <a:uLnTx/>
                <a:uFillTx/>
                <a:latin typeface="Segoe UI"/>
                <a:ea typeface="+mn-ea"/>
                <a:cs typeface="Segoe UI"/>
              </a:rPr>
              <a:t>it </a:t>
            </a:r>
            <a:r>
              <a:rPr kumimoji="0" sz="2400" b="0" i="0" u="none" strike="noStrike" kern="1200" cap="none" spc="-10" normalizeH="0" baseline="0" noProof="0" dirty="0">
                <a:ln>
                  <a:noFill/>
                </a:ln>
                <a:solidFill>
                  <a:prstClr val="black"/>
                </a:solidFill>
                <a:effectLst/>
                <a:uLnTx/>
                <a:uFillTx/>
                <a:latin typeface="Segoe UI"/>
                <a:ea typeface="+mn-ea"/>
                <a:cs typeface="Segoe UI"/>
              </a:rPr>
              <a:t>states </a:t>
            </a:r>
            <a:r>
              <a:rPr kumimoji="0" sz="2400" b="0" i="0" u="none" strike="noStrike" kern="1200" cap="none" spc="-5" normalizeH="0" baseline="0" noProof="0" dirty="0">
                <a:ln>
                  <a:noFill/>
                </a:ln>
                <a:solidFill>
                  <a:prstClr val="black"/>
                </a:solidFill>
                <a:effectLst/>
                <a:uLnTx/>
                <a:uFillTx/>
                <a:latin typeface="Segoe UI"/>
                <a:ea typeface="+mn-ea"/>
                <a:cs typeface="Segoe UI"/>
              </a:rPr>
              <a:t>that </a:t>
            </a:r>
            <a:r>
              <a:rPr kumimoji="0" sz="2400" b="0" i="0" u="none" strike="noStrike" kern="1200" cap="none" spc="0" normalizeH="0" baseline="0" noProof="0" dirty="0">
                <a:ln>
                  <a:noFill/>
                </a:ln>
                <a:solidFill>
                  <a:prstClr val="black"/>
                </a:solidFill>
                <a:effectLst/>
                <a:uLnTx/>
                <a:uFillTx/>
                <a:latin typeface="Segoe UI"/>
                <a:ea typeface="+mn-ea"/>
                <a:cs typeface="Segoe UI"/>
              </a:rPr>
              <a:t>53% </a:t>
            </a:r>
            <a:r>
              <a:rPr kumimoji="0" sz="2400" b="0" i="0" u="none" strike="noStrike" kern="1200" cap="none" spc="-30" normalizeH="0" baseline="0" noProof="0" dirty="0">
                <a:ln>
                  <a:noFill/>
                </a:ln>
                <a:solidFill>
                  <a:prstClr val="black"/>
                </a:solidFill>
                <a:effectLst/>
                <a:uLnTx/>
                <a:uFillTx/>
                <a:latin typeface="Segoe UI"/>
                <a:ea typeface="+mn-ea"/>
                <a:cs typeface="Segoe UI"/>
              </a:rPr>
              <a:t>of </a:t>
            </a:r>
            <a:r>
              <a:rPr kumimoji="0" sz="2400" b="0" i="0" u="none" strike="noStrike" kern="1200" cap="none" spc="0" normalizeH="0" baseline="0" noProof="0" dirty="0">
                <a:ln>
                  <a:noFill/>
                </a:ln>
                <a:solidFill>
                  <a:prstClr val="black"/>
                </a:solidFill>
                <a:effectLst/>
                <a:uLnTx/>
                <a:uFillTx/>
                <a:latin typeface="Segoe UI"/>
                <a:ea typeface="+mn-ea"/>
                <a:cs typeface="Segoe UI"/>
              </a:rPr>
              <a:t>the </a:t>
            </a:r>
            <a:r>
              <a:rPr kumimoji="0" sz="2400" b="0" i="0" u="none" strike="noStrike" kern="1200" cap="none" spc="-10" normalizeH="0" baseline="0" noProof="0" dirty="0">
                <a:ln>
                  <a:noFill/>
                </a:ln>
                <a:solidFill>
                  <a:prstClr val="black"/>
                </a:solidFill>
                <a:effectLst/>
                <a:uLnTx/>
                <a:uFillTx/>
                <a:latin typeface="Segoe UI"/>
                <a:ea typeface="+mn-ea"/>
                <a:cs typeface="Segoe UI"/>
              </a:rPr>
              <a:t>respondents </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0" normalizeH="0" baseline="0" noProof="0" dirty="0">
                <a:ln>
                  <a:noFill/>
                </a:ln>
                <a:solidFill>
                  <a:prstClr val="black"/>
                </a:solidFill>
                <a:effectLst/>
                <a:uLnTx/>
                <a:uFillTx/>
                <a:latin typeface="Segoe UI"/>
                <a:ea typeface="+mn-ea"/>
                <a:cs typeface="Segoe UI"/>
              </a:rPr>
              <a:t>defined </a:t>
            </a:r>
            <a:r>
              <a:rPr kumimoji="0" sz="2400" b="0" i="0" u="none" strike="noStrike" kern="1200" cap="none" spc="-5" normalizeH="0" baseline="0" noProof="0" dirty="0">
                <a:ln>
                  <a:noFill/>
                </a:ln>
                <a:solidFill>
                  <a:prstClr val="black"/>
                </a:solidFill>
                <a:effectLst/>
                <a:uLnTx/>
                <a:uFillTx/>
                <a:latin typeface="Segoe UI"/>
                <a:ea typeface="+mn-ea"/>
                <a:cs typeface="Segoe UI"/>
              </a:rPr>
              <a:t>online gender-based </a:t>
            </a:r>
            <a:r>
              <a:rPr kumimoji="0" sz="2400" b="0" i="0" u="none" strike="noStrike" kern="1200" cap="none" spc="0" normalizeH="0" baseline="0" noProof="0" dirty="0">
                <a:ln>
                  <a:noFill/>
                </a:ln>
                <a:solidFill>
                  <a:prstClr val="black"/>
                </a:solidFill>
                <a:effectLst/>
                <a:uLnTx/>
                <a:uFillTx/>
                <a:latin typeface="Segoe UI"/>
                <a:ea typeface="+mn-ea"/>
                <a:cs typeface="Segoe UI"/>
              </a:rPr>
              <a:t>violence </a:t>
            </a:r>
            <a:r>
              <a:rPr kumimoji="0" sz="2400" b="0" i="0" u="none" strike="noStrike" kern="1200" cap="none" spc="-5" normalizeH="0" baseline="0" noProof="0" dirty="0">
                <a:ln>
                  <a:noFill/>
                </a:ln>
                <a:solidFill>
                  <a:prstClr val="black"/>
                </a:solidFill>
                <a:effectLst/>
                <a:uLnTx/>
                <a:uFillTx/>
                <a:latin typeface="Segoe UI"/>
                <a:ea typeface="+mn-ea"/>
                <a:cs typeface="Segoe UI"/>
              </a:rPr>
              <a:t>correctly </a:t>
            </a:r>
            <a:r>
              <a:rPr kumimoji="0" sz="2400" b="0" i="0" u="none" strike="noStrike" kern="1200" cap="none" spc="0" normalizeH="0" baseline="0" noProof="0" dirty="0">
                <a:ln>
                  <a:noFill/>
                </a:ln>
                <a:solidFill>
                  <a:prstClr val="black"/>
                </a:solidFill>
                <a:effectLst/>
                <a:uLnTx/>
                <a:uFillTx/>
                <a:latin typeface="Segoe UI"/>
                <a:ea typeface="+mn-ea"/>
                <a:cs typeface="Segoe UI"/>
              </a:rPr>
              <a:t>as the </a:t>
            </a:r>
            <a:r>
              <a:rPr kumimoji="0" sz="2400" b="0" i="0" u="none" strike="noStrike" kern="1200" cap="none" spc="-5" normalizeH="0" baseline="0" noProof="0" dirty="0">
                <a:ln>
                  <a:noFill/>
                </a:ln>
                <a:solidFill>
                  <a:prstClr val="black"/>
                </a:solidFill>
                <a:effectLst/>
                <a:uLnTx/>
                <a:uFillTx/>
                <a:latin typeface="Segoe UI"/>
                <a:ea typeface="+mn-ea"/>
                <a:cs typeface="Segoe UI"/>
              </a:rPr>
              <a:t>violence committed </a:t>
            </a:r>
            <a:r>
              <a:rPr kumimoji="0" sz="2400" b="0" i="0" u="none" strike="noStrike" kern="1200" cap="none" spc="0" normalizeH="0" baseline="0" noProof="0" dirty="0">
                <a:ln>
                  <a:noFill/>
                </a:ln>
                <a:solidFill>
                  <a:prstClr val="black"/>
                </a:solidFill>
                <a:effectLst/>
                <a:uLnTx/>
                <a:uFillTx/>
                <a:latin typeface="Segoe UI"/>
                <a:ea typeface="+mn-ea"/>
                <a:cs typeface="Segoe UI"/>
              </a:rPr>
              <a:t>either </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0" normalizeH="0" baseline="0" noProof="0" dirty="0">
                <a:ln>
                  <a:noFill/>
                </a:ln>
                <a:solidFill>
                  <a:prstClr val="black"/>
                </a:solidFill>
                <a:effectLst/>
                <a:uLnTx/>
                <a:uFillTx/>
                <a:latin typeface="Segoe UI"/>
                <a:ea typeface="+mn-ea"/>
                <a:cs typeface="Segoe UI"/>
              </a:rPr>
              <a:t>against women </a:t>
            </a:r>
            <a:r>
              <a:rPr kumimoji="0" sz="2400" b="0" i="0" u="none" strike="noStrike" kern="1200" cap="none" spc="-5" normalizeH="0" baseline="0" noProof="0" dirty="0">
                <a:ln>
                  <a:noFill/>
                </a:ln>
                <a:solidFill>
                  <a:prstClr val="black"/>
                </a:solidFill>
                <a:effectLst/>
                <a:uLnTx/>
                <a:uFillTx/>
                <a:latin typeface="Segoe UI"/>
                <a:ea typeface="+mn-ea"/>
                <a:cs typeface="Segoe UI"/>
              </a:rPr>
              <a:t>or men </a:t>
            </a:r>
            <a:r>
              <a:rPr kumimoji="0" sz="2400" b="0" i="0" u="none" strike="noStrike" kern="1200" cap="none" spc="0" normalizeH="0" baseline="0" noProof="0" dirty="0">
                <a:ln>
                  <a:noFill/>
                </a:ln>
                <a:solidFill>
                  <a:prstClr val="black"/>
                </a:solidFill>
                <a:effectLst/>
                <a:uLnTx/>
                <a:uFillTx/>
                <a:latin typeface="Segoe UI"/>
                <a:ea typeface="+mn-ea"/>
                <a:cs typeface="Segoe UI"/>
              </a:rPr>
              <a:t>online and the </a:t>
            </a:r>
            <a:r>
              <a:rPr kumimoji="0" sz="2400" b="0" i="0" u="none" strike="noStrike" kern="1200" cap="none" spc="-5" normalizeH="0" baseline="0" noProof="0" dirty="0">
                <a:ln>
                  <a:noFill/>
                </a:ln>
                <a:solidFill>
                  <a:prstClr val="black"/>
                </a:solidFill>
                <a:effectLst/>
                <a:uLnTx/>
                <a:uFillTx/>
                <a:latin typeface="Segoe UI"/>
                <a:ea typeface="+mn-ea"/>
                <a:cs typeface="Segoe UI"/>
              </a:rPr>
              <a:t>majority </a:t>
            </a:r>
            <a:r>
              <a:rPr kumimoji="0" sz="2400" b="0" i="0" u="none" strike="noStrike" kern="1200" cap="none" spc="-30" normalizeH="0" baseline="0" noProof="0" dirty="0">
                <a:ln>
                  <a:noFill/>
                </a:ln>
                <a:solidFill>
                  <a:prstClr val="black"/>
                </a:solidFill>
                <a:effectLst/>
                <a:uLnTx/>
                <a:uFillTx/>
                <a:latin typeface="Segoe UI"/>
                <a:ea typeface="+mn-ea"/>
                <a:cs typeface="Segoe UI"/>
              </a:rPr>
              <a:t>of </a:t>
            </a:r>
            <a:r>
              <a:rPr kumimoji="0" sz="2400" b="0" i="0" u="none" strike="noStrike" kern="1200" cap="none" spc="0" normalizeH="0" baseline="0" noProof="0" dirty="0">
                <a:ln>
                  <a:noFill/>
                </a:ln>
                <a:solidFill>
                  <a:prstClr val="black"/>
                </a:solidFill>
                <a:effectLst/>
                <a:uLnTx/>
                <a:uFillTx/>
                <a:latin typeface="Segoe UI"/>
                <a:ea typeface="+mn-ea"/>
                <a:cs typeface="Segoe UI"/>
              </a:rPr>
              <a:t>those who </a:t>
            </a:r>
            <a:r>
              <a:rPr kumimoji="0" sz="2400" b="0" i="0" u="none" strike="noStrike" kern="1200" cap="none" spc="-5" normalizeH="0" baseline="0" noProof="0" dirty="0">
                <a:ln>
                  <a:noFill/>
                </a:ln>
                <a:solidFill>
                  <a:prstClr val="black"/>
                </a:solidFill>
                <a:effectLst/>
                <a:uLnTx/>
                <a:uFillTx/>
                <a:latin typeface="Segoe UI"/>
                <a:ea typeface="+mn-ea"/>
                <a:cs typeface="Segoe UI"/>
              </a:rPr>
              <a:t>knew </a:t>
            </a:r>
            <a:r>
              <a:rPr kumimoji="0" sz="2400" b="0" i="0" u="none" strike="noStrike" kern="1200" cap="none" spc="-15" normalizeH="0" baseline="0" noProof="0" dirty="0">
                <a:ln>
                  <a:noFill/>
                </a:ln>
                <a:solidFill>
                  <a:prstClr val="black"/>
                </a:solidFill>
                <a:effectLst/>
                <a:uLnTx/>
                <a:uFillTx/>
                <a:latin typeface="Segoe UI"/>
                <a:ea typeface="+mn-ea"/>
                <a:cs typeface="Segoe UI"/>
              </a:rPr>
              <a:t>were </a:t>
            </a:r>
            <a:r>
              <a:rPr kumimoji="0" sz="2400" b="0" i="0" u="none" strike="noStrike" kern="1200" cap="none" spc="-10" normalizeH="0" baseline="0" noProof="0" dirty="0">
                <a:ln>
                  <a:noFill/>
                </a:ln>
                <a:solidFill>
                  <a:prstClr val="black"/>
                </a:solidFill>
                <a:effectLst/>
                <a:uLnTx/>
                <a:uFillTx/>
                <a:latin typeface="Segoe UI"/>
                <a:ea typeface="+mn-ea"/>
                <a:cs typeface="Segoe UI"/>
              </a:rPr>
              <a:t>from </a:t>
            </a:r>
            <a:r>
              <a:rPr kumimoji="0" sz="2400" b="0" i="0" u="none" strike="noStrike" kern="1200" cap="none" spc="-5" normalizeH="0" baseline="0" noProof="0" dirty="0">
                <a:ln>
                  <a:noFill/>
                </a:ln>
                <a:solidFill>
                  <a:prstClr val="black"/>
                </a:solidFill>
                <a:effectLst/>
                <a:uLnTx/>
                <a:uFillTx/>
                <a:latin typeface="Segoe UI"/>
                <a:ea typeface="+mn-ea"/>
                <a:cs typeface="Segoe UI"/>
              </a:rPr>
              <a:t> </a:t>
            </a:r>
            <a:r>
              <a:rPr kumimoji="0" sz="2400" b="0" i="0" u="none" strike="noStrike" kern="1200" cap="none" spc="-10" normalizeH="0" baseline="0" noProof="0" dirty="0">
                <a:ln>
                  <a:noFill/>
                </a:ln>
                <a:solidFill>
                  <a:prstClr val="black"/>
                </a:solidFill>
                <a:effectLst/>
                <a:uLnTx/>
                <a:uFillTx/>
                <a:latin typeface="Segoe UI"/>
                <a:ea typeface="+mn-ea"/>
                <a:cs typeface="Segoe UI"/>
              </a:rPr>
              <a:t>Kampala</a:t>
            </a:r>
            <a:endParaRPr kumimoji="0" sz="2400" b="0" i="0" u="none" strike="noStrike" kern="1200" cap="none" spc="0" normalizeH="0" baseline="0" noProof="0">
              <a:ln>
                <a:noFill/>
              </a:ln>
              <a:solidFill>
                <a:prstClr val="black"/>
              </a:solidFill>
              <a:effectLst/>
              <a:uLnTx/>
              <a:uFillTx/>
              <a:latin typeface="Segoe UI"/>
              <a:ea typeface="+mn-ea"/>
              <a:cs typeface="Segoe UI"/>
            </a:endParaRP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B800-2C9A-D26A-C425-5DE010784F18}"/>
              </a:ext>
            </a:extLst>
          </p:cNvPr>
          <p:cNvSpPr>
            <a:spLocks noGrp="1"/>
          </p:cNvSpPr>
          <p:nvPr>
            <p:ph type="title"/>
          </p:nvPr>
        </p:nvSpPr>
        <p:spPr/>
        <p:txBody>
          <a:bodyPr/>
          <a:lstStyle/>
          <a:p>
            <a:r>
              <a:rPr lang="en-US" dirty="0"/>
              <a:t>Intersectionality</a:t>
            </a:r>
            <a:endParaRPr lang="en-UG" dirty="0"/>
          </a:p>
        </p:txBody>
      </p:sp>
      <p:sp>
        <p:nvSpPr>
          <p:cNvPr id="3" name="Content Placeholder 2">
            <a:extLst>
              <a:ext uri="{FF2B5EF4-FFF2-40B4-BE49-F238E27FC236}">
                <a16:creationId xmlns:a16="http://schemas.microsoft.com/office/drawing/2014/main" id="{353B0B4F-8BB4-771A-15C3-7C8F807BB5F0}"/>
              </a:ext>
            </a:extLst>
          </p:cNvPr>
          <p:cNvSpPr>
            <a:spLocks noGrp="1"/>
          </p:cNvSpPr>
          <p:nvPr>
            <p:ph idx="1"/>
          </p:nvPr>
        </p:nvSpPr>
        <p:spPr>
          <a:xfrm>
            <a:off x="609600" y="1417639"/>
            <a:ext cx="10972800" cy="4708526"/>
          </a:xfrm>
        </p:spPr>
        <p:txBody>
          <a:bodyPr>
            <a:normAutofit/>
          </a:bodyPr>
          <a:lstStyle/>
          <a:p>
            <a:r>
              <a:rPr lang="en-US" dirty="0"/>
              <a:t>Intersectionality: Describes how individuals hold positionalities in society based on their race or ethnicity, class, culture, age, gender, sexual orientation, abilities, etc. (Crenshaw 2017 cited in Agency for All Gender Strategy), which intersect to reinforce inequalities or may afford an individual relative privilege (</a:t>
            </a:r>
            <a:r>
              <a:rPr lang="en-US" dirty="0" err="1"/>
              <a:t>Sariola</a:t>
            </a:r>
            <a:r>
              <a:rPr lang="en-US" dirty="0"/>
              <a:t> 2020). </a:t>
            </a:r>
          </a:p>
          <a:p>
            <a:r>
              <a:rPr lang="en-US" dirty="0"/>
              <a:t>Power is central to intersectionality; in any given context, one’s identity will afford them more or less power in position to another (Agency for All, 2023, Gender Strategy)</a:t>
            </a:r>
            <a:endParaRPr lang="en-UG" dirty="0"/>
          </a:p>
        </p:txBody>
      </p:sp>
    </p:spTree>
    <p:extLst>
      <p:ext uri="{BB962C8B-B14F-4D97-AF65-F5344CB8AC3E}">
        <p14:creationId xmlns:p14="http://schemas.microsoft.com/office/powerpoint/2010/main" val="35889423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749300" y="401192"/>
            <a:ext cx="6416675" cy="635000"/>
          </a:xfrm>
          <a:prstGeom prst="rect">
            <a:avLst/>
          </a:prstGeom>
        </p:spPr>
        <p:txBody>
          <a:bodyPr vert="horz" wrap="square" lIns="0" tIns="12065" rIns="0" bIns="0" rtlCol="0">
            <a:spAutoFit/>
          </a:bodyPr>
          <a:lstStyle/>
          <a:p>
            <a:pPr marL="12700">
              <a:lnSpc>
                <a:spcPct val="100000"/>
              </a:lnSpc>
              <a:spcBef>
                <a:spcPts val="95"/>
              </a:spcBef>
            </a:pPr>
            <a:r>
              <a:rPr spc="-40" dirty="0">
                <a:solidFill>
                  <a:srgbClr val="E7BB29"/>
                </a:solidFill>
              </a:rPr>
              <a:t>The</a:t>
            </a:r>
            <a:r>
              <a:rPr spc="-100" dirty="0">
                <a:solidFill>
                  <a:srgbClr val="E7BB29"/>
                </a:solidFill>
              </a:rPr>
              <a:t> </a:t>
            </a:r>
            <a:r>
              <a:rPr spc="-50" dirty="0">
                <a:solidFill>
                  <a:srgbClr val="E7BB29"/>
                </a:solidFill>
              </a:rPr>
              <a:t>extent</a:t>
            </a:r>
            <a:r>
              <a:rPr spc="-100" dirty="0">
                <a:solidFill>
                  <a:srgbClr val="E7BB29"/>
                </a:solidFill>
              </a:rPr>
              <a:t> </a:t>
            </a:r>
            <a:r>
              <a:rPr spc="-55" dirty="0">
                <a:solidFill>
                  <a:srgbClr val="E7BB29"/>
                </a:solidFill>
              </a:rPr>
              <a:t>of</a:t>
            </a:r>
            <a:r>
              <a:rPr spc="-120" dirty="0">
                <a:solidFill>
                  <a:srgbClr val="E7BB29"/>
                </a:solidFill>
              </a:rPr>
              <a:t> </a:t>
            </a:r>
            <a:r>
              <a:rPr spc="-40" dirty="0">
                <a:solidFill>
                  <a:srgbClr val="E7BB29"/>
                </a:solidFill>
              </a:rPr>
              <a:t>OGBV</a:t>
            </a:r>
            <a:r>
              <a:rPr spc="-114" dirty="0">
                <a:solidFill>
                  <a:srgbClr val="E7BB29"/>
                </a:solidFill>
              </a:rPr>
              <a:t> </a:t>
            </a:r>
            <a:r>
              <a:rPr spc="-45" dirty="0">
                <a:solidFill>
                  <a:srgbClr val="E7BB29"/>
                </a:solidFill>
              </a:rPr>
              <a:t>cont.…</a:t>
            </a:r>
          </a:p>
        </p:txBody>
      </p:sp>
      <p:sp>
        <p:nvSpPr>
          <p:cNvPr id="7" name="object 7"/>
          <p:cNvSpPr txBox="1"/>
          <p:nvPr/>
        </p:nvSpPr>
        <p:spPr>
          <a:xfrm>
            <a:off x="457911" y="1504315"/>
            <a:ext cx="11278870" cy="4586605"/>
          </a:xfrm>
          <a:prstGeom prst="rect">
            <a:avLst/>
          </a:prstGeom>
        </p:spPr>
        <p:txBody>
          <a:bodyPr vert="horz" wrap="square" lIns="0" tIns="48260" rIns="0" bIns="0" rtlCol="0">
            <a:spAutoFit/>
          </a:bodyPr>
          <a:lstStyle/>
          <a:p>
            <a:pPr marL="12700" marR="5080" lvl="0" indent="0" algn="just" defTabSz="914400" rtl="0" eaLnBrk="1" fontAlgn="auto" latinLnBrk="0" hangingPunct="1">
              <a:lnSpc>
                <a:spcPts val="2270"/>
              </a:lnSpc>
              <a:spcBef>
                <a:spcPts val="380"/>
              </a:spcBef>
              <a:spcAft>
                <a:spcPts val="0"/>
              </a:spcAft>
              <a:buClrTx/>
              <a:buSzTx/>
              <a:buFontTx/>
              <a:buNone/>
              <a:tabLst/>
              <a:defRPr/>
            </a:pPr>
            <a:r>
              <a:rPr kumimoji="0" sz="2100" b="0" i="0" u="none" strike="noStrike" kern="1200" cap="none" spc="0" normalizeH="0" baseline="0" noProof="0" dirty="0">
                <a:ln>
                  <a:noFill/>
                </a:ln>
                <a:solidFill>
                  <a:prstClr val="black"/>
                </a:solidFill>
                <a:effectLst/>
                <a:uLnTx/>
                <a:uFillTx/>
                <a:latin typeface="Segoe UI"/>
                <a:ea typeface="+mn-ea"/>
                <a:cs typeface="Segoe UI"/>
              </a:rPr>
              <a:t>A </a:t>
            </a:r>
            <a:r>
              <a:rPr kumimoji="0" sz="2100" b="0" i="0" u="none" strike="noStrike" kern="1200" cap="none" spc="5" normalizeH="0" baseline="0" noProof="0" dirty="0">
                <a:ln>
                  <a:noFill/>
                </a:ln>
                <a:solidFill>
                  <a:prstClr val="black"/>
                </a:solidFill>
                <a:effectLst/>
                <a:uLnTx/>
                <a:uFillTx/>
                <a:latin typeface="Segoe UI"/>
                <a:ea typeface="+mn-ea"/>
                <a:cs typeface="Segoe UI"/>
              </a:rPr>
              <a:t>survey </a:t>
            </a:r>
            <a:r>
              <a:rPr kumimoji="0" sz="2100" b="0" i="0" u="none" strike="noStrike" kern="1200" cap="none" spc="0" normalizeH="0" baseline="0" noProof="0" dirty="0">
                <a:ln>
                  <a:noFill/>
                </a:ln>
                <a:solidFill>
                  <a:prstClr val="black"/>
                </a:solidFill>
                <a:effectLst/>
                <a:uLnTx/>
                <a:uFillTx/>
                <a:latin typeface="Segoe UI"/>
                <a:ea typeface="+mn-ea"/>
                <a:cs typeface="Segoe UI"/>
              </a:rPr>
              <a:t>by </a:t>
            </a:r>
            <a:r>
              <a:rPr kumimoji="0" sz="2100" b="0" i="0" u="none" strike="noStrike" kern="1200" cap="none" spc="-5" normalizeH="0" baseline="0" noProof="0" dirty="0">
                <a:ln>
                  <a:noFill/>
                </a:ln>
                <a:solidFill>
                  <a:prstClr val="black"/>
                </a:solidFill>
                <a:effectLst/>
                <a:uLnTx/>
                <a:uFillTx/>
                <a:latin typeface="Segoe UI"/>
                <a:ea typeface="+mn-ea"/>
                <a:cs typeface="Segoe UI"/>
              </a:rPr>
              <a:t>Plan International </a:t>
            </a:r>
            <a:r>
              <a:rPr kumimoji="0" sz="2100" b="0" i="0" u="none" strike="noStrike" kern="1200" cap="none" spc="-20" normalizeH="0" baseline="0" noProof="0" dirty="0">
                <a:ln>
                  <a:noFill/>
                </a:ln>
                <a:solidFill>
                  <a:prstClr val="black"/>
                </a:solidFill>
                <a:effectLst/>
                <a:uLnTx/>
                <a:uFillTx/>
                <a:latin typeface="Segoe UI"/>
                <a:ea typeface="+mn-ea"/>
                <a:cs typeface="Segoe UI"/>
              </a:rPr>
              <a:t>of </a:t>
            </a:r>
            <a:r>
              <a:rPr kumimoji="0" sz="2100" b="0" i="0" u="none" strike="noStrike" kern="1200" cap="none" spc="-5" normalizeH="0" baseline="0" noProof="0" dirty="0">
                <a:ln>
                  <a:noFill/>
                </a:ln>
                <a:solidFill>
                  <a:prstClr val="black"/>
                </a:solidFill>
                <a:effectLst/>
                <a:uLnTx/>
                <a:uFillTx/>
                <a:latin typeface="Segoe UI"/>
                <a:ea typeface="+mn-ea"/>
                <a:cs typeface="Segoe UI"/>
              </a:rPr>
              <a:t>over </a:t>
            </a:r>
            <a:r>
              <a:rPr kumimoji="0" sz="2100" b="1" i="0" u="none" strike="noStrike" kern="1200" cap="none" spc="-5" normalizeH="0" baseline="0" noProof="0" dirty="0">
                <a:ln>
                  <a:noFill/>
                </a:ln>
                <a:solidFill>
                  <a:prstClr val="black"/>
                </a:solidFill>
                <a:effectLst/>
                <a:uLnTx/>
                <a:uFillTx/>
                <a:latin typeface="Segoe UI"/>
                <a:ea typeface="+mn-ea"/>
                <a:cs typeface="Segoe UI"/>
              </a:rPr>
              <a:t>14,000 </a:t>
            </a:r>
            <a:r>
              <a:rPr kumimoji="0" sz="2100" b="1" i="0" u="none" strike="noStrike" kern="1200" cap="none" spc="-10" normalizeH="0" baseline="0" noProof="0" dirty="0">
                <a:ln>
                  <a:noFill/>
                </a:ln>
                <a:solidFill>
                  <a:prstClr val="black"/>
                </a:solidFill>
                <a:effectLst/>
                <a:uLnTx/>
                <a:uFillTx/>
                <a:latin typeface="Segoe UI"/>
                <a:ea typeface="+mn-ea"/>
                <a:cs typeface="Segoe UI"/>
              </a:rPr>
              <a:t>young </a:t>
            </a:r>
            <a:r>
              <a:rPr kumimoji="0" sz="2100" b="1" i="0" u="none" strike="noStrike" kern="1200" cap="none" spc="-5" normalizeH="0" baseline="0" noProof="0" dirty="0">
                <a:ln>
                  <a:noFill/>
                </a:ln>
                <a:solidFill>
                  <a:prstClr val="black"/>
                </a:solidFill>
                <a:effectLst/>
                <a:uLnTx/>
                <a:uFillTx/>
                <a:latin typeface="Segoe UI"/>
                <a:ea typeface="+mn-ea"/>
                <a:cs typeface="Segoe UI"/>
              </a:rPr>
              <a:t>women and girls </a:t>
            </a:r>
            <a:r>
              <a:rPr kumimoji="0" sz="2100" b="0" i="0" u="none" strike="noStrike" kern="1200" cap="none" spc="0" normalizeH="0" baseline="0" noProof="0" dirty="0">
                <a:ln>
                  <a:noFill/>
                </a:ln>
                <a:solidFill>
                  <a:prstClr val="black"/>
                </a:solidFill>
                <a:effectLst/>
                <a:uLnTx/>
                <a:uFillTx/>
                <a:latin typeface="Segoe UI"/>
                <a:ea typeface="+mn-ea"/>
                <a:cs typeface="Segoe UI"/>
              </a:rPr>
              <a:t>found that </a:t>
            </a:r>
            <a:r>
              <a:rPr kumimoji="0" sz="2100" b="1" i="0" u="none" strike="noStrike" kern="1200" cap="none" spc="0" normalizeH="0" baseline="0" noProof="0" dirty="0">
                <a:ln>
                  <a:noFill/>
                </a:ln>
                <a:solidFill>
                  <a:prstClr val="black"/>
                </a:solidFill>
                <a:effectLst/>
                <a:uLnTx/>
                <a:uFillTx/>
                <a:latin typeface="Segoe UI"/>
                <a:ea typeface="+mn-ea"/>
                <a:cs typeface="Segoe UI"/>
              </a:rPr>
              <a:t>58% </a:t>
            </a:r>
            <a:r>
              <a:rPr kumimoji="0" sz="2100" b="0" i="0" u="none" strike="noStrike" kern="1200" cap="none" spc="-35" normalizeH="0" baseline="0" noProof="0" dirty="0">
                <a:ln>
                  <a:noFill/>
                </a:ln>
                <a:solidFill>
                  <a:prstClr val="black"/>
                </a:solidFill>
                <a:effectLst/>
                <a:uLnTx/>
                <a:uFillTx/>
                <a:latin typeface="Segoe UI"/>
                <a:ea typeface="+mn-ea"/>
                <a:cs typeface="Segoe UI"/>
              </a:rPr>
              <a:t>of </a:t>
            </a:r>
            <a:r>
              <a:rPr kumimoji="0" sz="2100" b="0" i="0" u="none" strike="noStrike" kern="1200" cap="none" spc="-3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respondents</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have</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experienced</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online</a:t>
            </a:r>
            <a:r>
              <a:rPr kumimoji="0" sz="2100" b="0" i="0" u="none" strike="noStrike" kern="1200" cap="none" spc="0" normalizeH="0" baseline="0" noProof="0" dirty="0">
                <a:ln>
                  <a:noFill/>
                </a:ln>
                <a:solidFill>
                  <a:prstClr val="black"/>
                </a:solidFill>
                <a:effectLst/>
                <a:uLnTx/>
                <a:uFillTx/>
                <a:latin typeface="Segoe UI"/>
                <a:ea typeface="+mn-ea"/>
                <a:cs typeface="Segoe UI"/>
              </a:rPr>
              <a:t> harassment</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including</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abusive</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language</a:t>
            </a:r>
            <a:r>
              <a:rPr kumimoji="0" sz="2100" b="0" i="0" u="none" strike="noStrike" kern="1200" cap="none" spc="57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and </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cyberbullying.</a:t>
            </a:r>
            <a:endParaRPr kumimoji="0" sz="21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just" defTabSz="914400" rtl="0" eaLnBrk="1" fontAlgn="auto" latinLnBrk="0" hangingPunct="1">
              <a:lnSpc>
                <a:spcPts val="2395"/>
              </a:lnSpc>
              <a:spcBef>
                <a:spcPts val="1980"/>
              </a:spcBef>
              <a:spcAft>
                <a:spcPts val="0"/>
              </a:spcAft>
              <a:buClrTx/>
              <a:buSzTx/>
              <a:buFontTx/>
              <a:buNone/>
              <a:tabLst/>
              <a:defRPr/>
            </a:pPr>
            <a:r>
              <a:rPr kumimoji="0" sz="2100" b="0" i="0" u="none" strike="noStrike" kern="1200" cap="none" spc="0" normalizeH="0" baseline="0" noProof="0" dirty="0">
                <a:ln>
                  <a:noFill/>
                </a:ln>
                <a:solidFill>
                  <a:prstClr val="black"/>
                </a:solidFill>
                <a:effectLst/>
                <a:uLnTx/>
                <a:uFillTx/>
                <a:latin typeface="Segoe UI"/>
                <a:ea typeface="+mn-ea"/>
                <a:cs typeface="Segoe UI"/>
              </a:rPr>
              <a:t>In</a:t>
            </a:r>
            <a:r>
              <a:rPr kumimoji="0" sz="2100" b="0" i="0" u="none" strike="noStrike" kern="1200" cap="none" spc="14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Uganda,</a:t>
            </a:r>
            <a:r>
              <a:rPr kumimoji="0" sz="2100" b="0" i="0" u="none" strike="noStrike" kern="1200" cap="none" spc="145" normalizeH="0" baseline="0" noProof="0" dirty="0">
                <a:ln>
                  <a:noFill/>
                </a:ln>
                <a:solidFill>
                  <a:prstClr val="black"/>
                </a:solidFill>
                <a:effectLst/>
                <a:uLnTx/>
                <a:uFillTx/>
                <a:latin typeface="Segoe UI"/>
                <a:ea typeface="+mn-ea"/>
                <a:cs typeface="Segoe UI"/>
              </a:rPr>
              <a:t> </a:t>
            </a:r>
            <a:r>
              <a:rPr kumimoji="0" sz="2100" b="1" i="0" u="none" strike="noStrike" kern="1200" cap="none" spc="0" normalizeH="0" baseline="0" noProof="0" dirty="0">
                <a:ln>
                  <a:noFill/>
                </a:ln>
                <a:solidFill>
                  <a:prstClr val="black"/>
                </a:solidFill>
                <a:effectLst/>
                <a:uLnTx/>
                <a:uFillTx/>
                <a:latin typeface="Segoe UI"/>
                <a:ea typeface="+mn-ea"/>
                <a:cs typeface="Segoe UI"/>
              </a:rPr>
              <a:t>1</a:t>
            </a:r>
            <a:r>
              <a:rPr kumimoji="0" sz="2100" b="1" i="0" u="none" strike="noStrike" kern="1200" cap="none" spc="130" normalizeH="0" baseline="0" noProof="0" dirty="0">
                <a:ln>
                  <a:noFill/>
                </a:ln>
                <a:solidFill>
                  <a:prstClr val="black"/>
                </a:solidFill>
                <a:effectLst/>
                <a:uLnTx/>
                <a:uFillTx/>
                <a:latin typeface="Segoe UI"/>
                <a:ea typeface="+mn-ea"/>
                <a:cs typeface="Segoe UI"/>
              </a:rPr>
              <a:t> </a:t>
            </a:r>
            <a:r>
              <a:rPr kumimoji="0" sz="2100" b="1" i="0" u="none" strike="noStrike" kern="1200" cap="none" spc="0" normalizeH="0" baseline="0" noProof="0" dirty="0">
                <a:ln>
                  <a:noFill/>
                </a:ln>
                <a:solidFill>
                  <a:prstClr val="black"/>
                </a:solidFill>
                <a:effectLst/>
                <a:uLnTx/>
                <a:uFillTx/>
                <a:latin typeface="Segoe UI"/>
                <a:ea typeface="+mn-ea"/>
                <a:cs typeface="Segoe UI"/>
              </a:rPr>
              <a:t>in</a:t>
            </a:r>
            <a:r>
              <a:rPr kumimoji="0" sz="2100" b="1" i="0" u="none" strike="noStrike" kern="1200" cap="none" spc="145" normalizeH="0" baseline="0" noProof="0" dirty="0">
                <a:ln>
                  <a:noFill/>
                </a:ln>
                <a:solidFill>
                  <a:prstClr val="black"/>
                </a:solidFill>
                <a:effectLst/>
                <a:uLnTx/>
                <a:uFillTx/>
                <a:latin typeface="Segoe UI"/>
                <a:ea typeface="+mn-ea"/>
                <a:cs typeface="Segoe UI"/>
              </a:rPr>
              <a:t> </a:t>
            </a:r>
            <a:r>
              <a:rPr kumimoji="0" sz="2100" b="1" i="0" u="none" strike="noStrike" kern="1200" cap="none" spc="0" normalizeH="0" baseline="0" noProof="0" dirty="0">
                <a:ln>
                  <a:noFill/>
                </a:ln>
                <a:solidFill>
                  <a:prstClr val="black"/>
                </a:solidFill>
                <a:effectLst/>
                <a:uLnTx/>
                <a:uFillTx/>
                <a:latin typeface="Segoe UI"/>
                <a:ea typeface="+mn-ea"/>
                <a:cs typeface="Segoe UI"/>
              </a:rPr>
              <a:t>3</a:t>
            </a:r>
            <a:r>
              <a:rPr kumimoji="0" sz="2100" b="1" i="0" u="none" strike="noStrike" kern="1200" cap="none" spc="14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women</a:t>
            </a:r>
            <a:r>
              <a:rPr kumimoji="0" sz="2100" b="0" i="0" u="none" strike="noStrike" kern="1200" cap="none" spc="15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online</a:t>
            </a:r>
            <a:r>
              <a:rPr kumimoji="0" sz="2100" b="0" i="0" u="none" strike="noStrike" kern="1200" cap="none" spc="14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has</a:t>
            </a:r>
            <a:r>
              <a:rPr kumimoji="0" sz="2100" b="0" i="0" u="none" strike="noStrike" kern="1200" cap="none" spc="14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experienced</a:t>
            </a:r>
            <a:r>
              <a:rPr kumimoji="0" sz="2100" b="0" i="0" u="none" strike="noStrike" kern="1200" cap="none" spc="14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some</a:t>
            </a:r>
            <a:r>
              <a:rPr kumimoji="0" sz="2100" b="0" i="0" u="none" strike="noStrike" kern="1200" cap="none" spc="15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kind</a:t>
            </a:r>
            <a:r>
              <a:rPr kumimoji="0" sz="2100" b="0" i="0" u="none" strike="noStrike" kern="1200" cap="none" spc="140" normalizeH="0" baseline="0" noProof="0" dirty="0">
                <a:ln>
                  <a:noFill/>
                </a:ln>
                <a:solidFill>
                  <a:prstClr val="black"/>
                </a:solidFill>
                <a:effectLst/>
                <a:uLnTx/>
                <a:uFillTx/>
                <a:latin typeface="Segoe UI"/>
                <a:ea typeface="+mn-ea"/>
                <a:cs typeface="Segoe UI"/>
              </a:rPr>
              <a:t> </a:t>
            </a:r>
            <a:r>
              <a:rPr kumimoji="0" sz="2100" b="0" i="0" u="none" strike="noStrike" kern="1200" cap="none" spc="-20" normalizeH="0" baseline="0" noProof="0" dirty="0">
                <a:ln>
                  <a:noFill/>
                </a:ln>
                <a:solidFill>
                  <a:prstClr val="black"/>
                </a:solidFill>
                <a:effectLst/>
                <a:uLnTx/>
                <a:uFillTx/>
                <a:latin typeface="Segoe UI"/>
                <a:ea typeface="+mn-ea"/>
                <a:cs typeface="Segoe UI"/>
              </a:rPr>
              <a:t>of</a:t>
            </a:r>
            <a:r>
              <a:rPr kumimoji="0" sz="2100" b="0" i="0" u="none" strike="noStrike" kern="1200" cap="none" spc="14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gender–based</a:t>
            </a:r>
            <a:r>
              <a:rPr kumimoji="0" sz="2100" b="0" i="0" u="none" strike="noStrike" kern="1200" cap="none" spc="14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violence</a:t>
            </a:r>
            <a:r>
              <a:rPr kumimoji="0" sz="2100" b="0" i="0" u="none" strike="noStrike" kern="1200" cap="none" spc="15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online,</a:t>
            </a:r>
            <a:endParaRPr kumimoji="0" sz="21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just" defTabSz="914400" rtl="0" eaLnBrk="1" fontAlgn="auto" latinLnBrk="0" hangingPunct="1">
              <a:lnSpc>
                <a:spcPts val="2395"/>
              </a:lnSpc>
              <a:spcBef>
                <a:spcPts val="0"/>
              </a:spcBef>
              <a:spcAft>
                <a:spcPts val="0"/>
              </a:spcAft>
              <a:buClrTx/>
              <a:buSzTx/>
              <a:buFontTx/>
              <a:buNone/>
              <a:tabLst/>
              <a:defRPr/>
            </a:pPr>
            <a:r>
              <a:rPr kumimoji="0" sz="2100" b="0" i="0" u="none" strike="noStrike" kern="1200" cap="none" spc="-5" normalizeH="0" baseline="0" noProof="0" dirty="0">
                <a:ln>
                  <a:noFill/>
                </a:ln>
                <a:solidFill>
                  <a:prstClr val="black"/>
                </a:solidFill>
                <a:effectLst/>
                <a:uLnTx/>
                <a:uFillTx/>
                <a:latin typeface="Segoe UI"/>
                <a:ea typeface="+mn-ea"/>
                <a:cs typeface="Segoe UI"/>
              </a:rPr>
              <a:t>and yet the</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majority</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10" normalizeH="0" baseline="0" noProof="0" dirty="0">
                <a:ln>
                  <a:noFill/>
                </a:ln>
                <a:solidFill>
                  <a:prstClr val="black"/>
                </a:solidFill>
                <a:effectLst/>
                <a:uLnTx/>
                <a:uFillTx/>
                <a:latin typeface="Segoe UI"/>
                <a:ea typeface="+mn-ea"/>
                <a:cs typeface="Segoe UI"/>
              </a:rPr>
              <a:t>are</a:t>
            </a:r>
            <a:r>
              <a:rPr kumimoji="0" sz="2100" b="0" i="0" u="none" strike="noStrike" kern="1200" cap="none" spc="-2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unaware</a:t>
            </a:r>
            <a:r>
              <a:rPr kumimoji="0" sz="2100" b="0" i="0" u="none" strike="noStrike" kern="1200" cap="none" spc="-15" normalizeH="0" baseline="0" noProof="0" dirty="0">
                <a:ln>
                  <a:noFill/>
                </a:ln>
                <a:solidFill>
                  <a:prstClr val="black"/>
                </a:solidFill>
                <a:effectLst/>
                <a:uLnTx/>
                <a:uFillTx/>
                <a:latin typeface="Segoe UI"/>
                <a:ea typeface="+mn-ea"/>
                <a:cs typeface="Segoe UI"/>
              </a:rPr>
              <a:t> </a:t>
            </a:r>
            <a:r>
              <a:rPr kumimoji="0" sz="2100" b="0" i="0" u="none" strike="noStrike" kern="1200" cap="none" spc="-20" normalizeH="0" baseline="0" noProof="0" dirty="0">
                <a:ln>
                  <a:noFill/>
                </a:ln>
                <a:solidFill>
                  <a:prstClr val="black"/>
                </a:solidFill>
                <a:effectLst/>
                <a:uLnTx/>
                <a:uFillTx/>
                <a:latin typeface="Segoe UI"/>
                <a:ea typeface="+mn-ea"/>
                <a:cs typeface="Segoe UI"/>
              </a:rPr>
              <a:t>of</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any</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policies</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or</a:t>
            </a:r>
            <a:r>
              <a:rPr kumimoji="0" sz="2100" b="0" i="0" u="none" strike="noStrike" kern="1200" cap="none" spc="-20" normalizeH="0" baseline="0" noProof="0" dirty="0">
                <a:ln>
                  <a:noFill/>
                </a:ln>
                <a:solidFill>
                  <a:prstClr val="black"/>
                </a:solidFill>
                <a:effectLst/>
                <a:uLnTx/>
                <a:uFillTx/>
                <a:latin typeface="Segoe UI"/>
                <a:ea typeface="+mn-ea"/>
                <a:cs typeface="Segoe UI"/>
              </a:rPr>
              <a:t> </a:t>
            </a:r>
            <a:r>
              <a:rPr kumimoji="0" sz="2100" b="0" i="0" u="none" strike="noStrike" kern="1200" cap="none" spc="-10" normalizeH="0" baseline="0" noProof="0" dirty="0">
                <a:ln>
                  <a:noFill/>
                </a:ln>
                <a:solidFill>
                  <a:prstClr val="black"/>
                </a:solidFill>
                <a:effectLst/>
                <a:uLnTx/>
                <a:uFillTx/>
                <a:latin typeface="Segoe UI"/>
                <a:ea typeface="+mn-ea"/>
                <a:cs typeface="Segoe UI"/>
              </a:rPr>
              <a:t>laws</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they</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can </a:t>
            </a:r>
            <a:r>
              <a:rPr kumimoji="0" sz="2100" b="0" i="0" u="none" strike="noStrike" kern="1200" cap="none" spc="-5" normalizeH="0" baseline="0" noProof="0" dirty="0">
                <a:ln>
                  <a:noFill/>
                </a:ln>
                <a:solidFill>
                  <a:prstClr val="black"/>
                </a:solidFill>
                <a:effectLst/>
                <a:uLnTx/>
                <a:uFillTx/>
                <a:latin typeface="Segoe UI"/>
                <a:ea typeface="+mn-ea"/>
                <a:cs typeface="Segoe UI"/>
              </a:rPr>
              <a:t>turn</a:t>
            </a:r>
            <a:r>
              <a:rPr kumimoji="0" sz="2100" b="0" i="0" u="none" strike="noStrike" kern="1200" cap="none" spc="-15" normalizeH="0" baseline="0" noProof="0" dirty="0">
                <a:ln>
                  <a:noFill/>
                </a:ln>
                <a:solidFill>
                  <a:prstClr val="black"/>
                </a:solidFill>
                <a:effectLst/>
                <a:uLnTx/>
                <a:uFillTx/>
                <a:latin typeface="Segoe UI"/>
                <a:ea typeface="+mn-ea"/>
                <a:cs typeface="Segoe UI"/>
              </a:rPr>
              <a:t> </a:t>
            </a:r>
            <a:r>
              <a:rPr kumimoji="0" sz="2100" b="0" i="0" u="none" strike="noStrike" kern="1200" cap="none" spc="-10" normalizeH="0" baseline="0" noProof="0" dirty="0">
                <a:ln>
                  <a:noFill/>
                </a:ln>
                <a:solidFill>
                  <a:prstClr val="black"/>
                </a:solidFill>
                <a:effectLst/>
                <a:uLnTx/>
                <a:uFillTx/>
                <a:latin typeface="Segoe UI"/>
                <a:ea typeface="+mn-ea"/>
                <a:cs typeface="Segoe UI"/>
              </a:rPr>
              <a:t>to</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for</a:t>
            </a:r>
            <a:r>
              <a:rPr kumimoji="0" sz="2100" b="0" i="0" u="none" strike="noStrike" kern="1200" cap="none" spc="-5" normalizeH="0" baseline="0" noProof="0" dirty="0">
                <a:ln>
                  <a:noFill/>
                </a:ln>
                <a:solidFill>
                  <a:prstClr val="black"/>
                </a:solidFill>
                <a:effectLst/>
                <a:uLnTx/>
                <a:uFillTx/>
                <a:latin typeface="Segoe UI"/>
                <a:ea typeface="+mn-ea"/>
                <a:cs typeface="Segoe UI"/>
              </a:rPr>
              <a:t> protection.</a:t>
            </a:r>
            <a:endParaRPr kumimoji="0" sz="2100" b="0" i="0" u="none" strike="noStrike" kern="1200" cap="none" spc="0" normalizeH="0" baseline="0" noProof="0">
              <a:ln>
                <a:noFill/>
              </a:ln>
              <a:solidFill>
                <a:prstClr val="black"/>
              </a:solidFill>
              <a:effectLst/>
              <a:uLnTx/>
              <a:uFillTx/>
              <a:latin typeface="Segoe UI"/>
              <a:ea typeface="+mn-ea"/>
              <a:cs typeface="Segoe UI"/>
            </a:endParaRPr>
          </a:p>
          <a:p>
            <a:pPr marL="12700" marR="6350" lvl="0" indent="0" algn="just" defTabSz="914400" rtl="0" eaLnBrk="1" fontAlgn="auto" latinLnBrk="0" hangingPunct="1">
              <a:lnSpc>
                <a:spcPct val="90000"/>
              </a:lnSpc>
              <a:spcBef>
                <a:spcPts val="2275"/>
              </a:spcBef>
              <a:spcAft>
                <a:spcPts val="0"/>
              </a:spcAft>
              <a:buClrTx/>
              <a:buSzTx/>
              <a:buFontTx/>
              <a:buNone/>
              <a:tabLst/>
              <a:defRPr/>
            </a:pPr>
            <a:r>
              <a:rPr kumimoji="0" sz="2100" b="0" i="0" u="none" strike="noStrike" kern="1200" cap="none" spc="0" normalizeH="0" baseline="0" noProof="0" dirty="0">
                <a:ln>
                  <a:noFill/>
                </a:ln>
                <a:solidFill>
                  <a:prstClr val="black"/>
                </a:solidFill>
                <a:effectLst/>
                <a:uLnTx/>
                <a:uFillTx/>
                <a:latin typeface="Segoe UI"/>
                <a:ea typeface="+mn-ea"/>
                <a:cs typeface="Segoe UI"/>
              </a:rPr>
              <a:t>In 2020 during the </a:t>
            </a:r>
            <a:r>
              <a:rPr kumimoji="0" sz="2100" b="0" i="0" u="none" strike="noStrike" kern="1200" cap="none" spc="-5" normalizeH="0" baseline="0" noProof="0" dirty="0">
                <a:ln>
                  <a:noFill/>
                </a:ln>
                <a:solidFill>
                  <a:prstClr val="black"/>
                </a:solidFill>
                <a:effectLst/>
                <a:uLnTx/>
                <a:uFillTx/>
                <a:latin typeface="Segoe UI"/>
                <a:ea typeface="+mn-ea"/>
                <a:cs typeface="Segoe UI"/>
              </a:rPr>
              <a:t>COVID-19 </a:t>
            </a:r>
            <a:r>
              <a:rPr kumimoji="0" sz="2100" b="0" i="0" u="none" strike="noStrike" kern="1200" cap="none" spc="5" normalizeH="0" baseline="0" noProof="0" dirty="0">
                <a:ln>
                  <a:noFill/>
                </a:ln>
                <a:solidFill>
                  <a:prstClr val="black"/>
                </a:solidFill>
                <a:effectLst/>
                <a:uLnTx/>
                <a:uFillTx/>
                <a:latin typeface="Segoe UI"/>
                <a:ea typeface="+mn-ea"/>
                <a:cs typeface="Segoe UI"/>
              </a:rPr>
              <a:t>outbreak, </a:t>
            </a:r>
            <a:r>
              <a:rPr kumimoji="0" sz="2100" b="0" i="0" u="none" strike="noStrike" kern="1200" cap="none" spc="-5" normalizeH="0" baseline="0" noProof="0" dirty="0">
                <a:ln>
                  <a:noFill/>
                </a:ln>
                <a:solidFill>
                  <a:prstClr val="black"/>
                </a:solidFill>
                <a:effectLst/>
                <a:uLnTx/>
                <a:uFillTx/>
                <a:latin typeface="Segoe UI"/>
                <a:ea typeface="+mn-ea"/>
                <a:cs typeface="Segoe UI"/>
              </a:rPr>
              <a:t>WOUGNET conducted </a:t>
            </a:r>
            <a:r>
              <a:rPr kumimoji="0" sz="2100" b="0" i="0" u="none" strike="noStrike" kern="1200" cap="none" spc="0" normalizeH="0" baseline="0" noProof="0" dirty="0">
                <a:ln>
                  <a:noFill/>
                </a:ln>
                <a:solidFill>
                  <a:prstClr val="black"/>
                </a:solidFill>
                <a:effectLst/>
                <a:uLnTx/>
                <a:uFillTx/>
                <a:latin typeface="Segoe UI"/>
                <a:ea typeface="+mn-ea"/>
                <a:cs typeface="Segoe UI"/>
              </a:rPr>
              <a:t>a </a:t>
            </a:r>
            <a:r>
              <a:rPr kumimoji="0" sz="2100" b="0" i="0" u="none" strike="noStrike" kern="1200" cap="none" spc="5" normalizeH="0" baseline="0" noProof="0" dirty="0">
                <a:ln>
                  <a:noFill/>
                </a:ln>
                <a:solidFill>
                  <a:prstClr val="black"/>
                </a:solidFill>
                <a:effectLst/>
                <a:uLnTx/>
                <a:uFillTx/>
                <a:latin typeface="Segoe UI"/>
                <a:ea typeface="+mn-ea"/>
                <a:cs typeface="Segoe UI"/>
              </a:rPr>
              <a:t>survey </a:t>
            </a:r>
            <a:r>
              <a:rPr kumimoji="0" sz="2100" b="0" i="0" u="none" strike="noStrike" kern="1200" cap="none" spc="-15" normalizeH="0" baseline="0" noProof="0" dirty="0">
                <a:ln>
                  <a:noFill/>
                </a:ln>
                <a:solidFill>
                  <a:prstClr val="black"/>
                </a:solidFill>
                <a:effectLst/>
                <a:uLnTx/>
                <a:uFillTx/>
                <a:latin typeface="Segoe UI"/>
                <a:ea typeface="+mn-ea"/>
                <a:cs typeface="Segoe UI"/>
              </a:rPr>
              <a:t>to </a:t>
            </a:r>
            <a:r>
              <a:rPr kumimoji="0" sz="2100" b="0" i="0" u="none" strike="noStrike" kern="1200" cap="none" spc="0" normalizeH="0" baseline="0" noProof="0" dirty="0">
                <a:ln>
                  <a:noFill/>
                </a:ln>
                <a:solidFill>
                  <a:prstClr val="black"/>
                </a:solidFill>
                <a:effectLst/>
                <a:uLnTx/>
                <a:uFillTx/>
                <a:latin typeface="Segoe UI"/>
                <a:ea typeface="+mn-ea"/>
                <a:cs typeface="Segoe UI"/>
              </a:rPr>
              <a:t>find out the </a:t>
            </a:r>
            <a:r>
              <a:rPr kumimoji="0" sz="2100" b="0" i="0" u="none" strike="noStrike" kern="1200" cap="none" spc="-5" normalizeH="0" baseline="0" noProof="0" dirty="0">
                <a:ln>
                  <a:noFill/>
                </a:ln>
                <a:solidFill>
                  <a:prstClr val="black"/>
                </a:solidFill>
                <a:effectLst/>
                <a:uLnTx/>
                <a:uFillTx/>
                <a:latin typeface="Segoe UI"/>
                <a:ea typeface="+mn-ea"/>
                <a:cs typeface="Segoe UI"/>
              </a:rPr>
              <a:t>extent </a:t>
            </a:r>
            <a:r>
              <a:rPr kumimoji="0" sz="2100" b="0" i="0" u="none" strike="noStrike" kern="1200" cap="none" spc="-35" normalizeH="0" baseline="0" noProof="0" dirty="0">
                <a:ln>
                  <a:noFill/>
                </a:ln>
                <a:solidFill>
                  <a:prstClr val="black"/>
                </a:solidFill>
                <a:effectLst/>
                <a:uLnTx/>
                <a:uFillTx/>
                <a:latin typeface="Segoe UI"/>
                <a:ea typeface="+mn-ea"/>
                <a:cs typeface="Segoe UI"/>
              </a:rPr>
              <a:t>of </a:t>
            </a:r>
            <a:r>
              <a:rPr kumimoji="0" sz="2100" b="0" i="0" u="none" strike="noStrike" kern="1200" cap="none" spc="-565" normalizeH="0" baseline="0" noProof="0" dirty="0">
                <a:ln>
                  <a:noFill/>
                </a:ln>
                <a:solidFill>
                  <a:prstClr val="black"/>
                </a:solidFill>
                <a:effectLst/>
                <a:uLnTx/>
                <a:uFillTx/>
                <a:latin typeface="Segoe UI"/>
                <a:ea typeface="+mn-ea"/>
                <a:cs typeface="Segoe UI"/>
              </a:rPr>
              <a:t> </a:t>
            </a:r>
            <a:r>
              <a:rPr kumimoji="0" sz="2100" b="0" i="0" u="none" strike="noStrike" kern="1200" cap="none" spc="-55" normalizeH="0" baseline="0" noProof="0" dirty="0">
                <a:ln>
                  <a:noFill/>
                </a:ln>
                <a:solidFill>
                  <a:prstClr val="black"/>
                </a:solidFill>
                <a:effectLst/>
                <a:uLnTx/>
                <a:uFillTx/>
                <a:latin typeface="Segoe UI"/>
                <a:ea typeface="+mn-ea"/>
                <a:cs typeface="Segoe UI"/>
              </a:rPr>
              <a:t>Tech </a:t>
            </a:r>
            <a:r>
              <a:rPr kumimoji="0" sz="2100" b="0" i="0" u="none" strike="noStrike" kern="1200" cap="none" spc="-10" normalizeH="0" baseline="0" noProof="0" dirty="0">
                <a:ln>
                  <a:noFill/>
                </a:ln>
                <a:solidFill>
                  <a:prstClr val="black"/>
                </a:solidFill>
                <a:effectLst/>
                <a:uLnTx/>
                <a:uFillTx/>
                <a:latin typeface="Segoe UI"/>
                <a:ea typeface="+mn-ea"/>
                <a:cs typeface="Segoe UI"/>
              </a:rPr>
              <a:t>Assisted </a:t>
            </a:r>
            <a:r>
              <a:rPr kumimoji="0" sz="2100" b="0" i="0" u="none" strike="noStrike" kern="1200" cap="none" spc="-5" normalizeH="0" baseline="0" noProof="0" dirty="0">
                <a:ln>
                  <a:noFill/>
                </a:ln>
                <a:solidFill>
                  <a:prstClr val="black"/>
                </a:solidFill>
                <a:effectLst/>
                <a:uLnTx/>
                <a:uFillTx/>
                <a:latin typeface="Segoe UI"/>
                <a:ea typeface="+mn-ea"/>
                <a:cs typeface="Segoe UI"/>
              </a:rPr>
              <a:t>Violence Against </a:t>
            </a:r>
            <a:r>
              <a:rPr kumimoji="0" sz="2100" b="0" i="0" u="none" strike="noStrike" kern="1200" cap="none" spc="-10" normalizeH="0" baseline="0" noProof="0" dirty="0">
                <a:ln>
                  <a:noFill/>
                </a:ln>
                <a:solidFill>
                  <a:prstClr val="black"/>
                </a:solidFill>
                <a:effectLst/>
                <a:uLnTx/>
                <a:uFillTx/>
                <a:latin typeface="Segoe UI"/>
                <a:ea typeface="+mn-ea"/>
                <a:cs typeface="Segoe UI"/>
              </a:rPr>
              <a:t>Women </a:t>
            </a:r>
            <a:r>
              <a:rPr kumimoji="0" sz="2100" b="0" i="0" u="none" strike="noStrike" kern="1200" cap="none" spc="-5" normalizeH="0" baseline="0" noProof="0" dirty="0">
                <a:ln>
                  <a:noFill/>
                </a:ln>
                <a:solidFill>
                  <a:prstClr val="black"/>
                </a:solidFill>
                <a:effectLst/>
                <a:uLnTx/>
                <a:uFillTx/>
                <a:latin typeface="Segoe UI"/>
                <a:ea typeface="+mn-ea"/>
                <a:cs typeface="Segoe UI"/>
              </a:rPr>
              <a:t>and girls. </a:t>
            </a:r>
            <a:r>
              <a:rPr kumimoji="0" sz="2100" b="0" i="0" u="none" strike="noStrike" kern="1200" cap="none" spc="0" normalizeH="0" baseline="0" noProof="0" dirty="0">
                <a:ln>
                  <a:noFill/>
                </a:ln>
                <a:solidFill>
                  <a:prstClr val="black"/>
                </a:solidFill>
                <a:effectLst/>
                <a:uLnTx/>
                <a:uFillTx/>
                <a:latin typeface="Segoe UI"/>
                <a:ea typeface="+mn-ea"/>
                <a:cs typeface="Segoe UI"/>
              </a:rPr>
              <a:t>The data </a:t>
            </a:r>
            <a:r>
              <a:rPr kumimoji="0" sz="2100" b="0" i="0" u="none" strike="noStrike" kern="1200" cap="none" spc="-5" normalizeH="0" baseline="0" noProof="0" dirty="0">
                <a:ln>
                  <a:noFill/>
                </a:ln>
                <a:solidFill>
                  <a:prstClr val="black"/>
                </a:solidFill>
                <a:effectLst/>
                <a:uLnTx/>
                <a:uFillTx/>
                <a:latin typeface="Segoe UI"/>
                <a:ea typeface="+mn-ea"/>
                <a:cs typeface="Segoe UI"/>
              </a:rPr>
              <a:t>collected </a:t>
            </a:r>
            <a:r>
              <a:rPr kumimoji="0" sz="2100" b="0" i="0" u="none" strike="noStrike" kern="1200" cap="none" spc="0" normalizeH="0" baseline="0" noProof="0" dirty="0">
                <a:ln>
                  <a:noFill/>
                </a:ln>
                <a:solidFill>
                  <a:prstClr val="black"/>
                </a:solidFill>
                <a:effectLst/>
                <a:uLnTx/>
                <a:uFillTx/>
                <a:latin typeface="Segoe UI"/>
                <a:ea typeface="+mn-ea"/>
                <a:cs typeface="Segoe UI"/>
              </a:rPr>
              <a:t>clearly </a:t>
            </a:r>
            <a:r>
              <a:rPr kumimoji="0" sz="2100" b="0" i="0" u="none" strike="noStrike" kern="1200" cap="none" spc="-5" normalizeH="0" baseline="0" noProof="0" dirty="0">
                <a:ln>
                  <a:noFill/>
                </a:ln>
                <a:solidFill>
                  <a:prstClr val="black"/>
                </a:solidFill>
                <a:effectLst/>
                <a:uLnTx/>
                <a:uFillTx/>
                <a:latin typeface="Segoe UI"/>
                <a:ea typeface="+mn-ea"/>
                <a:cs typeface="Segoe UI"/>
              </a:rPr>
              <a:t>indicates </a:t>
            </a:r>
            <a:r>
              <a:rPr kumimoji="0" sz="2100" b="0" i="0" u="none" strike="noStrike" kern="1200" cap="none" spc="0" normalizeH="0" baseline="0" noProof="0" dirty="0">
                <a:ln>
                  <a:noFill/>
                </a:ln>
                <a:solidFill>
                  <a:prstClr val="black"/>
                </a:solidFill>
                <a:effectLst/>
                <a:uLnTx/>
                <a:uFillTx/>
                <a:latin typeface="Segoe UI"/>
                <a:ea typeface="+mn-ea"/>
                <a:cs typeface="Segoe UI"/>
              </a:rPr>
              <a:t>that </a:t>
            </a:r>
            <a:r>
              <a:rPr kumimoji="0" sz="2100" b="0" i="0" u="none" strike="noStrike" kern="1200" cap="none" spc="-5" normalizeH="0" baseline="0" noProof="0" dirty="0">
                <a:ln>
                  <a:noFill/>
                </a:ln>
                <a:solidFill>
                  <a:prstClr val="black"/>
                </a:solidFill>
                <a:effectLst/>
                <a:uLnTx/>
                <a:uFillTx/>
                <a:latin typeface="Segoe UI"/>
                <a:ea typeface="+mn-ea"/>
                <a:cs typeface="Segoe UI"/>
              </a:rPr>
              <a:t>in </a:t>
            </a:r>
            <a:r>
              <a:rPr kumimoji="0" sz="2100" b="0" i="0" u="none" strike="noStrike" kern="1200" cap="none" spc="0" normalizeH="0" baseline="0" noProof="0" dirty="0">
                <a:ln>
                  <a:noFill/>
                </a:ln>
                <a:solidFill>
                  <a:prstClr val="black"/>
                </a:solidFill>
                <a:effectLst/>
                <a:uLnTx/>
                <a:uFillTx/>
                <a:latin typeface="Segoe UI"/>
                <a:ea typeface="+mn-ea"/>
                <a:cs typeface="Segoe UI"/>
              </a:rPr>
              <a:t>the </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months </a:t>
            </a:r>
            <a:r>
              <a:rPr kumimoji="0" sz="2100" b="0" i="0" u="none" strike="noStrike" kern="1200" cap="none" spc="-20" normalizeH="0" baseline="0" noProof="0" dirty="0">
                <a:ln>
                  <a:noFill/>
                </a:ln>
                <a:solidFill>
                  <a:prstClr val="black"/>
                </a:solidFill>
                <a:effectLst/>
                <a:uLnTx/>
                <a:uFillTx/>
                <a:latin typeface="Segoe UI"/>
                <a:ea typeface="+mn-ea"/>
                <a:cs typeface="Segoe UI"/>
              </a:rPr>
              <a:t>of</a:t>
            </a:r>
            <a:r>
              <a:rPr kumimoji="0" sz="2100" b="0" i="0" u="none" strike="noStrike" kern="1200" cap="none" spc="-1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(March, April, and </a:t>
            </a:r>
            <a:r>
              <a:rPr kumimoji="0" sz="2100" b="0" i="0" u="none" strike="noStrike" kern="1200" cap="none" spc="0" normalizeH="0" baseline="0" noProof="0" dirty="0">
                <a:ln>
                  <a:noFill/>
                </a:ln>
                <a:solidFill>
                  <a:prstClr val="black"/>
                </a:solidFill>
                <a:effectLst/>
                <a:uLnTx/>
                <a:uFillTx/>
                <a:latin typeface="Segoe UI"/>
                <a:ea typeface="+mn-ea"/>
                <a:cs typeface="Segoe UI"/>
              </a:rPr>
              <a:t>May) </a:t>
            </a:r>
            <a:r>
              <a:rPr kumimoji="0" sz="2100" b="0" i="0" u="none" strike="noStrike" kern="1200" cap="none" spc="-5" normalizeH="0" baseline="0" noProof="0" dirty="0">
                <a:ln>
                  <a:noFill/>
                </a:ln>
                <a:solidFill>
                  <a:prstClr val="black"/>
                </a:solidFill>
                <a:effectLst/>
                <a:uLnTx/>
                <a:uFillTx/>
                <a:latin typeface="Segoe UI"/>
                <a:ea typeface="+mn-ea"/>
                <a:cs typeface="Segoe UI"/>
              </a:rPr>
              <a:t>2020, </a:t>
            </a:r>
            <a:r>
              <a:rPr kumimoji="0" sz="2100" b="1" i="0" u="none" strike="noStrike" kern="1200" cap="none" spc="0" normalizeH="0" baseline="0" noProof="0" dirty="0">
                <a:ln>
                  <a:noFill/>
                </a:ln>
                <a:solidFill>
                  <a:prstClr val="black"/>
                </a:solidFill>
                <a:effectLst/>
                <a:uLnTx/>
                <a:uFillTx/>
                <a:latin typeface="Segoe UI"/>
                <a:ea typeface="+mn-ea"/>
                <a:cs typeface="Segoe UI"/>
              </a:rPr>
              <a:t>50% </a:t>
            </a:r>
            <a:r>
              <a:rPr kumimoji="0" sz="2100" b="1" i="0" u="none" strike="noStrike" kern="1200" cap="none" spc="-20" normalizeH="0" baseline="0" noProof="0" dirty="0">
                <a:ln>
                  <a:noFill/>
                </a:ln>
                <a:solidFill>
                  <a:prstClr val="black"/>
                </a:solidFill>
                <a:effectLst/>
                <a:uLnTx/>
                <a:uFillTx/>
                <a:latin typeface="Segoe UI"/>
                <a:ea typeface="+mn-ea"/>
                <a:cs typeface="Segoe UI"/>
              </a:rPr>
              <a:t>of </a:t>
            </a:r>
            <a:r>
              <a:rPr kumimoji="0" sz="2100" b="1" i="0" u="none" strike="noStrike" kern="1200" cap="none" spc="-5" normalizeH="0" baseline="0" noProof="0" dirty="0">
                <a:ln>
                  <a:noFill/>
                </a:ln>
                <a:solidFill>
                  <a:prstClr val="black"/>
                </a:solidFill>
                <a:effectLst/>
                <a:uLnTx/>
                <a:uFillTx/>
                <a:latin typeface="Segoe UI"/>
                <a:ea typeface="+mn-ea"/>
                <a:cs typeface="Segoe UI"/>
              </a:rPr>
              <a:t>women </a:t>
            </a:r>
            <a:r>
              <a:rPr kumimoji="0" sz="2100" b="0" i="0" u="none" strike="noStrike" kern="1200" cap="none" spc="-5" normalizeH="0" baseline="0" noProof="0" dirty="0">
                <a:ln>
                  <a:noFill/>
                </a:ln>
                <a:solidFill>
                  <a:prstClr val="black"/>
                </a:solidFill>
                <a:effectLst/>
                <a:uLnTx/>
                <a:uFillTx/>
                <a:latin typeface="Segoe UI"/>
                <a:ea typeface="+mn-ea"/>
                <a:cs typeface="Segoe UI"/>
              </a:rPr>
              <a:t>had either faced </a:t>
            </a:r>
            <a:r>
              <a:rPr kumimoji="0" sz="2100" b="0" i="0" u="none" strike="noStrike" kern="1200" cap="none" spc="-55" normalizeH="0" baseline="0" noProof="0" dirty="0">
                <a:ln>
                  <a:noFill/>
                </a:ln>
                <a:solidFill>
                  <a:prstClr val="black"/>
                </a:solidFill>
                <a:effectLst/>
                <a:uLnTx/>
                <a:uFillTx/>
                <a:latin typeface="Segoe UI"/>
                <a:ea typeface="+mn-ea"/>
                <a:cs typeface="Segoe UI"/>
              </a:rPr>
              <a:t>Tech</a:t>
            </a:r>
            <a:r>
              <a:rPr kumimoji="0" sz="2100" b="0" i="0" u="none" strike="noStrike" kern="1200" cap="none" spc="-50" normalizeH="0" baseline="0" noProof="0" dirty="0">
                <a:ln>
                  <a:noFill/>
                </a:ln>
                <a:solidFill>
                  <a:prstClr val="black"/>
                </a:solidFill>
                <a:effectLst/>
                <a:uLnTx/>
                <a:uFillTx/>
                <a:latin typeface="Segoe UI"/>
                <a:ea typeface="+mn-ea"/>
                <a:cs typeface="Segoe UI"/>
              </a:rPr>
              <a:t> </a:t>
            </a:r>
            <a:r>
              <a:rPr kumimoji="0" sz="2100" b="0" i="0" u="none" strike="noStrike" kern="1200" cap="none" spc="-10" normalizeH="0" baseline="0" noProof="0" dirty="0">
                <a:ln>
                  <a:noFill/>
                </a:ln>
                <a:solidFill>
                  <a:prstClr val="black"/>
                </a:solidFill>
                <a:effectLst/>
                <a:uLnTx/>
                <a:uFillTx/>
                <a:latin typeface="Segoe UI"/>
                <a:ea typeface="+mn-ea"/>
                <a:cs typeface="Segoe UI"/>
              </a:rPr>
              <a:t>Assisted </a:t>
            </a:r>
            <a:r>
              <a:rPr kumimoji="0" sz="2100" b="0" i="0" u="none" strike="noStrike" kern="1200" cap="none" spc="-5" normalizeH="0" baseline="0" noProof="0" dirty="0">
                <a:ln>
                  <a:noFill/>
                </a:ln>
                <a:solidFill>
                  <a:prstClr val="black"/>
                </a:solidFill>
                <a:effectLst/>
                <a:uLnTx/>
                <a:uFillTx/>
                <a:latin typeface="Segoe UI"/>
                <a:ea typeface="+mn-ea"/>
                <a:cs typeface="Segoe UI"/>
              </a:rPr>
              <a:t> Violence, </a:t>
            </a:r>
            <a:r>
              <a:rPr kumimoji="0" sz="2100" b="0" i="0" u="none" strike="noStrike" kern="1200" cap="none" spc="-10" normalizeH="0" baseline="0" noProof="0" dirty="0">
                <a:ln>
                  <a:noFill/>
                </a:ln>
                <a:solidFill>
                  <a:prstClr val="black"/>
                </a:solidFill>
                <a:effectLst/>
                <a:uLnTx/>
                <a:uFillTx/>
                <a:latin typeface="Segoe UI"/>
                <a:ea typeface="+mn-ea"/>
                <a:cs typeface="Segoe UI"/>
              </a:rPr>
              <a:t>heard </a:t>
            </a:r>
            <a:r>
              <a:rPr kumimoji="0" sz="2100" b="0" i="0" u="none" strike="noStrike" kern="1200" cap="none" spc="-15" normalizeH="0" baseline="0" noProof="0" dirty="0">
                <a:ln>
                  <a:noFill/>
                </a:ln>
                <a:solidFill>
                  <a:prstClr val="black"/>
                </a:solidFill>
                <a:effectLst/>
                <a:uLnTx/>
                <a:uFillTx/>
                <a:latin typeface="Segoe UI"/>
                <a:ea typeface="+mn-ea"/>
                <a:cs typeface="Segoe UI"/>
              </a:rPr>
              <a:t>from</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a </a:t>
            </a:r>
            <a:r>
              <a:rPr kumimoji="0" sz="2100" b="0" i="0" u="none" strike="noStrike" kern="1200" cap="none" spc="-5" normalizeH="0" baseline="0" noProof="0" dirty="0">
                <a:ln>
                  <a:noFill/>
                </a:ln>
                <a:solidFill>
                  <a:prstClr val="black"/>
                </a:solidFill>
                <a:effectLst/>
                <a:uLnTx/>
                <a:uFillTx/>
                <a:latin typeface="Segoe UI"/>
                <a:ea typeface="+mn-ea"/>
                <a:cs typeface="Segoe UI"/>
              </a:rPr>
              <a:t>friend, </a:t>
            </a:r>
            <a:r>
              <a:rPr kumimoji="0" sz="2100" b="0" i="0" u="none" strike="noStrike" kern="1200" cap="none" spc="0" normalizeH="0" baseline="0" noProof="0" dirty="0">
                <a:ln>
                  <a:noFill/>
                </a:ln>
                <a:solidFill>
                  <a:prstClr val="black"/>
                </a:solidFill>
                <a:effectLst/>
                <a:uLnTx/>
                <a:uFillTx/>
                <a:latin typeface="Segoe UI"/>
                <a:ea typeface="+mn-ea"/>
                <a:cs typeface="Segoe UI"/>
              </a:rPr>
              <a:t>or </a:t>
            </a:r>
            <a:r>
              <a:rPr kumimoji="0" sz="2100" b="0" i="0" u="none" strike="noStrike" kern="1200" cap="none" spc="-5" normalizeH="0" baseline="0" noProof="0" dirty="0">
                <a:ln>
                  <a:noFill/>
                </a:ln>
                <a:solidFill>
                  <a:prstClr val="black"/>
                </a:solidFill>
                <a:effectLst/>
                <a:uLnTx/>
                <a:uFillTx/>
                <a:latin typeface="Segoe UI"/>
                <a:ea typeface="+mn-ea"/>
                <a:cs typeface="Segoe UI"/>
              </a:rPr>
              <a:t>social </a:t>
            </a:r>
            <a:r>
              <a:rPr kumimoji="0" sz="2100" b="0" i="0" u="none" strike="noStrike" kern="1200" cap="none" spc="0" normalizeH="0" baseline="0" noProof="0" dirty="0">
                <a:ln>
                  <a:noFill/>
                </a:ln>
                <a:solidFill>
                  <a:prstClr val="black"/>
                </a:solidFill>
                <a:effectLst/>
                <a:uLnTx/>
                <a:uFillTx/>
                <a:latin typeface="Segoe UI"/>
                <a:ea typeface="+mn-ea"/>
                <a:cs typeface="Segoe UI"/>
              </a:rPr>
              <a:t>media </a:t>
            </a:r>
            <a:r>
              <a:rPr kumimoji="0" sz="2100" b="0" i="0" u="none" strike="noStrike" kern="1200" cap="none" spc="-5" normalizeH="0" baseline="0" noProof="0" dirty="0">
                <a:ln>
                  <a:noFill/>
                </a:ln>
                <a:solidFill>
                  <a:prstClr val="black"/>
                </a:solidFill>
                <a:effectLst/>
                <a:uLnTx/>
                <a:uFillTx/>
                <a:latin typeface="Segoe UI"/>
                <a:ea typeface="+mn-ea"/>
                <a:cs typeface="Segoe UI"/>
              </a:rPr>
              <a:t>including</a:t>
            </a:r>
            <a:r>
              <a:rPr kumimoji="0" sz="2100" b="0" i="0" u="none" strike="noStrike" kern="1200" cap="none" spc="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Radio and </a:t>
            </a:r>
            <a:r>
              <a:rPr kumimoji="0" sz="2100" b="0" i="0" u="none" strike="noStrike" kern="1200" cap="none" spc="15" normalizeH="0" baseline="0" noProof="0" dirty="0">
                <a:ln>
                  <a:noFill/>
                </a:ln>
                <a:solidFill>
                  <a:prstClr val="black"/>
                </a:solidFill>
                <a:effectLst/>
                <a:uLnTx/>
                <a:uFillTx/>
                <a:latin typeface="Segoe UI"/>
                <a:ea typeface="+mn-ea"/>
                <a:cs typeface="Segoe UI"/>
              </a:rPr>
              <a:t>TV </a:t>
            </a:r>
            <a:r>
              <a:rPr kumimoji="0" sz="2100" b="0" i="0" u="none" strike="noStrike" kern="1200" cap="none" spc="-5" normalizeH="0" baseline="0" noProof="0" dirty="0">
                <a:ln>
                  <a:noFill/>
                </a:ln>
                <a:solidFill>
                  <a:prstClr val="black"/>
                </a:solidFill>
                <a:effectLst/>
                <a:uLnTx/>
                <a:uFillTx/>
                <a:latin typeface="Segoe UI"/>
                <a:ea typeface="+mn-ea"/>
                <a:cs typeface="Segoe UI"/>
              </a:rPr>
              <a:t>while</a:t>
            </a:r>
            <a:r>
              <a:rPr kumimoji="0" sz="2100" b="0" i="0" u="none" strike="noStrike" kern="1200" cap="none" spc="0" normalizeH="0" baseline="0" noProof="0" dirty="0">
                <a:ln>
                  <a:noFill/>
                </a:ln>
                <a:solidFill>
                  <a:prstClr val="black"/>
                </a:solidFill>
                <a:effectLst/>
                <a:uLnTx/>
                <a:uFillTx/>
                <a:latin typeface="Segoe UI"/>
                <a:ea typeface="+mn-ea"/>
                <a:cs typeface="Segoe UI"/>
              </a:rPr>
              <a:t> others </a:t>
            </a:r>
            <a:r>
              <a:rPr kumimoji="0" sz="2100" b="0" i="0" u="none" strike="noStrike" kern="1200" cap="none" spc="-20" normalizeH="0" baseline="0" noProof="0" dirty="0">
                <a:ln>
                  <a:noFill/>
                </a:ln>
                <a:solidFill>
                  <a:prstClr val="black"/>
                </a:solidFill>
                <a:effectLst/>
                <a:uLnTx/>
                <a:uFillTx/>
                <a:latin typeface="Segoe UI"/>
                <a:ea typeface="+mn-ea"/>
                <a:cs typeface="Segoe UI"/>
              </a:rPr>
              <a:t>were</a:t>
            </a:r>
            <a:r>
              <a:rPr kumimoji="0" sz="2100" b="0" i="0" u="none" strike="noStrike" kern="1200" cap="none" spc="53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not </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even</a:t>
            </a:r>
            <a:r>
              <a:rPr kumimoji="0" sz="2100" b="0" i="0" u="none" strike="noStrike" kern="1200" cap="none" spc="-30" normalizeH="0" baseline="0" noProof="0" dirty="0">
                <a:ln>
                  <a:noFill/>
                </a:ln>
                <a:solidFill>
                  <a:prstClr val="black"/>
                </a:solidFill>
                <a:effectLst/>
                <a:uLnTx/>
                <a:uFillTx/>
                <a:latin typeface="Segoe UI"/>
                <a:ea typeface="+mn-ea"/>
                <a:cs typeface="Segoe UI"/>
              </a:rPr>
              <a:t> </a:t>
            </a:r>
            <a:r>
              <a:rPr kumimoji="0" sz="2100" b="0" i="0" u="none" strike="noStrike" kern="1200" cap="none" spc="-10" normalizeH="0" baseline="0" noProof="0" dirty="0">
                <a:ln>
                  <a:noFill/>
                </a:ln>
                <a:solidFill>
                  <a:prstClr val="black"/>
                </a:solidFill>
                <a:effectLst/>
                <a:uLnTx/>
                <a:uFillTx/>
                <a:latin typeface="Segoe UI"/>
                <a:ea typeface="+mn-ea"/>
                <a:cs typeface="Segoe UI"/>
              </a:rPr>
              <a:t>sure.</a:t>
            </a:r>
            <a:endParaRPr kumimoji="0" sz="21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just" defTabSz="914400" rtl="0" eaLnBrk="1" fontAlgn="auto" latinLnBrk="0" hangingPunct="1">
              <a:lnSpc>
                <a:spcPct val="100000"/>
              </a:lnSpc>
              <a:spcBef>
                <a:spcPts val="2014"/>
              </a:spcBef>
              <a:spcAft>
                <a:spcPts val="0"/>
              </a:spcAft>
              <a:buClrTx/>
              <a:buSzTx/>
              <a:buFontTx/>
              <a:buNone/>
              <a:tabLst/>
              <a:defRPr/>
            </a:pPr>
            <a:r>
              <a:rPr kumimoji="0" sz="2100" b="0" i="0" u="none" strike="noStrike" kern="1200" cap="none" spc="0" normalizeH="0" baseline="0" noProof="0" dirty="0">
                <a:ln>
                  <a:noFill/>
                </a:ln>
                <a:solidFill>
                  <a:prstClr val="black"/>
                </a:solidFill>
                <a:effectLst/>
                <a:uLnTx/>
                <a:uFillTx/>
                <a:latin typeface="Segoe UI"/>
                <a:ea typeface="+mn-ea"/>
                <a:cs typeface="Segoe UI"/>
              </a:rPr>
              <a:t>The </a:t>
            </a:r>
            <a:r>
              <a:rPr kumimoji="0" sz="2100" b="0" i="0" u="none" strike="noStrike" kern="1200" cap="none" spc="-10" normalizeH="0" baseline="0" noProof="0" dirty="0">
                <a:ln>
                  <a:noFill/>
                </a:ln>
                <a:solidFill>
                  <a:prstClr val="black"/>
                </a:solidFill>
                <a:effectLst/>
                <a:uLnTx/>
                <a:uFillTx/>
                <a:latin typeface="Segoe UI"/>
                <a:ea typeface="+mn-ea"/>
                <a:cs typeface="Segoe UI"/>
              </a:rPr>
              <a:t>trend</a:t>
            </a:r>
            <a:r>
              <a:rPr kumimoji="0" sz="2100" b="0" i="0" u="none" strike="noStrike" kern="1200" cap="none" spc="-5" normalizeH="0" baseline="0" noProof="0" dirty="0">
                <a:ln>
                  <a:noFill/>
                </a:ln>
                <a:solidFill>
                  <a:prstClr val="black"/>
                </a:solidFill>
                <a:effectLst/>
                <a:uLnTx/>
                <a:uFillTx/>
                <a:latin typeface="Segoe UI"/>
                <a:ea typeface="+mn-ea"/>
                <a:cs typeface="Segoe UI"/>
              </a:rPr>
              <a:t> is</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escalating</a:t>
            </a:r>
            <a:r>
              <a:rPr kumimoji="0" sz="2100" b="0" i="0" u="none" strike="noStrike" kern="1200" cap="none" spc="15"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and</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it</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is</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important</a:t>
            </a:r>
            <a:r>
              <a:rPr kumimoji="0" sz="2100" b="0" i="0" u="none" strike="noStrike" kern="1200" cap="none" spc="-10" normalizeH="0" baseline="0" noProof="0" dirty="0">
                <a:ln>
                  <a:noFill/>
                </a:ln>
                <a:solidFill>
                  <a:prstClr val="black"/>
                </a:solidFill>
                <a:effectLst/>
                <a:uLnTx/>
                <a:uFillTx/>
                <a:latin typeface="Segoe UI"/>
                <a:ea typeface="+mn-ea"/>
                <a:cs typeface="Segoe UI"/>
              </a:rPr>
              <a:t> to</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10" normalizeH="0" baseline="0" noProof="0" dirty="0">
                <a:ln>
                  <a:noFill/>
                </a:ln>
                <a:solidFill>
                  <a:prstClr val="black"/>
                </a:solidFill>
                <a:effectLst/>
                <a:uLnTx/>
                <a:uFillTx/>
                <a:latin typeface="Segoe UI"/>
                <a:ea typeface="+mn-ea"/>
                <a:cs typeface="Segoe UI"/>
              </a:rPr>
              <a:t>improve</a:t>
            </a:r>
            <a:r>
              <a:rPr kumimoji="0" sz="2100" b="0" i="0" u="none" strike="noStrike" kern="1200" cap="none" spc="-20"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the</a:t>
            </a:r>
            <a:r>
              <a:rPr kumimoji="0" sz="2100" b="0" i="0" u="none" strike="noStrike" kern="1200" cap="none" spc="10" normalizeH="0" baseline="0" noProof="0" dirty="0">
                <a:ln>
                  <a:noFill/>
                </a:ln>
                <a:solidFill>
                  <a:prstClr val="black"/>
                </a:solidFill>
                <a:effectLst/>
                <a:uLnTx/>
                <a:uFillTx/>
                <a:latin typeface="Segoe UI"/>
                <a:ea typeface="+mn-ea"/>
                <a:cs typeface="Segoe UI"/>
              </a:rPr>
              <a:t> </a:t>
            </a:r>
            <a:r>
              <a:rPr kumimoji="0" sz="2100" b="0" i="0" u="none" strike="noStrike" kern="1200" cap="none" spc="-5" normalizeH="0" baseline="0" noProof="0" dirty="0">
                <a:ln>
                  <a:noFill/>
                </a:ln>
                <a:solidFill>
                  <a:prstClr val="black"/>
                </a:solidFill>
                <a:effectLst/>
                <a:uLnTx/>
                <a:uFillTx/>
                <a:latin typeface="Segoe UI"/>
                <a:ea typeface="+mn-ea"/>
                <a:cs typeface="Segoe UI"/>
              </a:rPr>
              <a:t>status </a:t>
            </a:r>
            <a:r>
              <a:rPr kumimoji="0" sz="2100" b="0" i="0" u="none" strike="noStrike" kern="1200" cap="none" spc="-20" normalizeH="0" baseline="0" noProof="0" dirty="0">
                <a:ln>
                  <a:noFill/>
                </a:ln>
                <a:solidFill>
                  <a:prstClr val="black"/>
                </a:solidFill>
                <a:effectLst/>
                <a:uLnTx/>
                <a:uFillTx/>
                <a:latin typeface="Segoe UI"/>
                <a:ea typeface="+mn-ea"/>
                <a:cs typeface="Segoe UI"/>
              </a:rPr>
              <a:t>of</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20" normalizeH="0" baseline="0" noProof="0" dirty="0">
                <a:ln>
                  <a:noFill/>
                </a:ln>
                <a:solidFill>
                  <a:prstClr val="black"/>
                </a:solidFill>
                <a:effectLst/>
                <a:uLnTx/>
                <a:uFillTx/>
                <a:latin typeface="Segoe UI"/>
                <a:ea typeface="+mn-ea"/>
                <a:cs typeface="Segoe UI"/>
              </a:rPr>
              <a:t>women’s </a:t>
            </a:r>
            <a:r>
              <a:rPr kumimoji="0" sz="2100" b="0" i="0" u="none" strike="noStrike" kern="1200" cap="none" spc="0" normalizeH="0" baseline="0" noProof="0" dirty="0">
                <a:ln>
                  <a:noFill/>
                </a:ln>
                <a:solidFill>
                  <a:prstClr val="black"/>
                </a:solidFill>
                <a:effectLst/>
                <a:uLnTx/>
                <a:uFillTx/>
                <a:latin typeface="Segoe UI"/>
                <a:ea typeface="+mn-ea"/>
                <a:cs typeface="Segoe UI"/>
              </a:rPr>
              <a:t>rights</a:t>
            </a:r>
            <a:r>
              <a:rPr kumimoji="0" sz="2100" b="0" i="0" u="none" strike="noStrike" kern="1200" cap="none" spc="5" normalizeH="0" baseline="0" noProof="0" dirty="0">
                <a:ln>
                  <a:noFill/>
                </a:ln>
                <a:solidFill>
                  <a:prstClr val="black"/>
                </a:solidFill>
                <a:effectLst/>
                <a:uLnTx/>
                <a:uFillTx/>
                <a:latin typeface="Segoe UI"/>
                <a:ea typeface="+mn-ea"/>
                <a:cs typeface="Segoe UI"/>
              </a:rPr>
              <a:t> </a:t>
            </a:r>
            <a:r>
              <a:rPr kumimoji="0" sz="2100" b="0" i="0" u="none" strike="noStrike" kern="1200" cap="none" spc="0" normalizeH="0" baseline="0" noProof="0" dirty="0">
                <a:ln>
                  <a:noFill/>
                </a:ln>
                <a:solidFill>
                  <a:prstClr val="black"/>
                </a:solidFill>
                <a:effectLst/>
                <a:uLnTx/>
                <a:uFillTx/>
                <a:latin typeface="Segoe UI"/>
                <a:ea typeface="+mn-ea"/>
                <a:cs typeface="Segoe UI"/>
              </a:rPr>
              <a:t>online</a:t>
            </a:r>
            <a:endParaRPr kumimoji="0" sz="2100" b="0" i="0" u="none" strike="noStrike" kern="1200" cap="none" spc="0" normalizeH="0" baseline="0" noProof="0">
              <a:ln>
                <a:noFill/>
              </a:ln>
              <a:solidFill>
                <a:prstClr val="black"/>
              </a:solidFill>
              <a:effectLst/>
              <a:uLnTx/>
              <a:uFillTx/>
              <a:latin typeface="Segoe UI"/>
              <a:ea typeface="+mn-ea"/>
              <a:cs typeface="Segoe UI"/>
            </a:endParaRPr>
          </a:p>
          <a:p>
            <a:pPr marL="5647055" marR="0" lvl="0" indent="0" algn="l" defTabSz="914400" rtl="0" eaLnBrk="1" fontAlgn="auto" latinLnBrk="0" hangingPunct="1">
              <a:lnSpc>
                <a:spcPct val="100000"/>
              </a:lnSpc>
              <a:spcBef>
                <a:spcPts val="1739"/>
              </a:spcBef>
              <a:spcAft>
                <a:spcPts val="0"/>
              </a:spcAft>
              <a:buClrTx/>
              <a:buSzTx/>
              <a:buFontTx/>
              <a:buNone/>
              <a:tabLst/>
              <a:defRPr/>
            </a:pPr>
            <a:r>
              <a:rPr kumimoji="0" sz="1800" b="0" i="1" u="none" strike="noStrike" kern="1200" cap="none" spc="-5" normalizeH="0" baseline="0" noProof="0" dirty="0">
                <a:ln>
                  <a:noFill/>
                </a:ln>
                <a:solidFill>
                  <a:prstClr val="black"/>
                </a:solidFill>
                <a:effectLst/>
                <a:uLnTx/>
                <a:uFillTx/>
                <a:latin typeface="Segoe UI"/>
                <a:ea typeface="+mn-ea"/>
                <a:cs typeface="Segoe UI"/>
              </a:rPr>
              <a:t>Gender-Based</a:t>
            </a:r>
            <a:r>
              <a:rPr kumimoji="0" sz="1800" b="0" i="1" u="none" strike="noStrike" kern="1200" cap="none" spc="20" normalizeH="0" baseline="0" noProof="0" dirty="0">
                <a:ln>
                  <a:noFill/>
                </a:ln>
                <a:solidFill>
                  <a:prstClr val="black"/>
                </a:solidFill>
                <a:effectLst/>
                <a:uLnTx/>
                <a:uFillTx/>
                <a:latin typeface="Segoe UI"/>
                <a:ea typeface="+mn-ea"/>
                <a:cs typeface="Segoe UI"/>
              </a:rPr>
              <a:t> </a:t>
            </a:r>
            <a:r>
              <a:rPr kumimoji="0" sz="1800" b="0" i="1" u="none" strike="noStrike" kern="1200" cap="none" spc="-5" normalizeH="0" baseline="0" noProof="0" dirty="0">
                <a:ln>
                  <a:noFill/>
                </a:ln>
                <a:solidFill>
                  <a:prstClr val="black"/>
                </a:solidFill>
                <a:effectLst/>
                <a:uLnTx/>
                <a:uFillTx/>
                <a:latin typeface="Segoe UI"/>
                <a:ea typeface="+mn-ea"/>
                <a:cs typeface="Segoe UI"/>
              </a:rPr>
              <a:t>Violence has</a:t>
            </a:r>
            <a:r>
              <a:rPr kumimoji="0" sz="1800" b="0" i="1" u="none" strike="noStrike" kern="1200" cap="none" spc="-15" normalizeH="0" baseline="0" noProof="0" dirty="0">
                <a:ln>
                  <a:noFill/>
                </a:ln>
                <a:solidFill>
                  <a:prstClr val="black"/>
                </a:solidFill>
                <a:effectLst/>
                <a:uLnTx/>
                <a:uFillTx/>
                <a:latin typeface="Segoe UI"/>
                <a:ea typeface="+mn-ea"/>
                <a:cs typeface="Segoe UI"/>
              </a:rPr>
              <a:t> </a:t>
            </a:r>
            <a:r>
              <a:rPr kumimoji="0" sz="1800" b="0" i="1" u="none" strike="noStrike" kern="1200" cap="none" spc="-5" normalizeH="0" baseline="0" noProof="0" dirty="0">
                <a:ln>
                  <a:noFill/>
                </a:ln>
                <a:solidFill>
                  <a:prstClr val="black"/>
                </a:solidFill>
                <a:effectLst/>
                <a:uLnTx/>
                <a:uFillTx/>
                <a:latin typeface="Segoe UI"/>
                <a:ea typeface="+mn-ea"/>
                <a:cs typeface="Segoe UI"/>
              </a:rPr>
              <a:t>gone</a:t>
            </a:r>
            <a:r>
              <a:rPr kumimoji="0" sz="1800" b="0" i="1" u="none" strike="noStrike" kern="1200" cap="none" spc="5" normalizeH="0" baseline="0" noProof="0" dirty="0">
                <a:ln>
                  <a:noFill/>
                </a:ln>
                <a:solidFill>
                  <a:prstClr val="black"/>
                </a:solidFill>
                <a:effectLst/>
                <a:uLnTx/>
                <a:uFillTx/>
                <a:latin typeface="Segoe UI"/>
                <a:ea typeface="+mn-ea"/>
                <a:cs typeface="Segoe UI"/>
              </a:rPr>
              <a:t> </a:t>
            </a:r>
            <a:r>
              <a:rPr kumimoji="0" sz="1800" b="0" i="1" u="none" strike="noStrike" kern="1200" cap="none" spc="-5" normalizeH="0" baseline="0" noProof="0" dirty="0">
                <a:ln>
                  <a:noFill/>
                </a:ln>
                <a:solidFill>
                  <a:prstClr val="black"/>
                </a:solidFill>
                <a:effectLst/>
                <a:uLnTx/>
                <a:uFillTx/>
                <a:latin typeface="Segoe UI"/>
                <a:ea typeface="+mn-ea"/>
                <a:cs typeface="Segoe UI"/>
              </a:rPr>
              <a:t>online </a:t>
            </a:r>
            <a:r>
              <a:rPr kumimoji="0" sz="1800" b="0" i="1" u="none" strike="noStrike" kern="1200" cap="none" spc="0" normalizeH="0" baseline="0" noProof="0" dirty="0">
                <a:ln>
                  <a:noFill/>
                </a:ln>
                <a:solidFill>
                  <a:prstClr val="black"/>
                </a:solidFill>
                <a:effectLst/>
                <a:uLnTx/>
                <a:uFillTx/>
                <a:latin typeface="Segoe UI"/>
                <a:ea typeface="+mn-ea"/>
                <a:cs typeface="Segoe UI"/>
              </a:rPr>
              <a:t>in</a:t>
            </a:r>
            <a:r>
              <a:rPr kumimoji="0" sz="1800" b="0" i="1" u="none" strike="noStrike" kern="1200" cap="none" spc="-5" normalizeH="0" baseline="0" noProof="0" dirty="0">
                <a:ln>
                  <a:noFill/>
                </a:ln>
                <a:solidFill>
                  <a:prstClr val="black"/>
                </a:solidFill>
                <a:effectLst/>
                <a:uLnTx/>
                <a:uFillTx/>
                <a:latin typeface="Segoe UI"/>
                <a:ea typeface="+mn-ea"/>
                <a:cs typeface="Segoe UI"/>
              </a:rPr>
              <a:t> Africa</a:t>
            </a:r>
            <a:r>
              <a:rPr kumimoji="0" sz="1800" b="0" i="1" u="none" strike="noStrike" kern="1200" cap="none" spc="5" normalizeH="0" baseline="0" noProof="0" dirty="0">
                <a:ln>
                  <a:noFill/>
                </a:ln>
                <a:solidFill>
                  <a:prstClr val="black"/>
                </a:solidFill>
                <a:effectLst/>
                <a:uLnTx/>
                <a:uFillTx/>
                <a:latin typeface="Segoe UI"/>
                <a:ea typeface="+mn-ea"/>
                <a:cs typeface="Segoe UI"/>
              </a:rPr>
              <a:t> </a:t>
            </a:r>
            <a:r>
              <a:rPr kumimoji="0" sz="1800" b="0" i="1" u="none" strike="noStrike" kern="1200" cap="none" spc="-5" normalizeH="0" baseline="0" noProof="0" dirty="0">
                <a:ln>
                  <a:noFill/>
                </a:ln>
                <a:solidFill>
                  <a:prstClr val="black"/>
                </a:solidFill>
                <a:effectLst/>
                <a:uLnTx/>
                <a:uFillTx/>
                <a:latin typeface="Segoe UI"/>
                <a:ea typeface="+mn-ea"/>
                <a:cs typeface="Segoe UI"/>
              </a:rPr>
              <a:t>-Report</a:t>
            </a:r>
            <a:endParaRPr kumimoji="0" sz="1800" b="0" i="0" u="none" strike="noStrike" kern="1200" cap="none" spc="0" normalizeH="0" baseline="0" noProof="0">
              <a:ln>
                <a:noFill/>
              </a:ln>
              <a:solidFill>
                <a:prstClr val="black"/>
              </a:solidFill>
              <a:effectLst/>
              <a:uLnTx/>
              <a:uFillTx/>
              <a:latin typeface="Segoe UI"/>
              <a:ea typeface="+mn-ea"/>
              <a:cs typeface="Segoe UI"/>
            </a:endParaRP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640181" y="432561"/>
            <a:ext cx="1859280" cy="635000"/>
          </a:xfrm>
          <a:prstGeom prst="rect">
            <a:avLst/>
          </a:prstGeom>
        </p:spPr>
        <p:txBody>
          <a:bodyPr vert="horz" wrap="square" lIns="0" tIns="12065" rIns="0" bIns="0" rtlCol="0">
            <a:spAutoFit/>
          </a:bodyPr>
          <a:lstStyle/>
          <a:p>
            <a:pPr marL="12700">
              <a:lnSpc>
                <a:spcPct val="100000"/>
              </a:lnSpc>
              <a:spcBef>
                <a:spcPts val="95"/>
              </a:spcBef>
            </a:pPr>
            <a:r>
              <a:rPr spc="-50" dirty="0">
                <a:solidFill>
                  <a:srgbClr val="E7BB29"/>
                </a:solidFill>
              </a:rPr>
              <a:t>Co</a:t>
            </a:r>
            <a:r>
              <a:rPr spc="-60" dirty="0">
                <a:solidFill>
                  <a:srgbClr val="E7BB29"/>
                </a:solidFill>
              </a:rPr>
              <a:t>n</a:t>
            </a:r>
            <a:r>
              <a:rPr spc="-55" dirty="0">
                <a:solidFill>
                  <a:srgbClr val="E7BB29"/>
                </a:solidFill>
              </a:rPr>
              <a:t>t</a:t>
            </a:r>
            <a:r>
              <a:rPr spc="-50" dirty="0">
                <a:solidFill>
                  <a:srgbClr val="E7BB29"/>
                </a:solidFill>
              </a:rPr>
              <a:t>…</a:t>
            </a:r>
            <a:r>
              <a:rPr spc="-60" dirty="0">
                <a:solidFill>
                  <a:srgbClr val="E7BB29"/>
                </a:solidFill>
              </a:rPr>
              <a:t>.</a:t>
            </a:r>
            <a:r>
              <a:rPr spc="-5" dirty="0">
                <a:solidFill>
                  <a:srgbClr val="E7BB29"/>
                </a:solidFill>
              </a:rPr>
              <a:t>.</a:t>
            </a:r>
          </a:p>
        </p:txBody>
      </p:sp>
      <p:sp>
        <p:nvSpPr>
          <p:cNvPr id="7" name="object 7"/>
          <p:cNvSpPr txBox="1"/>
          <p:nvPr/>
        </p:nvSpPr>
        <p:spPr>
          <a:xfrm>
            <a:off x="762711" y="2623185"/>
            <a:ext cx="10914380" cy="1977389"/>
          </a:xfrm>
          <a:prstGeom prst="rect">
            <a:avLst/>
          </a:prstGeom>
        </p:spPr>
        <p:txBody>
          <a:bodyPr vert="horz" wrap="square" lIns="0" tIns="47625" rIns="0" bIns="0" rtlCol="0">
            <a:spAutoFit/>
          </a:bodyPr>
          <a:lstStyle/>
          <a:p>
            <a:pPr marL="12700" marR="5080" lvl="0" indent="0" algn="just" defTabSz="914400" rtl="0" eaLnBrk="1" fontAlgn="auto" latinLnBrk="0" hangingPunct="1">
              <a:lnSpc>
                <a:spcPts val="2160"/>
              </a:lnSpc>
              <a:spcBef>
                <a:spcPts val="375"/>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The leading factors </a:t>
            </a:r>
            <a:r>
              <a:rPr kumimoji="0" sz="2000" b="0" i="0" u="none" strike="noStrike" kern="1200" cap="none" spc="0" normalizeH="0" baseline="0" noProof="0" dirty="0">
                <a:ln>
                  <a:noFill/>
                </a:ln>
                <a:solidFill>
                  <a:prstClr val="black"/>
                </a:solidFill>
                <a:effectLst/>
                <a:uLnTx/>
                <a:uFillTx/>
                <a:latin typeface="Segoe UI"/>
                <a:ea typeface="+mn-ea"/>
                <a:cs typeface="Segoe UI"/>
              </a:rPr>
              <a:t>for the </a:t>
            </a:r>
            <a:r>
              <a:rPr kumimoji="0" sz="2000" b="0" i="0" u="none" strike="noStrike" kern="1200" cap="none" spc="-5" normalizeH="0" baseline="0" noProof="0" dirty="0">
                <a:ln>
                  <a:noFill/>
                </a:ln>
                <a:solidFill>
                  <a:prstClr val="black"/>
                </a:solidFill>
                <a:effectLst/>
                <a:uLnTx/>
                <a:uFillTx/>
                <a:latin typeface="Segoe UI"/>
                <a:ea typeface="+mn-ea"/>
                <a:cs typeface="Segoe UI"/>
              </a:rPr>
              <a:t>spread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0" normalizeH="0" baseline="0" noProof="0" dirty="0">
                <a:ln>
                  <a:noFill/>
                </a:ln>
                <a:solidFill>
                  <a:prstClr val="black"/>
                </a:solidFill>
                <a:effectLst/>
                <a:uLnTx/>
                <a:uFillTx/>
                <a:latin typeface="Segoe UI"/>
                <a:ea typeface="+mn-ea"/>
                <a:cs typeface="Segoe UI"/>
              </a:rPr>
              <a:t>online </a:t>
            </a:r>
            <a:r>
              <a:rPr kumimoji="0" sz="2000" b="0" i="0" u="none" strike="noStrike" kern="1200" cap="none" spc="-5" normalizeH="0" baseline="0" noProof="0" dirty="0">
                <a:ln>
                  <a:noFill/>
                </a:ln>
                <a:solidFill>
                  <a:prstClr val="black"/>
                </a:solidFill>
                <a:effectLst/>
                <a:uLnTx/>
                <a:uFillTx/>
                <a:latin typeface="Segoe UI"/>
                <a:ea typeface="+mn-ea"/>
                <a:cs typeface="Segoe UI"/>
              </a:rPr>
              <a:t>gender-based </a:t>
            </a:r>
            <a:r>
              <a:rPr kumimoji="0" sz="2000" b="0" i="0" u="none" strike="noStrike" kern="1200" cap="none" spc="0" normalizeH="0" baseline="0" noProof="0" dirty="0">
                <a:ln>
                  <a:noFill/>
                </a:ln>
                <a:solidFill>
                  <a:prstClr val="black"/>
                </a:solidFill>
                <a:effectLst/>
                <a:uLnTx/>
                <a:uFillTx/>
                <a:latin typeface="Segoe UI"/>
                <a:ea typeface="+mn-ea"/>
                <a:cs typeface="Segoe UI"/>
              </a:rPr>
              <a:t>violence </a:t>
            </a:r>
            <a:r>
              <a:rPr kumimoji="0" sz="2000" b="0" i="0" u="none" strike="noStrike" kern="1200" cap="none" spc="-5" normalizeH="0" baseline="0" noProof="0" dirty="0">
                <a:ln>
                  <a:noFill/>
                </a:ln>
                <a:solidFill>
                  <a:prstClr val="black"/>
                </a:solidFill>
                <a:effectLst/>
                <a:uLnTx/>
                <a:uFillTx/>
                <a:latin typeface="Segoe UI"/>
                <a:ea typeface="+mn-ea"/>
                <a:cs typeface="Segoe UI"/>
              </a:rPr>
              <a:t>in Uganda included exposure </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20" normalizeH="0" baseline="0" noProof="0" dirty="0">
                <a:ln>
                  <a:noFill/>
                </a:ln>
                <a:solidFill>
                  <a:prstClr val="black"/>
                </a:solidFill>
                <a:effectLst/>
                <a:uLnTx/>
                <a:uFillTx/>
                <a:latin typeface="Segoe UI"/>
                <a:ea typeface="+mn-ea"/>
                <a:cs typeface="Segoe UI"/>
              </a:rPr>
              <a:t>of</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personal information, </a:t>
            </a:r>
            <a:r>
              <a:rPr kumimoji="0" sz="2000" b="0" i="0" u="none" strike="noStrike" kern="1200" cap="none" spc="-5" normalizeH="0" baseline="0" noProof="0" dirty="0">
                <a:ln>
                  <a:noFill/>
                </a:ln>
                <a:solidFill>
                  <a:prstClr val="black"/>
                </a:solidFill>
                <a:effectLst/>
                <a:uLnTx/>
                <a:uFillTx/>
                <a:latin typeface="Segoe UI"/>
                <a:ea typeface="+mn-ea"/>
                <a:cs typeface="Segoe UI"/>
              </a:rPr>
              <a:t>male </a:t>
            </a:r>
            <a:r>
              <a:rPr kumimoji="0" sz="2000" b="0" i="0" u="none" strike="noStrike" kern="1200" cap="none" spc="0" normalizeH="0" baseline="0" noProof="0" dirty="0">
                <a:ln>
                  <a:noFill/>
                </a:ln>
                <a:solidFill>
                  <a:prstClr val="black"/>
                </a:solidFill>
                <a:effectLst/>
                <a:uLnTx/>
                <a:uFillTx/>
                <a:latin typeface="Segoe UI"/>
                <a:ea typeface="+mn-ea"/>
                <a:cs typeface="Segoe UI"/>
              </a:rPr>
              <a:t>dominance </a:t>
            </a:r>
            <a:r>
              <a:rPr kumimoji="0" sz="2000" b="0" i="0" u="none" strike="noStrike" kern="1200" cap="none" spc="-20" normalizeH="0" baseline="0" noProof="0" dirty="0">
                <a:ln>
                  <a:noFill/>
                </a:ln>
                <a:solidFill>
                  <a:prstClr val="black"/>
                </a:solidFill>
                <a:effectLst/>
                <a:uLnTx/>
                <a:uFillTx/>
                <a:latin typeface="Segoe UI"/>
                <a:ea typeface="+mn-ea"/>
                <a:cs typeface="Segoe UI"/>
              </a:rPr>
              <a:t>of</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the </a:t>
            </a:r>
            <a:r>
              <a:rPr kumimoji="0" sz="2000" b="0" i="0" u="none" strike="noStrike" kern="1200" cap="none" spc="-5" normalizeH="0" baseline="0" noProof="0" dirty="0">
                <a:ln>
                  <a:noFill/>
                </a:ln>
                <a:solidFill>
                  <a:prstClr val="black"/>
                </a:solidFill>
                <a:effectLst/>
                <a:uLnTx/>
                <a:uFillTx/>
                <a:latin typeface="Segoe UI"/>
                <a:ea typeface="+mn-ea"/>
                <a:cs typeface="Segoe UI"/>
              </a:rPr>
              <a:t>online space </a:t>
            </a:r>
            <a:r>
              <a:rPr kumimoji="0" sz="2000" b="0" i="0" u="none" strike="noStrike" kern="1200" cap="none" spc="0" normalizeH="0" baseline="0" noProof="0" dirty="0">
                <a:ln>
                  <a:noFill/>
                </a:ln>
                <a:solidFill>
                  <a:prstClr val="black"/>
                </a:solidFill>
                <a:effectLst/>
                <a:uLnTx/>
                <a:uFillTx/>
                <a:latin typeface="Segoe UI"/>
                <a:ea typeface="+mn-ea"/>
                <a:cs typeface="Segoe UI"/>
              </a:rPr>
              <a:t>(15%), and </a:t>
            </a:r>
            <a:r>
              <a:rPr kumimoji="0" sz="2000" b="0" i="0" u="none" strike="noStrike" kern="1200" cap="none" spc="-5" normalizeH="0" baseline="0" noProof="0" dirty="0">
                <a:ln>
                  <a:noFill/>
                </a:ln>
                <a:solidFill>
                  <a:prstClr val="black"/>
                </a:solidFill>
                <a:effectLst/>
                <a:uLnTx/>
                <a:uFillTx/>
                <a:latin typeface="Segoe UI"/>
                <a:ea typeface="+mn-ea"/>
                <a:cs typeface="Segoe UI"/>
              </a:rPr>
              <a:t>jealousy </a:t>
            </a:r>
            <a:r>
              <a:rPr kumimoji="0" sz="2000" b="0" i="0" u="none" strike="noStrike" kern="1200" cap="none" spc="-10" normalizeH="0" baseline="0" noProof="0" dirty="0">
                <a:ln>
                  <a:noFill/>
                </a:ln>
                <a:solidFill>
                  <a:prstClr val="black"/>
                </a:solidFill>
                <a:effectLst/>
                <a:uLnTx/>
                <a:uFillTx/>
                <a:latin typeface="Segoe UI"/>
                <a:ea typeface="+mn-ea"/>
                <a:cs typeface="Segoe UI"/>
              </a:rPr>
              <a:t>from </a:t>
            </a:r>
            <a:r>
              <a:rPr kumimoji="0" sz="2000" b="0" i="0" u="none" strike="noStrike" kern="1200" cap="none" spc="0" normalizeH="0" baseline="0" noProof="0" dirty="0">
                <a:ln>
                  <a:noFill/>
                </a:ln>
                <a:solidFill>
                  <a:prstClr val="black"/>
                </a:solidFill>
                <a:effectLst/>
                <a:uLnTx/>
                <a:uFillTx/>
                <a:latin typeface="Segoe UI"/>
                <a:ea typeface="+mn-ea"/>
                <a:cs typeface="Segoe UI"/>
              </a:rPr>
              <a:t>the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intimate</a:t>
            </a:r>
            <a:r>
              <a:rPr kumimoji="0" sz="2000" b="0" i="0" u="none" strike="noStrike" kern="1200" cap="none" spc="-2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partner</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case</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20" normalizeH="0" baseline="0" noProof="0" dirty="0">
                <a:ln>
                  <a:noFill/>
                </a:ln>
                <a:solidFill>
                  <a:prstClr val="black"/>
                </a:solidFill>
                <a:effectLst/>
                <a:uLnTx/>
                <a:uFillTx/>
                <a:latin typeface="Segoe UI"/>
                <a:ea typeface="+mn-ea"/>
                <a:cs typeface="Segoe UI"/>
              </a:rPr>
              <a:t>of</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any</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misunderstanding.</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12700" marR="5715" lvl="0" indent="0" algn="just" defTabSz="914400" rtl="0" eaLnBrk="1" fontAlgn="auto" latinLnBrk="0" hangingPunct="1">
              <a:lnSpc>
                <a:spcPts val="2160"/>
              </a:lnSpc>
              <a:spcBef>
                <a:spcPts val="2165"/>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The </a:t>
            </a:r>
            <a:r>
              <a:rPr kumimoji="0" sz="2000" b="0" i="0" u="none" strike="noStrike" kern="1200" cap="none" spc="-10" normalizeH="0" baseline="0" noProof="0" dirty="0">
                <a:ln>
                  <a:noFill/>
                </a:ln>
                <a:solidFill>
                  <a:prstClr val="black"/>
                </a:solidFill>
                <a:effectLst/>
                <a:uLnTx/>
                <a:uFillTx/>
                <a:latin typeface="Segoe UI"/>
                <a:ea typeface="+mn-ea"/>
                <a:cs typeface="Segoe UI"/>
              </a:rPr>
              <a:t>root </a:t>
            </a:r>
            <a:r>
              <a:rPr kumimoji="0" sz="2000" b="0" i="0" u="none" strike="noStrike" kern="1200" cap="none" spc="-5" normalizeH="0" baseline="0" noProof="0" dirty="0">
                <a:ln>
                  <a:noFill/>
                </a:ln>
                <a:solidFill>
                  <a:prstClr val="black"/>
                </a:solidFill>
                <a:effectLst/>
                <a:uLnTx/>
                <a:uFillTx/>
                <a:latin typeface="Segoe UI"/>
                <a:ea typeface="+mn-ea"/>
                <a:cs typeface="Segoe UI"/>
              </a:rPr>
              <a:t>causes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0" normalizeH="0" baseline="0" noProof="0" dirty="0">
                <a:ln>
                  <a:noFill/>
                </a:ln>
                <a:solidFill>
                  <a:prstClr val="black"/>
                </a:solidFill>
                <a:effectLst/>
                <a:uLnTx/>
                <a:uFillTx/>
                <a:latin typeface="Segoe UI"/>
                <a:ea typeface="+mn-ea"/>
                <a:cs typeface="Segoe UI"/>
              </a:rPr>
              <a:t>this violence </a:t>
            </a:r>
            <a:r>
              <a:rPr kumimoji="0" sz="2000" b="0" i="0" u="none" strike="noStrike" kern="1200" cap="none" spc="-5" normalizeH="0" baseline="0" noProof="0" dirty="0">
                <a:ln>
                  <a:noFill/>
                </a:ln>
                <a:solidFill>
                  <a:prstClr val="black"/>
                </a:solidFill>
                <a:effectLst/>
                <a:uLnTx/>
                <a:uFillTx/>
                <a:latin typeface="Segoe UI"/>
                <a:ea typeface="+mn-ea"/>
                <a:cs typeface="Segoe UI"/>
              </a:rPr>
              <a:t>across </a:t>
            </a:r>
            <a:r>
              <a:rPr kumimoji="0" sz="2000" b="0" i="0" u="none" strike="noStrike" kern="1200" cap="none" spc="0" normalizeH="0" baseline="0" noProof="0" dirty="0">
                <a:ln>
                  <a:noFill/>
                </a:ln>
                <a:solidFill>
                  <a:prstClr val="black"/>
                </a:solidFill>
                <a:effectLst/>
                <a:uLnTx/>
                <a:uFillTx/>
                <a:latin typeface="Segoe UI"/>
                <a:ea typeface="+mn-ea"/>
                <a:cs typeface="Segoe UI"/>
              </a:rPr>
              <a:t>the </a:t>
            </a:r>
            <a:r>
              <a:rPr kumimoji="0" sz="2000" b="0" i="0" u="none" strike="noStrike" kern="1200" cap="none" spc="-5" normalizeH="0" baseline="0" noProof="0" dirty="0">
                <a:ln>
                  <a:noFill/>
                </a:ln>
                <a:solidFill>
                  <a:prstClr val="black"/>
                </a:solidFill>
                <a:effectLst/>
                <a:uLnTx/>
                <a:uFillTx/>
                <a:latin typeface="Segoe UI"/>
                <a:ea typeface="+mn-ea"/>
                <a:cs typeface="Segoe UI"/>
              </a:rPr>
              <a:t>districts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0" normalizeH="0" baseline="0" noProof="0" dirty="0">
                <a:ln>
                  <a:noFill/>
                </a:ln>
                <a:solidFill>
                  <a:prstClr val="black"/>
                </a:solidFill>
                <a:effectLst/>
                <a:uLnTx/>
                <a:uFillTx/>
                <a:latin typeface="Segoe UI"/>
                <a:ea typeface="+mn-ea"/>
                <a:cs typeface="Segoe UI"/>
              </a:rPr>
              <a:t>the </a:t>
            </a:r>
            <a:r>
              <a:rPr kumimoji="0" sz="2000" b="0" i="0" u="none" strike="noStrike" kern="1200" cap="none" spc="-5" normalizeH="0" baseline="0" noProof="0" dirty="0">
                <a:ln>
                  <a:noFill/>
                </a:ln>
                <a:solidFill>
                  <a:prstClr val="black"/>
                </a:solidFill>
                <a:effectLst/>
                <a:uLnTx/>
                <a:uFillTx/>
                <a:latin typeface="Segoe UI"/>
                <a:ea typeface="+mn-ea"/>
                <a:cs typeface="Segoe UI"/>
              </a:rPr>
              <a:t>study included; revenge </a:t>
            </a:r>
            <a:r>
              <a:rPr kumimoji="0" sz="2000" b="0" i="0" u="none" strike="noStrike" kern="1200" cap="none" spc="-10" normalizeH="0" baseline="0" noProof="0" dirty="0">
                <a:ln>
                  <a:noFill/>
                </a:ln>
                <a:solidFill>
                  <a:prstClr val="black"/>
                </a:solidFill>
                <a:effectLst/>
                <a:uLnTx/>
                <a:uFillTx/>
                <a:latin typeface="Segoe UI"/>
                <a:ea typeface="+mn-ea"/>
                <a:cs typeface="Segoe UI"/>
              </a:rPr>
              <a:t>from </a:t>
            </a:r>
            <a:r>
              <a:rPr kumimoji="0" sz="2000" b="0" i="0" u="none" strike="noStrike" kern="1200" cap="none" spc="-5" normalizeH="0" baseline="0" noProof="0" dirty="0">
                <a:ln>
                  <a:noFill/>
                </a:ln>
                <a:solidFill>
                  <a:prstClr val="black"/>
                </a:solidFill>
                <a:effectLst/>
                <a:uLnTx/>
                <a:uFillTx/>
                <a:latin typeface="Segoe UI"/>
                <a:ea typeface="+mn-ea"/>
                <a:cs typeface="Segoe UI"/>
              </a:rPr>
              <a:t>jilted </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lovers, </a:t>
            </a:r>
            <a:r>
              <a:rPr kumimoji="0" sz="2000" b="0" i="0" u="none" strike="noStrike" kern="1200" cap="none" spc="0" normalizeH="0" baseline="0" noProof="0" dirty="0">
                <a:ln>
                  <a:noFill/>
                </a:ln>
                <a:solidFill>
                  <a:prstClr val="black"/>
                </a:solidFill>
                <a:effectLst/>
                <a:uLnTx/>
                <a:uFillTx/>
                <a:latin typeface="Segoe UI"/>
                <a:ea typeface="+mn-ea"/>
                <a:cs typeface="Segoe UI"/>
              </a:rPr>
              <a:t>misogyny </a:t>
            </a:r>
            <a:r>
              <a:rPr kumimoji="0" sz="2000" b="0" i="0" u="none" strike="noStrike" kern="1200" cap="none" spc="-5" normalizeH="0" baseline="0" noProof="0" dirty="0">
                <a:ln>
                  <a:noFill/>
                </a:ln>
                <a:solidFill>
                  <a:prstClr val="black"/>
                </a:solidFill>
                <a:effectLst/>
                <a:uLnTx/>
                <a:uFillTx/>
                <a:latin typeface="Segoe UI"/>
                <a:ea typeface="+mn-ea"/>
                <a:cs typeface="Segoe UI"/>
              </a:rPr>
              <a:t>in </a:t>
            </a:r>
            <a:r>
              <a:rPr kumimoji="0" sz="2000" b="0" i="0" u="none" strike="noStrike" kern="1200" cap="none" spc="0" normalizeH="0" baseline="0" noProof="0" dirty="0">
                <a:ln>
                  <a:noFill/>
                </a:ln>
                <a:solidFill>
                  <a:prstClr val="black"/>
                </a:solidFill>
                <a:effectLst/>
                <a:uLnTx/>
                <a:uFillTx/>
                <a:latin typeface="Segoe UI"/>
                <a:ea typeface="+mn-ea"/>
                <a:cs typeface="Segoe UI"/>
              </a:rPr>
              <a:t>physical </a:t>
            </a:r>
            <a:r>
              <a:rPr kumimoji="0" sz="2000" b="0" i="0" u="none" strike="noStrike" kern="1200" cap="none" spc="-5" normalizeH="0" baseline="0" noProof="0" dirty="0">
                <a:ln>
                  <a:noFill/>
                </a:ln>
                <a:solidFill>
                  <a:prstClr val="black"/>
                </a:solidFill>
                <a:effectLst/>
                <a:uLnTx/>
                <a:uFillTx/>
                <a:latin typeface="Segoe UI"/>
                <a:ea typeface="+mn-ea"/>
                <a:cs typeface="Segoe UI"/>
              </a:rPr>
              <a:t>spaces, </a:t>
            </a:r>
            <a:r>
              <a:rPr kumimoji="0" sz="2000" b="0" i="0" u="none" strike="noStrike" kern="1200" cap="none" spc="5" normalizeH="0" baseline="0" noProof="0" dirty="0">
                <a:ln>
                  <a:noFill/>
                </a:ln>
                <a:solidFill>
                  <a:prstClr val="black"/>
                </a:solidFill>
                <a:effectLst/>
                <a:uLnTx/>
                <a:uFillTx/>
                <a:latin typeface="Segoe UI"/>
                <a:ea typeface="+mn-ea"/>
                <a:cs typeface="Segoe UI"/>
              </a:rPr>
              <a:t>surveillance, </a:t>
            </a:r>
            <a:r>
              <a:rPr kumimoji="0" sz="2000" b="0" i="0" u="none" strike="noStrike" kern="1200" cap="none" spc="0" normalizeH="0" baseline="0" noProof="0" dirty="0">
                <a:ln>
                  <a:noFill/>
                </a:ln>
                <a:solidFill>
                  <a:prstClr val="black"/>
                </a:solidFill>
                <a:effectLst/>
                <a:uLnTx/>
                <a:uFillTx/>
                <a:latin typeface="Segoe UI"/>
                <a:ea typeface="+mn-ea"/>
                <a:cs typeface="Segoe UI"/>
              </a:rPr>
              <a:t>and </a:t>
            </a:r>
            <a:r>
              <a:rPr kumimoji="0" sz="2000" b="0" i="0" u="none" strike="noStrike" kern="1200" cap="none" spc="-5" normalizeH="0" baseline="0" noProof="0" dirty="0">
                <a:ln>
                  <a:noFill/>
                </a:ln>
                <a:solidFill>
                  <a:prstClr val="black"/>
                </a:solidFill>
                <a:effectLst/>
                <a:uLnTx/>
                <a:uFillTx/>
                <a:latin typeface="Segoe UI"/>
                <a:ea typeface="+mn-ea"/>
                <a:cs typeface="Segoe UI"/>
              </a:rPr>
              <a:t>monitoring, being </a:t>
            </a:r>
            <a:r>
              <a:rPr kumimoji="0" sz="2000" b="0" i="0" u="none" strike="noStrike" kern="1200" cap="none" spc="0" normalizeH="0" baseline="0" noProof="0" dirty="0">
                <a:ln>
                  <a:noFill/>
                </a:ln>
                <a:solidFill>
                  <a:prstClr val="black"/>
                </a:solidFill>
                <a:effectLst/>
                <a:uLnTx/>
                <a:uFillTx/>
                <a:latin typeface="Segoe UI"/>
                <a:ea typeface="+mn-ea"/>
                <a:cs typeface="Segoe UI"/>
              </a:rPr>
              <a:t>a woman </a:t>
            </a:r>
            <a:r>
              <a:rPr kumimoji="0" sz="2000" b="0" i="0" u="none" strike="noStrike" kern="1200" cap="none" spc="-5" normalizeH="0" baseline="0" noProof="0" dirty="0">
                <a:ln>
                  <a:noFill/>
                </a:ln>
                <a:solidFill>
                  <a:prstClr val="black"/>
                </a:solidFill>
                <a:effectLst/>
                <a:uLnTx/>
                <a:uFillTx/>
                <a:latin typeface="Segoe UI"/>
                <a:ea typeface="+mn-ea"/>
                <a:cs typeface="Segoe UI"/>
              </a:rPr>
              <a:t>in </a:t>
            </a:r>
            <a:r>
              <a:rPr kumimoji="0" sz="2000" b="0" i="0" u="none" strike="noStrike" kern="1200" cap="none" spc="0" normalizeH="0" baseline="0" noProof="0" dirty="0">
                <a:ln>
                  <a:noFill/>
                </a:ln>
                <a:solidFill>
                  <a:prstClr val="black"/>
                </a:solidFill>
                <a:effectLst/>
                <a:uLnTx/>
                <a:uFillTx/>
                <a:latin typeface="Segoe UI"/>
                <a:ea typeface="+mn-ea"/>
                <a:cs typeface="Segoe UI"/>
              </a:rPr>
              <a:t>public life,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being</a:t>
            </a:r>
            <a:r>
              <a:rPr kumimoji="0" sz="2000" b="0" i="0" u="none" strike="noStrike" kern="1200" cap="none" spc="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visible</a:t>
            </a:r>
            <a:r>
              <a:rPr kumimoji="0" sz="2000" b="0" i="0" u="none" strike="noStrike" kern="1200" cap="none" spc="3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online.</a:t>
            </a:r>
            <a:endParaRPr kumimoji="0" sz="2000" b="0" i="0" u="none" strike="noStrike" kern="1200" cap="none" spc="0" normalizeH="0" baseline="0" noProof="0">
              <a:ln>
                <a:noFill/>
              </a:ln>
              <a:solidFill>
                <a:prstClr val="black"/>
              </a:solidFill>
              <a:effectLst/>
              <a:uLnTx/>
              <a:uFillTx/>
              <a:latin typeface="Segoe UI"/>
              <a:ea typeface="+mn-ea"/>
              <a:cs typeface="Segoe UI"/>
            </a:endParaRPr>
          </a:p>
        </p:txBody>
      </p:sp>
      <p:sp>
        <p:nvSpPr>
          <p:cNvPr id="8" name="object 8"/>
          <p:cNvSpPr txBox="1"/>
          <p:nvPr/>
        </p:nvSpPr>
        <p:spPr>
          <a:xfrm>
            <a:off x="7536306" y="4897628"/>
            <a:ext cx="413766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1" u="none" strike="noStrike" kern="1200" cap="none" spc="-5" normalizeH="0" baseline="0" noProof="0" dirty="0">
                <a:ln>
                  <a:noFill/>
                </a:ln>
                <a:solidFill>
                  <a:srgbClr val="006FC0"/>
                </a:solidFill>
                <a:effectLst/>
                <a:uLnTx/>
                <a:uFillTx/>
                <a:latin typeface="Segoe UI"/>
                <a:ea typeface="+mn-ea"/>
                <a:cs typeface="Segoe UI"/>
              </a:rPr>
              <a:t>https://wougnet.org/website/publications/publicationsingle/41</a:t>
            </a:r>
            <a:endParaRPr kumimoji="0" sz="1200" b="0" i="0" u="none" strike="noStrike" kern="1200" cap="none" spc="0" normalizeH="0" baseline="0" noProof="0">
              <a:ln>
                <a:noFill/>
              </a:ln>
              <a:solidFill>
                <a:prstClr val="black"/>
              </a:solidFill>
              <a:effectLst/>
              <a:uLnTx/>
              <a:uFillTx/>
              <a:latin typeface="Segoe UI"/>
              <a:ea typeface="+mn-ea"/>
              <a:cs typeface="Segoe UI"/>
            </a:endParaRPr>
          </a:p>
        </p:txBody>
      </p:sp>
      <p:pic>
        <p:nvPicPr>
          <p:cNvPr id="9" name="object 9"/>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383235" y="481076"/>
            <a:ext cx="3144520" cy="574040"/>
          </a:xfrm>
          <a:prstGeom prst="rect">
            <a:avLst/>
          </a:prstGeom>
        </p:spPr>
        <p:txBody>
          <a:bodyPr vert="horz" wrap="square" lIns="0" tIns="12700" rIns="0" bIns="0" rtlCol="0">
            <a:spAutoFit/>
          </a:bodyPr>
          <a:lstStyle/>
          <a:p>
            <a:pPr marL="12700">
              <a:lnSpc>
                <a:spcPct val="100000"/>
              </a:lnSpc>
              <a:spcBef>
                <a:spcPts val="100"/>
              </a:spcBef>
            </a:pPr>
            <a:r>
              <a:rPr sz="3600" spc="-75" dirty="0">
                <a:solidFill>
                  <a:srgbClr val="E7BB29"/>
                </a:solidFill>
              </a:rPr>
              <a:t>Types</a:t>
            </a:r>
            <a:r>
              <a:rPr sz="3600" spc="-135" dirty="0">
                <a:solidFill>
                  <a:srgbClr val="E7BB29"/>
                </a:solidFill>
              </a:rPr>
              <a:t> </a:t>
            </a:r>
            <a:r>
              <a:rPr sz="3600" spc="-60" dirty="0">
                <a:solidFill>
                  <a:srgbClr val="E7BB29"/>
                </a:solidFill>
              </a:rPr>
              <a:t>of</a:t>
            </a:r>
            <a:r>
              <a:rPr sz="3600" spc="-135" dirty="0">
                <a:solidFill>
                  <a:srgbClr val="E7BB29"/>
                </a:solidFill>
              </a:rPr>
              <a:t> </a:t>
            </a:r>
            <a:r>
              <a:rPr sz="3600" spc="-45" dirty="0">
                <a:solidFill>
                  <a:srgbClr val="E7BB29"/>
                </a:solidFill>
              </a:rPr>
              <a:t>OGBV</a:t>
            </a:r>
            <a:endParaRPr sz="3600"/>
          </a:p>
        </p:txBody>
      </p:sp>
      <p:sp>
        <p:nvSpPr>
          <p:cNvPr id="7" name="object 7"/>
          <p:cNvSpPr txBox="1"/>
          <p:nvPr/>
        </p:nvSpPr>
        <p:spPr>
          <a:xfrm>
            <a:off x="383235" y="1584147"/>
            <a:ext cx="918337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35" normalizeH="0" baseline="0" noProof="0" dirty="0">
                <a:ln>
                  <a:noFill/>
                </a:ln>
                <a:solidFill>
                  <a:prstClr val="black"/>
                </a:solidFill>
                <a:effectLst/>
                <a:uLnTx/>
                <a:uFillTx/>
                <a:latin typeface="Segoe UI"/>
                <a:ea typeface="+mn-ea"/>
                <a:cs typeface="Segoe UI"/>
              </a:rPr>
              <a:t>NB:</a:t>
            </a:r>
            <a:r>
              <a:rPr kumimoji="0" sz="1800" b="1" i="0" u="none" strike="noStrike" kern="1200" cap="none" spc="-110" normalizeH="0" baseline="0" noProof="0" dirty="0">
                <a:ln>
                  <a:noFill/>
                </a:ln>
                <a:solidFill>
                  <a:prstClr val="black"/>
                </a:solidFill>
                <a:effectLst/>
                <a:uLnTx/>
                <a:uFillTx/>
                <a:latin typeface="Segoe UI"/>
                <a:ea typeface="+mn-ea"/>
                <a:cs typeface="Segoe UI"/>
              </a:rPr>
              <a:t> </a:t>
            </a:r>
            <a:r>
              <a:rPr kumimoji="0" sz="1800" b="1" i="0" u="none" strike="noStrike" kern="1200" cap="none" spc="-40" normalizeH="0" baseline="0" noProof="0" dirty="0">
                <a:ln>
                  <a:noFill/>
                </a:ln>
                <a:solidFill>
                  <a:prstClr val="black"/>
                </a:solidFill>
                <a:effectLst/>
                <a:uLnTx/>
                <a:uFillTx/>
                <a:latin typeface="Segoe UI"/>
                <a:ea typeface="+mn-ea"/>
                <a:cs typeface="Segoe UI"/>
              </a:rPr>
              <a:t>Forms</a:t>
            </a:r>
            <a:r>
              <a:rPr kumimoji="0" sz="1800" b="1" i="0" u="none" strike="noStrike" kern="1200" cap="none" spc="-105" normalizeH="0" baseline="0" noProof="0" dirty="0">
                <a:ln>
                  <a:noFill/>
                </a:ln>
                <a:solidFill>
                  <a:prstClr val="black"/>
                </a:solidFill>
                <a:effectLst/>
                <a:uLnTx/>
                <a:uFillTx/>
                <a:latin typeface="Segoe UI"/>
                <a:ea typeface="+mn-ea"/>
                <a:cs typeface="Segoe UI"/>
              </a:rPr>
              <a:t> </a:t>
            </a:r>
            <a:r>
              <a:rPr kumimoji="0" sz="1800" b="1" i="0" u="none" strike="noStrike" kern="1200" cap="none" spc="-35" normalizeH="0" baseline="0" noProof="0" dirty="0">
                <a:ln>
                  <a:noFill/>
                </a:ln>
                <a:solidFill>
                  <a:prstClr val="black"/>
                </a:solidFill>
                <a:effectLst/>
                <a:uLnTx/>
                <a:uFillTx/>
                <a:latin typeface="Segoe UI"/>
                <a:ea typeface="+mn-ea"/>
                <a:cs typeface="Segoe UI"/>
              </a:rPr>
              <a:t>of</a:t>
            </a:r>
            <a:r>
              <a:rPr kumimoji="0" sz="1800" b="1" i="0" u="none" strike="noStrike" kern="1200" cap="none" spc="-114" normalizeH="0" baseline="0" noProof="0" dirty="0">
                <a:ln>
                  <a:noFill/>
                </a:ln>
                <a:solidFill>
                  <a:prstClr val="black"/>
                </a:solidFill>
                <a:effectLst/>
                <a:uLnTx/>
                <a:uFillTx/>
                <a:latin typeface="Segoe UI"/>
                <a:ea typeface="+mn-ea"/>
                <a:cs typeface="Segoe UI"/>
              </a:rPr>
              <a:t> </a:t>
            </a:r>
            <a:r>
              <a:rPr kumimoji="0" sz="1800" b="1" i="0" u="none" strike="noStrike" kern="1200" cap="none" spc="-40" normalizeH="0" baseline="0" noProof="0" dirty="0">
                <a:ln>
                  <a:noFill/>
                </a:ln>
                <a:solidFill>
                  <a:prstClr val="black"/>
                </a:solidFill>
                <a:effectLst/>
                <a:uLnTx/>
                <a:uFillTx/>
                <a:latin typeface="Segoe UI"/>
                <a:ea typeface="+mn-ea"/>
                <a:cs typeface="Segoe UI"/>
              </a:rPr>
              <a:t>OGBV</a:t>
            </a:r>
            <a:r>
              <a:rPr kumimoji="0" sz="1800" b="1" i="0" u="none" strike="noStrike" kern="1200" cap="none" spc="-114" normalizeH="0" baseline="0" noProof="0" dirty="0">
                <a:ln>
                  <a:noFill/>
                </a:ln>
                <a:solidFill>
                  <a:prstClr val="black"/>
                </a:solidFill>
                <a:effectLst/>
                <a:uLnTx/>
                <a:uFillTx/>
                <a:latin typeface="Segoe UI"/>
                <a:ea typeface="+mn-ea"/>
                <a:cs typeface="Segoe UI"/>
              </a:rPr>
              <a:t> </a:t>
            </a:r>
            <a:r>
              <a:rPr kumimoji="0" sz="1800" b="1" i="0" u="none" strike="noStrike" kern="1200" cap="none" spc="-45" normalizeH="0" baseline="0" noProof="0" dirty="0">
                <a:ln>
                  <a:noFill/>
                </a:ln>
                <a:solidFill>
                  <a:prstClr val="black"/>
                </a:solidFill>
                <a:effectLst/>
                <a:uLnTx/>
                <a:uFillTx/>
                <a:latin typeface="Segoe UI"/>
                <a:ea typeface="+mn-ea"/>
                <a:cs typeface="Segoe UI"/>
              </a:rPr>
              <a:t>include;</a:t>
            </a:r>
            <a:r>
              <a:rPr kumimoji="0" sz="1800" b="1" i="0" u="none" strike="noStrike" kern="1200" cap="none" spc="-135" normalizeH="0" baseline="0" noProof="0" dirty="0">
                <a:ln>
                  <a:noFill/>
                </a:ln>
                <a:solidFill>
                  <a:prstClr val="black"/>
                </a:solidFill>
                <a:effectLst/>
                <a:uLnTx/>
                <a:uFillTx/>
                <a:latin typeface="Segoe UI"/>
                <a:ea typeface="+mn-ea"/>
                <a:cs typeface="Segoe UI"/>
              </a:rPr>
              <a:t> </a:t>
            </a:r>
            <a:r>
              <a:rPr kumimoji="0" sz="1800" b="1" i="0" u="none" strike="noStrike" kern="1200" cap="none" spc="-50" normalizeH="0" baseline="0" noProof="0" dirty="0">
                <a:ln>
                  <a:noFill/>
                </a:ln>
                <a:solidFill>
                  <a:prstClr val="black"/>
                </a:solidFill>
                <a:effectLst/>
                <a:uLnTx/>
                <a:uFillTx/>
                <a:latin typeface="Segoe UI"/>
                <a:ea typeface="+mn-ea"/>
                <a:cs typeface="Segoe UI"/>
              </a:rPr>
              <a:t>Psychological/emotional,</a:t>
            </a:r>
            <a:r>
              <a:rPr kumimoji="0" sz="1800" b="1" i="0" u="none" strike="noStrike" kern="1200" cap="none" spc="-105" normalizeH="0" baseline="0" noProof="0" dirty="0">
                <a:ln>
                  <a:noFill/>
                </a:ln>
                <a:solidFill>
                  <a:prstClr val="black"/>
                </a:solidFill>
                <a:effectLst/>
                <a:uLnTx/>
                <a:uFillTx/>
                <a:latin typeface="Segoe UI"/>
                <a:ea typeface="+mn-ea"/>
                <a:cs typeface="Segoe UI"/>
              </a:rPr>
              <a:t> </a:t>
            </a:r>
            <a:r>
              <a:rPr kumimoji="0" sz="1800" b="1" i="0" u="none" strike="noStrike" kern="1200" cap="none" spc="-45" normalizeH="0" baseline="0" noProof="0" dirty="0">
                <a:ln>
                  <a:noFill/>
                </a:ln>
                <a:solidFill>
                  <a:prstClr val="black"/>
                </a:solidFill>
                <a:effectLst/>
                <a:uLnTx/>
                <a:uFillTx/>
                <a:latin typeface="Segoe UI"/>
                <a:ea typeface="+mn-ea"/>
                <a:cs typeface="Segoe UI"/>
              </a:rPr>
              <a:t>social</a:t>
            </a:r>
            <a:r>
              <a:rPr kumimoji="0" sz="1800" b="1" i="0" u="none" strike="noStrike" kern="1200" cap="none" spc="-110" normalizeH="0" baseline="0" noProof="0" dirty="0">
                <a:ln>
                  <a:noFill/>
                </a:ln>
                <a:solidFill>
                  <a:prstClr val="black"/>
                </a:solidFill>
                <a:effectLst/>
                <a:uLnTx/>
                <a:uFillTx/>
                <a:latin typeface="Segoe UI"/>
                <a:ea typeface="+mn-ea"/>
                <a:cs typeface="Segoe UI"/>
              </a:rPr>
              <a:t> </a:t>
            </a:r>
            <a:r>
              <a:rPr kumimoji="0" sz="1800" b="1" i="0" u="none" strike="noStrike" kern="1200" cap="none" spc="-45" normalizeH="0" baseline="0" noProof="0" dirty="0">
                <a:ln>
                  <a:noFill/>
                </a:ln>
                <a:solidFill>
                  <a:prstClr val="black"/>
                </a:solidFill>
                <a:effectLst/>
                <a:uLnTx/>
                <a:uFillTx/>
                <a:latin typeface="Segoe UI"/>
                <a:ea typeface="+mn-ea"/>
                <a:cs typeface="Segoe UI"/>
              </a:rPr>
              <a:t>economic</a:t>
            </a:r>
            <a:r>
              <a:rPr kumimoji="0" sz="1800" b="1" i="0" u="none" strike="noStrike" kern="1200" cap="none" spc="-140" normalizeH="0" baseline="0" noProof="0" dirty="0">
                <a:ln>
                  <a:noFill/>
                </a:ln>
                <a:solidFill>
                  <a:prstClr val="black"/>
                </a:solidFill>
                <a:effectLst/>
                <a:uLnTx/>
                <a:uFillTx/>
                <a:latin typeface="Segoe UI"/>
                <a:ea typeface="+mn-ea"/>
                <a:cs typeface="Segoe UI"/>
              </a:rPr>
              <a:t> </a:t>
            </a:r>
            <a:r>
              <a:rPr kumimoji="0" sz="1800" b="1" i="0" u="none" strike="noStrike" kern="1200" cap="none" spc="-35" normalizeH="0" baseline="0" noProof="0" dirty="0">
                <a:ln>
                  <a:noFill/>
                </a:ln>
                <a:solidFill>
                  <a:prstClr val="black"/>
                </a:solidFill>
                <a:effectLst/>
                <a:uLnTx/>
                <a:uFillTx/>
                <a:latin typeface="Segoe UI"/>
                <a:ea typeface="+mn-ea"/>
                <a:cs typeface="Segoe UI"/>
              </a:rPr>
              <a:t>and</a:t>
            </a:r>
            <a:r>
              <a:rPr kumimoji="0" sz="1800" b="1" i="0" u="none" strike="noStrike" kern="1200" cap="none" spc="-110" normalizeH="0" baseline="0" noProof="0" dirty="0">
                <a:ln>
                  <a:noFill/>
                </a:ln>
                <a:solidFill>
                  <a:prstClr val="black"/>
                </a:solidFill>
                <a:effectLst/>
                <a:uLnTx/>
                <a:uFillTx/>
                <a:latin typeface="Segoe UI"/>
                <a:ea typeface="+mn-ea"/>
                <a:cs typeface="Segoe UI"/>
              </a:rPr>
              <a:t> </a:t>
            </a:r>
            <a:r>
              <a:rPr kumimoji="0" sz="1800" b="1" i="0" u="none" strike="noStrike" kern="1200" cap="none" spc="-45" normalizeH="0" baseline="0" noProof="0" dirty="0">
                <a:ln>
                  <a:noFill/>
                </a:ln>
                <a:solidFill>
                  <a:prstClr val="black"/>
                </a:solidFill>
                <a:effectLst/>
                <a:uLnTx/>
                <a:uFillTx/>
                <a:latin typeface="Segoe UI"/>
                <a:ea typeface="+mn-ea"/>
                <a:cs typeface="Segoe UI"/>
              </a:rPr>
              <a:t>sexual</a:t>
            </a:r>
            <a:r>
              <a:rPr kumimoji="0" sz="1800" b="1" i="0" u="none" strike="noStrike" kern="1200" cap="none" spc="-125" normalizeH="0" baseline="0" noProof="0" dirty="0">
                <a:ln>
                  <a:noFill/>
                </a:ln>
                <a:solidFill>
                  <a:prstClr val="black"/>
                </a:solidFill>
                <a:effectLst/>
                <a:uLnTx/>
                <a:uFillTx/>
                <a:latin typeface="Segoe UI"/>
                <a:ea typeface="+mn-ea"/>
                <a:cs typeface="Segoe UI"/>
              </a:rPr>
              <a:t> </a:t>
            </a:r>
            <a:r>
              <a:rPr kumimoji="0" sz="1800" b="1" i="0" u="none" strike="noStrike" kern="1200" cap="none" spc="-45" normalizeH="0" baseline="0" noProof="0" dirty="0">
                <a:ln>
                  <a:noFill/>
                </a:ln>
                <a:solidFill>
                  <a:prstClr val="black"/>
                </a:solidFill>
                <a:effectLst/>
                <a:uLnTx/>
                <a:uFillTx/>
                <a:latin typeface="Segoe UI"/>
                <a:ea typeface="+mn-ea"/>
                <a:cs typeface="Segoe UI"/>
              </a:rPr>
              <a:t>violence</a:t>
            </a:r>
            <a:endParaRPr kumimoji="0" sz="1800" b="0" i="0" u="none" strike="noStrike" kern="1200" cap="none" spc="0" normalizeH="0" baseline="0" noProof="0">
              <a:ln>
                <a:noFill/>
              </a:ln>
              <a:solidFill>
                <a:prstClr val="black"/>
              </a:solidFill>
              <a:effectLst/>
              <a:uLnTx/>
              <a:uFillTx/>
              <a:latin typeface="Segoe UI"/>
              <a:ea typeface="+mn-ea"/>
              <a:cs typeface="Segoe UI"/>
            </a:endParaRPr>
          </a:p>
        </p:txBody>
      </p:sp>
      <p:graphicFrame>
        <p:nvGraphicFramePr>
          <p:cNvPr id="8" name="object 8"/>
          <p:cNvGraphicFramePr>
            <a:graphicFrameLocks noGrp="1"/>
          </p:cNvGraphicFramePr>
          <p:nvPr/>
        </p:nvGraphicFramePr>
        <p:xfrm>
          <a:off x="347878" y="2088769"/>
          <a:ext cx="11186793" cy="4052645"/>
        </p:xfrm>
        <a:graphic>
          <a:graphicData uri="http://schemas.openxmlformats.org/drawingml/2006/table">
            <a:tbl>
              <a:tblPr firstRow="1" bandRow="1">
                <a:tableStyleId>{2D5ABB26-0587-4C30-8999-92F81FD0307C}</a:tableStyleId>
              </a:tblPr>
              <a:tblGrid>
                <a:gridCol w="2244725">
                  <a:extLst>
                    <a:ext uri="{9D8B030D-6E8A-4147-A177-3AD203B41FA5}">
                      <a16:colId xmlns:a16="http://schemas.microsoft.com/office/drawing/2014/main" val="20000"/>
                    </a:ext>
                  </a:extLst>
                </a:gridCol>
                <a:gridCol w="2247900">
                  <a:extLst>
                    <a:ext uri="{9D8B030D-6E8A-4147-A177-3AD203B41FA5}">
                      <a16:colId xmlns:a16="http://schemas.microsoft.com/office/drawing/2014/main" val="20001"/>
                    </a:ext>
                  </a:extLst>
                </a:gridCol>
                <a:gridCol w="1951989">
                  <a:extLst>
                    <a:ext uri="{9D8B030D-6E8A-4147-A177-3AD203B41FA5}">
                      <a16:colId xmlns:a16="http://schemas.microsoft.com/office/drawing/2014/main" val="20002"/>
                    </a:ext>
                  </a:extLst>
                </a:gridCol>
                <a:gridCol w="2355850">
                  <a:extLst>
                    <a:ext uri="{9D8B030D-6E8A-4147-A177-3AD203B41FA5}">
                      <a16:colId xmlns:a16="http://schemas.microsoft.com/office/drawing/2014/main" val="20003"/>
                    </a:ext>
                  </a:extLst>
                </a:gridCol>
                <a:gridCol w="2386329">
                  <a:extLst>
                    <a:ext uri="{9D8B030D-6E8A-4147-A177-3AD203B41FA5}">
                      <a16:colId xmlns:a16="http://schemas.microsoft.com/office/drawing/2014/main" val="20004"/>
                    </a:ext>
                  </a:extLst>
                </a:gridCol>
              </a:tblGrid>
              <a:tr h="969672">
                <a:tc>
                  <a:txBody>
                    <a:bodyPr/>
                    <a:lstStyle/>
                    <a:p>
                      <a:pPr marL="483234" marR="380365" indent="-99060">
                        <a:lnSpc>
                          <a:spcPct val="100000"/>
                        </a:lnSpc>
                        <a:spcBef>
                          <a:spcPts val="2020"/>
                        </a:spcBef>
                      </a:pPr>
                      <a:r>
                        <a:rPr sz="1800" b="1" spc="-5" dirty="0">
                          <a:latin typeface="Segoe UI"/>
                          <a:cs typeface="Segoe UI"/>
                        </a:rPr>
                        <a:t>Online</a:t>
                      </a:r>
                      <a:r>
                        <a:rPr sz="1800" b="1" spc="-90" dirty="0">
                          <a:latin typeface="Segoe UI"/>
                          <a:cs typeface="Segoe UI"/>
                        </a:rPr>
                        <a:t> </a:t>
                      </a:r>
                      <a:r>
                        <a:rPr sz="1800" b="1" dirty="0">
                          <a:latin typeface="Segoe UI"/>
                          <a:cs typeface="Segoe UI"/>
                        </a:rPr>
                        <a:t>Sexual </a:t>
                      </a:r>
                      <a:r>
                        <a:rPr sz="1800" b="1" spc="-480" dirty="0">
                          <a:latin typeface="Segoe UI"/>
                          <a:cs typeface="Segoe UI"/>
                        </a:rPr>
                        <a:t> </a:t>
                      </a:r>
                      <a:r>
                        <a:rPr sz="1800" b="1" spc="-5" dirty="0">
                          <a:latin typeface="Segoe UI"/>
                          <a:cs typeface="Segoe UI"/>
                        </a:rPr>
                        <a:t>Harassment</a:t>
                      </a:r>
                      <a:endParaRPr sz="1800">
                        <a:latin typeface="Segoe UI"/>
                        <a:cs typeface="Segoe UI"/>
                      </a:endParaRPr>
                    </a:p>
                  </a:txBody>
                  <a:tcPr marL="0" marR="0" marT="256540" marB="0">
                    <a:lnR w="6350">
                      <a:solidFill>
                        <a:srgbClr val="FCF69C"/>
                      </a:solidFill>
                      <a:prstDash val="solid"/>
                    </a:lnR>
                  </a:tcPr>
                </a:tc>
                <a:tc>
                  <a:txBody>
                    <a:bodyPr/>
                    <a:lstStyle/>
                    <a:p>
                      <a:pPr>
                        <a:lnSpc>
                          <a:spcPct val="100000"/>
                        </a:lnSpc>
                        <a:spcBef>
                          <a:spcPts val="40"/>
                        </a:spcBef>
                      </a:pPr>
                      <a:endParaRPr sz="2550">
                        <a:latin typeface="Times New Roman"/>
                        <a:cs typeface="Times New Roman"/>
                      </a:endParaRPr>
                    </a:p>
                    <a:p>
                      <a:pPr marL="257810">
                        <a:lnSpc>
                          <a:spcPct val="100000"/>
                        </a:lnSpc>
                      </a:pPr>
                      <a:r>
                        <a:rPr sz="2000" b="1" spc="-5" dirty="0">
                          <a:latin typeface="Segoe UI"/>
                          <a:cs typeface="Segoe UI"/>
                        </a:rPr>
                        <a:t>Cyber</a:t>
                      </a:r>
                      <a:r>
                        <a:rPr sz="2000" b="1" spc="-40" dirty="0">
                          <a:latin typeface="Segoe UI"/>
                          <a:cs typeface="Segoe UI"/>
                        </a:rPr>
                        <a:t> </a:t>
                      </a:r>
                      <a:r>
                        <a:rPr sz="2000" b="1" spc="-10" dirty="0">
                          <a:latin typeface="Segoe UI"/>
                          <a:cs typeface="Segoe UI"/>
                        </a:rPr>
                        <a:t>Stalking</a:t>
                      </a:r>
                      <a:endParaRPr sz="2000">
                        <a:latin typeface="Segoe UI"/>
                        <a:cs typeface="Segoe UI"/>
                      </a:endParaRPr>
                    </a:p>
                  </a:txBody>
                  <a:tcPr marL="0" marR="0" marT="5080" marB="0">
                    <a:lnL w="6350">
                      <a:solidFill>
                        <a:srgbClr val="FCF69C"/>
                      </a:solidFill>
                      <a:prstDash val="solid"/>
                    </a:lnL>
                    <a:lnR w="6350">
                      <a:solidFill>
                        <a:srgbClr val="FCF69C"/>
                      </a:solidFill>
                      <a:prstDash val="solid"/>
                    </a:lnR>
                  </a:tcPr>
                </a:tc>
                <a:tc>
                  <a:txBody>
                    <a:bodyPr/>
                    <a:lstStyle/>
                    <a:p>
                      <a:pPr marL="148590" marR="116839" indent="-24765">
                        <a:lnSpc>
                          <a:spcPct val="100000"/>
                        </a:lnSpc>
                        <a:spcBef>
                          <a:spcPts val="1770"/>
                        </a:spcBef>
                      </a:pPr>
                      <a:r>
                        <a:rPr sz="2000" b="1" spc="-5" dirty="0">
                          <a:latin typeface="Segoe UI"/>
                          <a:cs typeface="Segoe UI"/>
                        </a:rPr>
                        <a:t>NCII</a:t>
                      </a:r>
                      <a:r>
                        <a:rPr sz="2000" b="1" spc="-90" dirty="0">
                          <a:latin typeface="Segoe UI"/>
                          <a:cs typeface="Segoe UI"/>
                        </a:rPr>
                        <a:t> </a:t>
                      </a:r>
                      <a:r>
                        <a:rPr sz="2000" b="1" spc="-10" dirty="0">
                          <a:latin typeface="Segoe UI"/>
                          <a:cs typeface="Segoe UI"/>
                        </a:rPr>
                        <a:t>(Revenge </a:t>
                      </a:r>
                      <a:r>
                        <a:rPr sz="2000" b="1" spc="-535" dirty="0">
                          <a:latin typeface="Segoe UI"/>
                          <a:cs typeface="Segoe UI"/>
                        </a:rPr>
                        <a:t> </a:t>
                      </a:r>
                      <a:r>
                        <a:rPr sz="2000" b="1" spc="-5" dirty="0">
                          <a:latin typeface="Segoe UI"/>
                          <a:cs typeface="Segoe UI"/>
                        </a:rPr>
                        <a:t>Pornography)</a:t>
                      </a:r>
                      <a:endParaRPr sz="2000">
                        <a:latin typeface="Segoe UI"/>
                        <a:cs typeface="Segoe UI"/>
                      </a:endParaRPr>
                    </a:p>
                  </a:txBody>
                  <a:tcPr marL="0" marR="0" marT="224790" marB="0">
                    <a:lnL w="6350">
                      <a:solidFill>
                        <a:srgbClr val="FCF69C"/>
                      </a:solidFill>
                      <a:prstDash val="solid"/>
                    </a:lnL>
                    <a:lnR w="6350">
                      <a:solidFill>
                        <a:srgbClr val="FCF69C"/>
                      </a:solidFill>
                      <a:prstDash val="solid"/>
                    </a:lnR>
                  </a:tcPr>
                </a:tc>
                <a:tc>
                  <a:txBody>
                    <a:bodyPr/>
                    <a:lstStyle/>
                    <a:p>
                      <a:pPr>
                        <a:lnSpc>
                          <a:spcPct val="100000"/>
                        </a:lnSpc>
                        <a:spcBef>
                          <a:spcPts val="40"/>
                        </a:spcBef>
                      </a:pPr>
                      <a:endParaRPr sz="2550">
                        <a:latin typeface="Times New Roman"/>
                        <a:cs typeface="Times New Roman"/>
                      </a:endParaRPr>
                    </a:p>
                    <a:p>
                      <a:pPr marL="723900">
                        <a:lnSpc>
                          <a:spcPct val="100000"/>
                        </a:lnSpc>
                      </a:pPr>
                      <a:r>
                        <a:rPr sz="2000" b="1" spc="-25" dirty="0">
                          <a:latin typeface="Segoe UI"/>
                          <a:cs typeface="Segoe UI"/>
                        </a:rPr>
                        <a:t>Trolling</a:t>
                      </a:r>
                      <a:endParaRPr sz="2000">
                        <a:latin typeface="Segoe UI"/>
                        <a:cs typeface="Segoe UI"/>
                      </a:endParaRPr>
                    </a:p>
                  </a:txBody>
                  <a:tcPr marL="0" marR="0" marT="5080" marB="0">
                    <a:lnL w="6350">
                      <a:solidFill>
                        <a:srgbClr val="FCF69C"/>
                      </a:solidFill>
                      <a:prstDash val="solid"/>
                    </a:lnL>
                    <a:lnR w="6350">
                      <a:solidFill>
                        <a:srgbClr val="FCF69C"/>
                      </a:solidFill>
                      <a:prstDash val="solid"/>
                    </a:lnR>
                  </a:tcPr>
                </a:tc>
                <a:tc>
                  <a:txBody>
                    <a:bodyPr/>
                    <a:lstStyle/>
                    <a:p>
                      <a:pPr>
                        <a:lnSpc>
                          <a:spcPct val="100000"/>
                        </a:lnSpc>
                        <a:spcBef>
                          <a:spcPts val="40"/>
                        </a:spcBef>
                      </a:pPr>
                      <a:endParaRPr sz="2550">
                        <a:latin typeface="Times New Roman"/>
                        <a:cs typeface="Times New Roman"/>
                      </a:endParaRPr>
                    </a:p>
                    <a:p>
                      <a:pPr marL="324485">
                        <a:lnSpc>
                          <a:spcPct val="100000"/>
                        </a:lnSpc>
                      </a:pPr>
                      <a:r>
                        <a:rPr sz="2000" b="1" dirty="0">
                          <a:latin typeface="Segoe UI"/>
                          <a:cs typeface="Segoe UI"/>
                        </a:rPr>
                        <a:t>Cyber</a:t>
                      </a:r>
                      <a:r>
                        <a:rPr sz="2000" b="1" spc="-30" dirty="0">
                          <a:latin typeface="Segoe UI"/>
                          <a:cs typeface="Segoe UI"/>
                        </a:rPr>
                        <a:t> </a:t>
                      </a:r>
                      <a:r>
                        <a:rPr sz="2000" b="1" spc="-5" dirty="0">
                          <a:latin typeface="Segoe UI"/>
                          <a:cs typeface="Segoe UI"/>
                        </a:rPr>
                        <a:t>bullying</a:t>
                      </a:r>
                      <a:endParaRPr sz="2000">
                        <a:latin typeface="Segoe UI"/>
                        <a:cs typeface="Segoe UI"/>
                      </a:endParaRPr>
                    </a:p>
                  </a:txBody>
                  <a:tcPr marL="0" marR="0" marT="5080" marB="0">
                    <a:lnL w="6350">
                      <a:solidFill>
                        <a:srgbClr val="FCF69C"/>
                      </a:solidFill>
                      <a:prstDash val="solid"/>
                    </a:lnL>
                    <a:lnR w="6350">
                      <a:solidFill>
                        <a:srgbClr val="FCF69C"/>
                      </a:solidFill>
                      <a:prstDash val="solid"/>
                    </a:lnR>
                  </a:tcPr>
                </a:tc>
                <a:extLst>
                  <a:ext uri="{0D108BD9-81ED-4DB2-BD59-A6C34878D82A}">
                    <a16:rowId xmlns:a16="http://schemas.microsoft.com/office/drawing/2014/main" val="10000"/>
                  </a:ext>
                </a:extLst>
              </a:tr>
              <a:tr h="3082973">
                <a:tc>
                  <a:txBody>
                    <a:bodyPr/>
                    <a:lstStyle/>
                    <a:p>
                      <a:pPr marL="126364" marR="124460" indent="635" algn="ctr">
                        <a:lnSpc>
                          <a:spcPct val="100000"/>
                        </a:lnSpc>
                        <a:spcBef>
                          <a:spcPts val="1120"/>
                        </a:spcBef>
                      </a:pPr>
                      <a:r>
                        <a:rPr sz="2000" dirty="0">
                          <a:solidFill>
                            <a:srgbClr val="526042"/>
                          </a:solidFill>
                          <a:latin typeface="Segoe UI"/>
                          <a:cs typeface="Segoe UI"/>
                        </a:rPr>
                        <a:t>A harasser </a:t>
                      </a:r>
                      <a:r>
                        <a:rPr sz="2000" spc="-5" dirty="0">
                          <a:solidFill>
                            <a:srgbClr val="526042"/>
                          </a:solidFill>
                          <a:latin typeface="Segoe UI"/>
                          <a:cs typeface="Segoe UI"/>
                        </a:rPr>
                        <a:t>shares </a:t>
                      </a:r>
                      <a:r>
                        <a:rPr sz="2000" spc="-535" dirty="0">
                          <a:solidFill>
                            <a:srgbClr val="526042"/>
                          </a:solidFill>
                          <a:latin typeface="Segoe UI"/>
                          <a:cs typeface="Segoe UI"/>
                        </a:rPr>
                        <a:t> </a:t>
                      </a:r>
                      <a:r>
                        <a:rPr sz="2000" spc="-5" dirty="0">
                          <a:solidFill>
                            <a:srgbClr val="526042"/>
                          </a:solidFill>
                          <a:latin typeface="Segoe UI"/>
                          <a:cs typeface="Segoe UI"/>
                        </a:rPr>
                        <a:t>abusive, </a:t>
                      </a:r>
                      <a:r>
                        <a:rPr sz="2000" dirty="0">
                          <a:solidFill>
                            <a:srgbClr val="526042"/>
                          </a:solidFill>
                          <a:latin typeface="Segoe UI"/>
                          <a:cs typeface="Segoe UI"/>
                        </a:rPr>
                        <a:t> </a:t>
                      </a:r>
                      <a:r>
                        <a:rPr sz="2000" spc="-5" dirty="0">
                          <a:solidFill>
                            <a:srgbClr val="526042"/>
                          </a:solidFill>
                          <a:latin typeface="Segoe UI"/>
                          <a:cs typeface="Segoe UI"/>
                        </a:rPr>
                        <a:t>messages, </a:t>
                      </a:r>
                      <a:r>
                        <a:rPr sz="2000" dirty="0">
                          <a:solidFill>
                            <a:srgbClr val="526042"/>
                          </a:solidFill>
                          <a:latin typeface="Segoe UI"/>
                          <a:cs typeface="Segoe UI"/>
                        </a:rPr>
                        <a:t> </a:t>
                      </a:r>
                      <a:r>
                        <a:rPr sz="2000" spc="-5" dirty="0">
                          <a:solidFill>
                            <a:srgbClr val="526042"/>
                          </a:solidFill>
                          <a:latin typeface="Segoe UI"/>
                          <a:cs typeface="Segoe UI"/>
                        </a:rPr>
                        <a:t>pictures</a:t>
                      </a:r>
                      <a:r>
                        <a:rPr sz="2000" spc="-40" dirty="0">
                          <a:solidFill>
                            <a:srgbClr val="526042"/>
                          </a:solidFill>
                          <a:latin typeface="Segoe UI"/>
                          <a:cs typeface="Segoe UI"/>
                        </a:rPr>
                        <a:t> </a:t>
                      </a:r>
                      <a:r>
                        <a:rPr sz="2000" dirty="0">
                          <a:solidFill>
                            <a:srgbClr val="526042"/>
                          </a:solidFill>
                          <a:latin typeface="Segoe UI"/>
                          <a:cs typeface="Segoe UI"/>
                        </a:rPr>
                        <a:t>or</a:t>
                      </a:r>
                      <a:r>
                        <a:rPr sz="2000" spc="-35" dirty="0">
                          <a:solidFill>
                            <a:srgbClr val="526042"/>
                          </a:solidFill>
                          <a:latin typeface="Segoe UI"/>
                          <a:cs typeface="Segoe UI"/>
                        </a:rPr>
                        <a:t> </a:t>
                      </a:r>
                      <a:r>
                        <a:rPr sz="2000" dirty="0">
                          <a:solidFill>
                            <a:srgbClr val="526042"/>
                          </a:solidFill>
                          <a:latin typeface="Segoe UI"/>
                          <a:cs typeface="Segoe UI"/>
                        </a:rPr>
                        <a:t>videos</a:t>
                      </a:r>
                      <a:endParaRPr sz="2000">
                        <a:latin typeface="Segoe UI"/>
                        <a:cs typeface="Segoe UI"/>
                      </a:endParaRPr>
                    </a:p>
                  </a:txBody>
                  <a:tcPr marL="0" marR="0" marT="142240" marB="0">
                    <a:lnR w="6350">
                      <a:solidFill>
                        <a:srgbClr val="FCF69C"/>
                      </a:solidFill>
                      <a:prstDash val="solid"/>
                    </a:lnR>
                  </a:tcPr>
                </a:tc>
                <a:tc>
                  <a:txBody>
                    <a:bodyPr/>
                    <a:lstStyle/>
                    <a:p>
                      <a:pPr marL="122555" marR="117475" indent="1905" algn="ctr">
                        <a:lnSpc>
                          <a:spcPct val="100000"/>
                        </a:lnSpc>
                        <a:spcBef>
                          <a:spcPts val="1120"/>
                        </a:spcBef>
                      </a:pPr>
                      <a:r>
                        <a:rPr sz="2000" spc="-10" dirty="0">
                          <a:solidFill>
                            <a:srgbClr val="526042"/>
                          </a:solidFill>
                          <a:latin typeface="Segoe UI"/>
                          <a:cs typeface="Segoe UI"/>
                        </a:rPr>
                        <a:t>Repeated </a:t>
                      </a:r>
                      <a:r>
                        <a:rPr sz="2000" spc="-5" dirty="0">
                          <a:solidFill>
                            <a:srgbClr val="526042"/>
                          </a:solidFill>
                          <a:latin typeface="Segoe UI"/>
                          <a:cs typeface="Segoe UI"/>
                        </a:rPr>
                        <a:t> </a:t>
                      </a:r>
                      <a:r>
                        <a:rPr sz="2000" dirty="0">
                          <a:solidFill>
                            <a:srgbClr val="526042"/>
                          </a:solidFill>
                          <a:latin typeface="Segoe UI"/>
                          <a:cs typeface="Segoe UI"/>
                        </a:rPr>
                        <a:t>surveillance by an </a:t>
                      </a:r>
                      <a:r>
                        <a:rPr sz="2000" spc="-535" dirty="0">
                          <a:solidFill>
                            <a:srgbClr val="526042"/>
                          </a:solidFill>
                          <a:latin typeface="Segoe UI"/>
                          <a:cs typeface="Segoe UI"/>
                        </a:rPr>
                        <a:t> </a:t>
                      </a:r>
                      <a:r>
                        <a:rPr sz="2000" spc="-5" dirty="0">
                          <a:solidFill>
                            <a:srgbClr val="526042"/>
                          </a:solidFill>
                          <a:latin typeface="Segoe UI"/>
                          <a:cs typeface="Segoe UI"/>
                        </a:rPr>
                        <a:t>Individual</a:t>
                      </a:r>
                      <a:r>
                        <a:rPr sz="2000" spc="80" dirty="0">
                          <a:solidFill>
                            <a:srgbClr val="526042"/>
                          </a:solidFill>
                          <a:latin typeface="Segoe UI"/>
                          <a:cs typeface="Segoe UI"/>
                        </a:rPr>
                        <a:t> </a:t>
                      </a:r>
                      <a:r>
                        <a:rPr sz="2000" dirty="0">
                          <a:solidFill>
                            <a:srgbClr val="526042"/>
                          </a:solidFill>
                          <a:latin typeface="Segoe UI"/>
                          <a:cs typeface="Segoe UI"/>
                        </a:rPr>
                        <a:t>with </a:t>
                      </a:r>
                      <a:r>
                        <a:rPr sz="2000" spc="5" dirty="0">
                          <a:solidFill>
                            <a:srgbClr val="526042"/>
                          </a:solidFill>
                          <a:latin typeface="Segoe UI"/>
                          <a:cs typeface="Segoe UI"/>
                        </a:rPr>
                        <a:t> </a:t>
                      </a:r>
                      <a:r>
                        <a:rPr sz="2000" dirty="0">
                          <a:solidFill>
                            <a:srgbClr val="526042"/>
                          </a:solidFill>
                          <a:latin typeface="Segoe UI"/>
                          <a:cs typeface="Segoe UI"/>
                        </a:rPr>
                        <a:t>the </a:t>
                      </a:r>
                      <a:r>
                        <a:rPr sz="2000" spc="-5" dirty="0">
                          <a:solidFill>
                            <a:srgbClr val="526042"/>
                          </a:solidFill>
                          <a:latin typeface="Segoe UI"/>
                          <a:cs typeface="Segoe UI"/>
                        </a:rPr>
                        <a:t>intention to </a:t>
                      </a:r>
                      <a:r>
                        <a:rPr sz="2000" dirty="0">
                          <a:solidFill>
                            <a:srgbClr val="526042"/>
                          </a:solidFill>
                          <a:latin typeface="Segoe UI"/>
                          <a:cs typeface="Segoe UI"/>
                        </a:rPr>
                        <a:t> cause</a:t>
                      </a:r>
                      <a:r>
                        <a:rPr sz="2000" spc="-25" dirty="0">
                          <a:solidFill>
                            <a:srgbClr val="526042"/>
                          </a:solidFill>
                          <a:latin typeface="Segoe UI"/>
                          <a:cs typeface="Segoe UI"/>
                        </a:rPr>
                        <a:t> </a:t>
                      </a:r>
                      <a:r>
                        <a:rPr sz="2000" dirty="0">
                          <a:solidFill>
                            <a:srgbClr val="526042"/>
                          </a:solidFill>
                          <a:latin typeface="Segoe UI"/>
                          <a:cs typeface="Segoe UI"/>
                        </a:rPr>
                        <a:t>harm</a:t>
                      </a:r>
                      <a:endParaRPr sz="2000">
                        <a:latin typeface="Segoe UI"/>
                        <a:cs typeface="Segoe UI"/>
                      </a:endParaRPr>
                    </a:p>
                    <a:p>
                      <a:pPr marL="591820" marR="326390" indent="-257810">
                        <a:lnSpc>
                          <a:spcPct val="100000"/>
                        </a:lnSpc>
                        <a:spcBef>
                          <a:spcPts val="484"/>
                        </a:spcBef>
                      </a:pPr>
                      <a:r>
                        <a:rPr sz="2000" spc="-5" dirty="0">
                          <a:solidFill>
                            <a:srgbClr val="526042"/>
                          </a:solidFill>
                          <a:latin typeface="Segoe UI"/>
                          <a:cs typeface="Segoe UI"/>
                        </a:rPr>
                        <a:t>e.g</a:t>
                      </a:r>
                      <a:r>
                        <a:rPr sz="2000" spc="-30" dirty="0">
                          <a:solidFill>
                            <a:srgbClr val="526042"/>
                          </a:solidFill>
                          <a:latin typeface="Segoe UI"/>
                          <a:cs typeface="Segoe UI"/>
                        </a:rPr>
                        <a:t> </a:t>
                      </a:r>
                      <a:r>
                        <a:rPr sz="2000" dirty="0">
                          <a:solidFill>
                            <a:srgbClr val="526042"/>
                          </a:solidFill>
                          <a:latin typeface="Segoe UI"/>
                          <a:cs typeface="Segoe UI"/>
                        </a:rPr>
                        <a:t>Hon</a:t>
                      </a:r>
                      <a:r>
                        <a:rPr sz="2000" spc="-30" dirty="0">
                          <a:solidFill>
                            <a:srgbClr val="526042"/>
                          </a:solidFill>
                          <a:latin typeface="Segoe UI"/>
                          <a:cs typeface="Segoe UI"/>
                        </a:rPr>
                        <a:t> </a:t>
                      </a:r>
                      <a:r>
                        <a:rPr sz="2000" spc="-10" dirty="0">
                          <a:solidFill>
                            <a:srgbClr val="526042"/>
                          </a:solidFill>
                          <a:latin typeface="Segoe UI"/>
                          <a:cs typeface="Segoe UI"/>
                        </a:rPr>
                        <a:t>Sylvia </a:t>
                      </a:r>
                      <a:r>
                        <a:rPr sz="2000" spc="-535" dirty="0">
                          <a:solidFill>
                            <a:srgbClr val="526042"/>
                          </a:solidFill>
                          <a:latin typeface="Segoe UI"/>
                          <a:cs typeface="Segoe UI"/>
                        </a:rPr>
                        <a:t> </a:t>
                      </a:r>
                      <a:r>
                        <a:rPr sz="2000" spc="-5" dirty="0">
                          <a:solidFill>
                            <a:srgbClr val="526042"/>
                          </a:solidFill>
                          <a:latin typeface="Segoe UI"/>
                          <a:cs typeface="Segoe UI"/>
                        </a:rPr>
                        <a:t>Rwabogo</a:t>
                      </a:r>
                      <a:endParaRPr sz="2000">
                        <a:latin typeface="Segoe UI"/>
                        <a:cs typeface="Segoe UI"/>
                      </a:endParaRPr>
                    </a:p>
                  </a:txBody>
                  <a:tcPr marL="0" marR="0" marT="142240" marB="0">
                    <a:lnL w="6350">
                      <a:solidFill>
                        <a:srgbClr val="FCF69C"/>
                      </a:solidFill>
                      <a:prstDash val="solid"/>
                    </a:lnL>
                    <a:lnR w="6350">
                      <a:solidFill>
                        <a:srgbClr val="FCF69C"/>
                      </a:solidFill>
                      <a:prstDash val="solid"/>
                    </a:lnR>
                  </a:tcPr>
                </a:tc>
                <a:tc>
                  <a:txBody>
                    <a:bodyPr/>
                    <a:lstStyle/>
                    <a:p>
                      <a:pPr marL="111760" marR="104139" algn="ctr">
                        <a:lnSpc>
                          <a:spcPct val="100000"/>
                        </a:lnSpc>
                        <a:spcBef>
                          <a:spcPts val="1120"/>
                        </a:spcBef>
                      </a:pPr>
                      <a:r>
                        <a:rPr sz="2000" spc="-5" dirty="0">
                          <a:solidFill>
                            <a:srgbClr val="526042"/>
                          </a:solidFill>
                          <a:latin typeface="Segoe UI"/>
                          <a:cs typeface="Segoe UI"/>
                        </a:rPr>
                        <a:t>Distribution </a:t>
                      </a:r>
                      <a:r>
                        <a:rPr sz="2000" spc="-20" dirty="0">
                          <a:solidFill>
                            <a:srgbClr val="526042"/>
                          </a:solidFill>
                          <a:latin typeface="Segoe UI"/>
                          <a:cs typeface="Segoe UI"/>
                        </a:rPr>
                        <a:t>of </a:t>
                      </a:r>
                      <a:r>
                        <a:rPr sz="2000" spc="-15" dirty="0">
                          <a:solidFill>
                            <a:srgbClr val="526042"/>
                          </a:solidFill>
                          <a:latin typeface="Segoe UI"/>
                          <a:cs typeface="Segoe UI"/>
                        </a:rPr>
                        <a:t> </a:t>
                      </a:r>
                      <a:r>
                        <a:rPr sz="2000" spc="-5" dirty="0">
                          <a:solidFill>
                            <a:srgbClr val="526042"/>
                          </a:solidFill>
                          <a:latin typeface="Segoe UI"/>
                          <a:cs typeface="Segoe UI"/>
                        </a:rPr>
                        <a:t>intimate </a:t>
                      </a:r>
                      <a:r>
                        <a:rPr sz="2000" dirty="0">
                          <a:solidFill>
                            <a:srgbClr val="526042"/>
                          </a:solidFill>
                          <a:latin typeface="Segoe UI"/>
                          <a:cs typeface="Segoe UI"/>
                        </a:rPr>
                        <a:t> </a:t>
                      </a:r>
                      <a:r>
                        <a:rPr sz="2000" spc="-5" dirty="0">
                          <a:solidFill>
                            <a:srgbClr val="526042"/>
                          </a:solidFill>
                          <a:latin typeface="Segoe UI"/>
                          <a:cs typeface="Segoe UI"/>
                        </a:rPr>
                        <a:t>images</a:t>
                      </a:r>
                      <a:r>
                        <a:rPr sz="2000" spc="-55" dirty="0">
                          <a:solidFill>
                            <a:srgbClr val="526042"/>
                          </a:solidFill>
                          <a:latin typeface="Segoe UI"/>
                          <a:cs typeface="Segoe UI"/>
                        </a:rPr>
                        <a:t> </a:t>
                      </a:r>
                      <a:r>
                        <a:rPr sz="2000" dirty="0">
                          <a:solidFill>
                            <a:srgbClr val="526042"/>
                          </a:solidFill>
                          <a:latin typeface="Segoe UI"/>
                          <a:cs typeface="Segoe UI"/>
                        </a:rPr>
                        <a:t>without </a:t>
                      </a:r>
                      <a:r>
                        <a:rPr sz="2000" spc="-535" dirty="0">
                          <a:solidFill>
                            <a:srgbClr val="526042"/>
                          </a:solidFill>
                          <a:latin typeface="Segoe UI"/>
                          <a:cs typeface="Segoe UI"/>
                        </a:rPr>
                        <a:t> </a:t>
                      </a:r>
                      <a:r>
                        <a:rPr sz="2000" dirty="0">
                          <a:solidFill>
                            <a:srgbClr val="526042"/>
                          </a:solidFill>
                          <a:latin typeface="Segoe UI"/>
                          <a:cs typeface="Segoe UI"/>
                        </a:rPr>
                        <a:t>a </a:t>
                      </a:r>
                      <a:r>
                        <a:rPr sz="2000" spc="-15" dirty="0">
                          <a:solidFill>
                            <a:srgbClr val="526042"/>
                          </a:solidFill>
                          <a:latin typeface="Segoe UI"/>
                          <a:cs typeface="Segoe UI"/>
                        </a:rPr>
                        <a:t>person’s </a:t>
                      </a:r>
                      <a:r>
                        <a:rPr sz="2000" spc="-10" dirty="0">
                          <a:solidFill>
                            <a:srgbClr val="526042"/>
                          </a:solidFill>
                          <a:latin typeface="Segoe UI"/>
                          <a:cs typeface="Segoe UI"/>
                        </a:rPr>
                        <a:t> </a:t>
                      </a:r>
                      <a:r>
                        <a:rPr sz="2000" dirty="0">
                          <a:solidFill>
                            <a:srgbClr val="526042"/>
                          </a:solidFill>
                          <a:latin typeface="Segoe UI"/>
                          <a:cs typeface="Segoe UI"/>
                        </a:rPr>
                        <a:t>content.</a:t>
                      </a:r>
                      <a:endParaRPr sz="2000">
                        <a:latin typeface="Segoe UI"/>
                        <a:cs typeface="Segoe UI"/>
                      </a:endParaRPr>
                    </a:p>
                    <a:p>
                      <a:pPr marL="542925" marR="414020" indent="-120650">
                        <a:lnSpc>
                          <a:spcPct val="100000"/>
                        </a:lnSpc>
                        <a:spcBef>
                          <a:spcPts val="484"/>
                        </a:spcBef>
                      </a:pPr>
                      <a:r>
                        <a:rPr sz="2000" spc="-5" dirty="0">
                          <a:solidFill>
                            <a:srgbClr val="526042"/>
                          </a:solidFill>
                          <a:latin typeface="Segoe UI"/>
                          <a:cs typeface="Segoe UI"/>
                        </a:rPr>
                        <a:t>e.g</a:t>
                      </a:r>
                      <a:r>
                        <a:rPr sz="2000" spc="-60" dirty="0">
                          <a:solidFill>
                            <a:srgbClr val="526042"/>
                          </a:solidFill>
                          <a:latin typeface="Segoe UI"/>
                          <a:cs typeface="Segoe UI"/>
                        </a:rPr>
                        <a:t> </a:t>
                      </a:r>
                      <a:r>
                        <a:rPr sz="2000" spc="-10" dirty="0">
                          <a:solidFill>
                            <a:srgbClr val="526042"/>
                          </a:solidFill>
                          <a:latin typeface="Segoe UI"/>
                          <a:cs typeface="Segoe UI"/>
                        </a:rPr>
                        <a:t>Desire </a:t>
                      </a:r>
                      <a:r>
                        <a:rPr sz="2000" spc="-535" dirty="0">
                          <a:solidFill>
                            <a:srgbClr val="526042"/>
                          </a:solidFill>
                          <a:latin typeface="Segoe UI"/>
                          <a:cs typeface="Segoe UI"/>
                        </a:rPr>
                        <a:t> </a:t>
                      </a:r>
                      <a:r>
                        <a:rPr sz="2000" spc="-5" dirty="0">
                          <a:solidFill>
                            <a:srgbClr val="526042"/>
                          </a:solidFill>
                          <a:latin typeface="Segoe UI"/>
                          <a:cs typeface="Segoe UI"/>
                        </a:rPr>
                        <a:t>Luzinda</a:t>
                      </a:r>
                      <a:endParaRPr sz="2000">
                        <a:latin typeface="Segoe UI"/>
                        <a:cs typeface="Segoe UI"/>
                      </a:endParaRPr>
                    </a:p>
                    <a:p>
                      <a:pPr marL="250825">
                        <a:lnSpc>
                          <a:spcPct val="100000"/>
                        </a:lnSpc>
                        <a:spcBef>
                          <a:spcPts val="480"/>
                        </a:spcBef>
                      </a:pPr>
                      <a:r>
                        <a:rPr sz="2000" dirty="0">
                          <a:solidFill>
                            <a:srgbClr val="526042"/>
                          </a:solidFill>
                          <a:latin typeface="Segoe UI"/>
                          <a:cs typeface="Segoe UI"/>
                        </a:rPr>
                        <a:t>Anita</a:t>
                      </a:r>
                      <a:r>
                        <a:rPr sz="2000" spc="-70" dirty="0">
                          <a:solidFill>
                            <a:srgbClr val="526042"/>
                          </a:solidFill>
                          <a:latin typeface="Segoe UI"/>
                          <a:cs typeface="Segoe UI"/>
                        </a:rPr>
                        <a:t> </a:t>
                      </a:r>
                      <a:r>
                        <a:rPr sz="2000" spc="-10" dirty="0">
                          <a:solidFill>
                            <a:srgbClr val="526042"/>
                          </a:solidFill>
                          <a:latin typeface="Segoe UI"/>
                          <a:cs typeface="Segoe UI"/>
                        </a:rPr>
                        <a:t>Fabiola</a:t>
                      </a:r>
                      <a:endParaRPr sz="2000">
                        <a:latin typeface="Segoe UI"/>
                        <a:cs typeface="Segoe UI"/>
                      </a:endParaRPr>
                    </a:p>
                  </a:txBody>
                  <a:tcPr marL="0" marR="0" marT="142240" marB="0">
                    <a:lnL w="6350">
                      <a:solidFill>
                        <a:srgbClr val="FCF69C"/>
                      </a:solidFill>
                      <a:prstDash val="solid"/>
                    </a:lnL>
                    <a:lnR w="6350">
                      <a:solidFill>
                        <a:srgbClr val="FCF69C"/>
                      </a:solidFill>
                      <a:prstDash val="solid"/>
                    </a:lnR>
                  </a:tcPr>
                </a:tc>
                <a:tc>
                  <a:txBody>
                    <a:bodyPr/>
                    <a:lstStyle/>
                    <a:p>
                      <a:pPr marL="154940" marR="147955" algn="ctr">
                        <a:lnSpc>
                          <a:spcPct val="100000"/>
                        </a:lnSpc>
                        <a:spcBef>
                          <a:spcPts val="1120"/>
                        </a:spcBef>
                        <a:tabLst>
                          <a:tab pos="1943735" algn="l"/>
                        </a:tabLst>
                      </a:pPr>
                      <a:r>
                        <a:rPr sz="2000" spc="-10" dirty="0">
                          <a:solidFill>
                            <a:srgbClr val="526042"/>
                          </a:solidFill>
                          <a:latin typeface="Segoe UI"/>
                          <a:cs typeface="Segoe UI"/>
                        </a:rPr>
                        <a:t>Posting</a:t>
                      </a:r>
                      <a:r>
                        <a:rPr sz="2000" spc="-85" dirty="0">
                          <a:solidFill>
                            <a:srgbClr val="526042"/>
                          </a:solidFill>
                          <a:latin typeface="Segoe UI"/>
                          <a:cs typeface="Segoe UI"/>
                        </a:rPr>
                        <a:t> </a:t>
                      </a:r>
                      <a:r>
                        <a:rPr sz="2000" spc="-5" dirty="0">
                          <a:solidFill>
                            <a:srgbClr val="526042"/>
                          </a:solidFill>
                          <a:latin typeface="Segoe UI"/>
                          <a:cs typeface="Segoe UI"/>
                        </a:rPr>
                        <a:t>messages, </a:t>
                      </a:r>
                      <a:r>
                        <a:rPr sz="2000" spc="-530" dirty="0">
                          <a:solidFill>
                            <a:srgbClr val="526042"/>
                          </a:solidFill>
                          <a:latin typeface="Segoe UI"/>
                          <a:cs typeface="Segoe UI"/>
                        </a:rPr>
                        <a:t> </a:t>
                      </a:r>
                      <a:r>
                        <a:rPr sz="2000" spc="-5" dirty="0">
                          <a:solidFill>
                            <a:srgbClr val="526042"/>
                          </a:solidFill>
                          <a:latin typeface="Segoe UI"/>
                          <a:cs typeface="Segoe UI"/>
                        </a:rPr>
                        <a:t>images,</a:t>
                      </a:r>
                      <a:r>
                        <a:rPr sz="2000" spc="10" dirty="0">
                          <a:solidFill>
                            <a:srgbClr val="526042"/>
                          </a:solidFill>
                          <a:latin typeface="Segoe UI"/>
                          <a:cs typeface="Segoe UI"/>
                        </a:rPr>
                        <a:t> </a:t>
                      </a:r>
                      <a:r>
                        <a:rPr sz="2000" spc="-5" dirty="0">
                          <a:solidFill>
                            <a:srgbClr val="526042"/>
                          </a:solidFill>
                          <a:latin typeface="Segoe UI"/>
                          <a:cs typeface="Segoe UI"/>
                        </a:rPr>
                        <a:t>videos	</a:t>
                      </a:r>
                      <a:r>
                        <a:rPr sz="2000" dirty="0">
                          <a:solidFill>
                            <a:srgbClr val="526042"/>
                          </a:solidFill>
                          <a:latin typeface="Segoe UI"/>
                          <a:cs typeface="Segoe UI"/>
                        </a:rPr>
                        <a:t>to </a:t>
                      </a:r>
                      <a:r>
                        <a:rPr sz="2000" spc="-530" dirty="0">
                          <a:solidFill>
                            <a:srgbClr val="526042"/>
                          </a:solidFill>
                          <a:latin typeface="Segoe UI"/>
                          <a:cs typeface="Segoe UI"/>
                        </a:rPr>
                        <a:t> </a:t>
                      </a:r>
                      <a:r>
                        <a:rPr sz="2000" dirty="0">
                          <a:solidFill>
                            <a:srgbClr val="526042"/>
                          </a:solidFill>
                          <a:latin typeface="Segoe UI"/>
                          <a:cs typeface="Segoe UI"/>
                        </a:rPr>
                        <a:t>annoy or </a:t>
                      </a:r>
                      <a:r>
                        <a:rPr sz="2000" spc="-10" dirty="0">
                          <a:solidFill>
                            <a:srgbClr val="526042"/>
                          </a:solidFill>
                          <a:latin typeface="Segoe UI"/>
                          <a:cs typeface="Segoe UI"/>
                        </a:rPr>
                        <a:t>provoke </a:t>
                      </a:r>
                      <a:r>
                        <a:rPr sz="2000" spc="-535" dirty="0">
                          <a:solidFill>
                            <a:srgbClr val="526042"/>
                          </a:solidFill>
                          <a:latin typeface="Segoe UI"/>
                          <a:cs typeface="Segoe UI"/>
                        </a:rPr>
                        <a:t> </a:t>
                      </a:r>
                      <a:r>
                        <a:rPr sz="2000" dirty="0">
                          <a:solidFill>
                            <a:srgbClr val="526042"/>
                          </a:solidFill>
                          <a:latin typeface="Segoe UI"/>
                          <a:cs typeface="Segoe UI"/>
                        </a:rPr>
                        <a:t>someone. These </a:t>
                      </a:r>
                      <a:r>
                        <a:rPr sz="2000" spc="5" dirty="0">
                          <a:solidFill>
                            <a:srgbClr val="526042"/>
                          </a:solidFill>
                          <a:latin typeface="Segoe UI"/>
                          <a:cs typeface="Segoe UI"/>
                        </a:rPr>
                        <a:t> </a:t>
                      </a:r>
                      <a:r>
                        <a:rPr sz="2000" spc="-10" dirty="0">
                          <a:solidFill>
                            <a:srgbClr val="526042"/>
                          </a:solidFill>
                          <a:latin typeface="Segoe UI"/>
                          <a:cs typeface="Segoe UI"/>
                        </a:rPr>
                        <a:t>are </a:t>
                      </a:r>
                      <a:r>
                        <a:rPr sz="2000" dirty="0">
                          <a:solidFill>
                            <a:srgbClr val="526042"/>
                          </a:solidFill>
                          <a:latin typeface="Segoe UI"/>
                          <a:cs typeface="Segoe UI"/>
                        </a:rPr>
                        <a:t>usually </a:t>
                      </a:r>
                      <a:r>
                        <a:rPr sz="2000" spc="5" dirty="0">
                          <a:solidFill>
                            <a:srgbClr val="526042"/>
                          </a:solidFill>
                          <a:latin typeface="Segoe UI"/>
                          <a:cs typeface="Segoe UI"/>
                        </a:rPr>
                        <a:t> </a:t>
                      </a:r>
                      <a:r>
                        <a:rPr sz="2000" dirty="0">
                          <a:solidFill>
                            <a:srgbClr val="526042"/>
                          </a:solidFill>
                          <a:latin typeface="Segoe UI"/>
                          <a:cs typeface="Segoe UI"/>
                        </a:rPr>
                        <a:t>anonymous </a:t>
                      </a:r>
                      <a:r>
                        <a:rPr sz="2000" spc="5" dirty="0">
                          <a:solidFill>
                            <a:srgbClr val="526042"/>
                          </a:solidFill>
                          <a:latin typeface="Segoe UI"/>
                          <a:cs typeface="Segoe UI"/>
                        </a:rPr>
                        <a:t> </a:t>
                      </a:r>
                      <a:r>
                        <a:rPr sz="2000" dirty="0">
                          <a:solidFill>
                            <a:srgbClr val="526042"/>
                          </a:solidFill>
                          <a:latin typeface="Segoe UI"/>
                          <a:cs typeface="Segoe UI"/>
                        </a:rPr>
                        <a:t>accounts</a:t>
                      </a:r>
                      <a:endParaRPr sz="2000">
                        <a:latin typeface="Segoe UI"/>
                        <a:cs typeface="Segoe UI"/>
                      </a:endParaRPr>
                    </a:p>
                  </a:txBody>
                  <a:tcPr marL="0" marR="0" marT="142240" marB="0">
                    <a:lnL w="6350">
                      <a:solidFill>
                        <a:srgbClr val="FCF69C"/>
                      </a:solidFill>
                      <a:prstDash val="solid"/>
                    </a:lnL>
                    <a:lnR w="6350">
                      <a:solidFill>
                        <a:srgbClr val="FCF69C"/>
                      </a:solidFill>
                      <a:prstDash val="solid"/>
                    </a:lnR>
                  </a:tcPr>
                </a:tc>
                <a:tc>
                  <a:txBody>
                    <a:bodyPr/>
                    <a:lstStyle/>
                    <a:p>
                      <a:pPr marL="168910" marR="160020" algn="ctr">
                        <a:lnSpc>
                          <a:spcPct val="100000"/>
                        </a:lnSpc>
                        <a:spcBef>
                          <a:spcPts val="1120"/>
                        </a:spcBef>
                      </a:pPr>
                      <a:r>
                        <a:rPr sz="2000" dirty="0">
                          <a:solidFill>
                            <a:srgbClr val="526042"/>
                          </a:solidFill>
                          <a:latin typeface="Segoe UI"/>
                          <a:cs typeface="Segoe UI"/>
                        </a:rPr>
                        <a:t>use </a:t>
                      </a:r>
                      <a:r>
                        <a:rPr sz="2000" spc="-20" dirty="0">
                          <a:solidFill>
                            <a:srgbClr val="526042"/>
                          </a:solidFill>
                          <a:latin typeface="Segoe UI"/>
                          <a:cs typeface="Segoe UI"/>
                        </a:rPr>
                        <a:t>of </a:t>
                      </a:r>
                      <a:r>
                        <a:rPr sz="2000" spc="-5" dirty="0">
                          <a:solidFill>
                            <a:srgbClr val="526042"/>
                          </a:solidFill>
                          <a:latin typeface="Segoe UI"/>
                          <a:cs typeface="Segoe UI"/>
                        </a:rPr>
                        <a:t>electronic </a:t>
                      </a:r>
                      <a:r>
                        <a:rPr sz="2000" dirty="0">
                          <a:solidFill>
                            <a:srgbClr val="526042"/>
                          </a:solidFill>
                          <a:latin typeface="Segoe UI"/>
                          <a:cs typeface="Segoe UI"/>
                        </a:rPr>
                        <a:t> communication</a:t>
                      </a:r>
                      <a:r>
                        <a:rPr sz="2000" spc="-65" dirty="0">
                          <a:solidFill>
                            <a:srgbClr val="526042"/>
                          </a:solidFill>
                          <a:latin typeface="Segoe UI"/>
                          <a:cs typeface="Segoe UI"/>
                        </a:rPr>
                        <a:t> </a:t>
                      </a:r>
                      <a:r>
                        <a:rPr sz="2000" spc="-5" dirty="0">
                          <a:solidFill>
                            <a:srgbClr val="526042"/>
                          </a:solidFill>
                          <a:latin typeface="Segoe UI"/>
                          <a:cs typeface="Segoe UI"/>
                        </a:rPr>
                        <a:t>to </a:t>
                      </a:r>
                      <a:r>
                        <a:rPr sz="2000" spc="-530" dirty="0">
                          <a:solidFill>
                            <a:srgbClr val="526042"/>
                          </a:solidFill>
                          <a:latin typeface="Segoe UI"/>
                          <a:cs typeface="Segoe UI"/>
                        </a:rPr>
                        <a:t> </a:t>
                      </a:r>
                      <a:r>
                        <a:rPr sz="2000" spc="-5" dirty="0">
                          <a:solidFill>
                            <a:srgbClr val="526042"/>
                          </a:solidFill>
                          <a:latin typeface="Segoe UI"/>
                          <a:cs typeface="Segoe UI"/>
                        </a:rPr>
                        <a:t>bully </a:t>
                      </a:r>
                      <a:r>
                        <a:rPr sz="2000" dirty="0">
                          <a:solidFill>
                            <a:srgbClr val="526042"/>
                          </a:solidFill>
                          <a:latin typeface="Segoe UI"/>
                          <a:cs typeface="Segoe UI"/>
                        </a:rPr>
                        <a:t>a </a:t>
                      </a:r>
                      <a:r>
                        <a:rPr sz="2000" spc="-5" dirty="0">
                          <a:solidFill>
                            <a:srgbClr val="526042"/>
                          </a:solidFill>
                          <a:latin typeface="Segoe UI"/>
                          <a:cs typeface="Segoe UI"/>
                        </a:rPr>
                        <a:t>person, </a:t>
                      </a:r>
                      <a:r>
                        <a:rPr sz="2000" dirty="0">
                          <a:solidFill>
                            <a:srgbClr val="526042"/>
                          </a:solidFill>
                          <a:latin typeface="Segoe UI"/>
                          <a:cs typeface="Segoe UI"/>
                        </a:rPr>
                        <a:t> </a:t>
                      </a:r>
                      <a:r>
                        <a:rPr sz="2000" spc="-5" dirty="0">
                          <a:solidFill>
                            <a:srgbClr val="526042"/>
                          </a:solidFill>
                          <a:latin typeface="Segoe UI"/>
                          <a:cs typeface="Segoe UI"/>
                        </a:rPr>
                        <a:t>typically </a:t>
                      </a:r>
                      <a:r>
                        <a:rPr sz="2000" dirty="0">
                          <a:solidFill>
                            <a:srgbClr val="526042"/>
                          </a:solidFill>
                          <a:latin typeface="Segoe UI"/>
                          <a:cs typeface="Segoe UI"/>
                        </a:rPr>
                        <a:t>by </a:t>
                      </a:r>
                      <a:r>
                        <a:rPr sz="2000" spc="5" dirty="0">
                          <a:solidFill>
                            <a:srgbClr val="526042"/>
                          </a:solidFill>
                          <a:latin typeface="Segoe UI"/>
                          <a:cs typeface="Segoe UI"/>
                        </a:rPr>
                        <a:t> </a:t>
                      </a:r>
                      <a:r>
                        <a:rPr sz="2000" spc="-5" dirty="0">
                          <a:solidFill>
                            <a:srgbClr val="526042"/>
                          </a:solidFill>
                          <a:latin typeface="Segoe UI"/>
                          <a:cs typeface="Segoe UI"/>
                        </a:rPr>
                        <a:t>sending messages </a:t>
                      </a:r>
                      <a:r>
                        <a:rPr sz="2000" spc="-535" dirty="0">
                          <a:solidFill>
                            <a:srgbClr val="526042"/>
                          </a:solidFill>
                          <a:latin typeface="Segoe UI"/>
                          <a:cs typeface="Segoe UI"/>
                        </a:rPr>
                        <a:t> </a:t>
                      </a:r>
                      <a:r>
                        <a:rPr sz="2000" spc="-20" dirty="0">
                          <a:solidFill>
                            <a:srgbClr val="526042"/>
                          </a:solidFill>
                          <a:latin typeface="Segoe UI"/>
                          <a:cs typeface="Segoe UI"/>
                        </a:rPr>
                        <a:t>of </a:t>
                      </a:r>
                      <a:r>
                        <a:rPr sz="2000" dirty="0">
                          <a:solidFill>
                            <a:srgbClr val="526042"/>
                          </a:solidFill>
                          <a:latin typeface="Segoe UI"/>
                          <a:cs typeface="Segoe UI"/>
                        </a:rPr>
                        <a:t>an </a:t>
                      </a:r>
                      <a:r>
                        <a:rPr sz="2000" spc="-5" dirty="0">
                          <a:solidFill>
                            <a:srgbClr val="526042"/>
                          </a:solidFill>
                          <a:latin typeface="Segoe UI"/>
                          <a:cs typeface="Segoe UI"/>
                        </a:rPr>
                        <a:t>intimidating </a:t>
                      </a:r>
                      <a:r>
                        <a:rPr sz="2000" spc="-535" dirty="0">
                          <a:solidFill>
                            <a:srgbClr val="526042"/>
                          </a:solidFill>
                          <a:latin typeface="Segoe UI"/>
                          <a:cs typeface="Segoe UI"/>
                        </a:rPr>
                        <a:t> </a:t>
                      </a:r>
                      <a:r>
                        <a:rPr sz="2000" dirty="0">
                          <a:solidFill>
                            <a:srgbClr val="526042"/>
                          </a:solidFill>
                          <a:latin typeface="Segoe UI"/>
                          <a:cs typeface="Segoe UI"/>
                        </a:rPr>
                        <a:t>or </a:t>
                      </a:r>
                      <a:r>
                        <a:rPr sz="2000" spc="-5" dirty="0">
                          <a:solidFill>
                            <a:srgbClr val="526042"/>
                          </a:solidFill>
                          <a:latin typeface="Segoe UI"/>
                          <a:cs typeface="Segoe UI"/>
                        </a:rPr>
                        <a:t>threatening </a:t>
                      </a:r>
                      <a:r>
                        <a:rPr sz="2000" dirty="0">
                          <a:solidFill>
                            <a:srgbClr val="526042"/>
                          </a:solidFill>
                          <a:latin typeface="Segoe UI"/>
                          <a:cs typeface="Segoe UI"/>
                        </a:rPr>
                        <a:t> </a:t>
                      </a:r>
                      <a:r>
                        <a:rPr sz="2000" spc="-5" dirty="0">
                          <a:solidFill>
                            <a:srgbClr val="526042"/>
                          </a:solidFill>
                          <a:latin typeface="Segoe UI"/>
                          <a:cs typeface="Segoe UI"/>
                        </a:rPr>
                        <a:t>nature.</a:t>
                      </a:r>
                      <a:endParaRPr sz="2000">
                        <a:latin typeface="Segoe UI"/>
                        <a:cs typeface="Segoe UI"/>
                      </a:endParaRPr>
                    </a:p>
                    <a:p>
                      <a:pPr marL="191770">
                        <a:lnSpc>
                          <a:spcPct val="100000"/>
                        </a:lnSpc>
                        <a:spcBef>
                          <a:spcPts val="484"/>
                        </a:spcBef>
                      </a:pPr>
                      <a:r>
                        <a:rPr sz="2000" spc="-5" dirty="0">
                          <a:solidFill>
                            <a:srgbClr val="526042"/>
                          </a:solidFill>
                          <a:latin typeface="Segoe UI"/>
                          <a:cs typeface="Segoe UI"/>
                        </a:rPr>
                        <a:t>e.g</a:t>
                      </a:r>
                      <a:r>
                        <a:rPr sz="2000" spc="-10" dirty="0">
                          <a:solidFill>
                            <a:srgbClr val="526042"/>
                          </a:solidFill>
                          <a:latin typeface="Segoe UI"/>
                          <a:cs typeface="Segoe UI"/>
                        </a:rPr>
                        <a:t> </a:t>
                      </a:r>
                      <a:r>
                        <a:rPr sz="2000" dirty="0">
                          <a:solidFill>
                            <a:srgbClr val="526042"/>
                          </a:solidFill>
                          <a:latin typeface="Segoe UI"/>
                          <a:cs typeface="Segoe UI"/>
                        </a:rPr>
                        <a:t>body</a:t>
                      </a:r>
                      <a:r>
                        <a:rPr sz="2000" spc="-40" dirty="0">
                          <a:solidFill>
                            <a:srgbClr val="526042"/>
                          </a:solidFill>
                          <a:latin typeface="Segoe UI"/>
                          <a:cs typeface="Segoe UI"/>
                        </a:rPr>
                        <a:t> </a:t>
                      </a:r>
                      <a:r>
                        <a:rPr sz="2000" spc="-5" dirty="0">
                          <a:solidFill>
                            <a:srgbClr val="526042"/>
                          </a:solidFill>
                          <a:latin typeface="Segoe UI"/>
                          <a:cs typeface="Segoe UI"/>
                        </a:rPr>
                        <a:t>shaming</a:t>
                      </a:r>
                      <a:endParaRPr sz="2000">
                        <a:latin typeface="Segoe UI"/>
                        <a:cs typeface="Segoe UI"/>
                      </a:endParaRPr>
                    </a:p>
                  </a:txBody>
                  <a:tcPr marL="0" marR="0" marT="142240" marB="0">
                    <a:lnL w="6350">
                      <a:solidFill>
                        <a:srgbClr val="FCF69C"/>
                      </a:solidFill>
                      <a:prstDash val="solid"/>
                    </a:lnL>
                    <a:lnR w="6350">
                      <a:solidFill>
                        <a:srgbClr val="FCF69C"/>
                      </a:solidFill>
                      <a:prstDash val="solid"/>
                    </a:lnR>
                  </a:tcPr>
                </a:tc>
                <a:extLst>
                  <a:ext uri="{0D108BD9-81ED-4DB2-BD59-A6C34878D82A}">
                    <a16:rowId xmlns:a16="http://schemas.microsoft.com/office/drawing/2014/main" val="10001"/>
                  </a:ext>
                </a:extLst>
              </a:tr>
            </a:tbl>
          </a:graphicData>
        </a:graphic>
      </p:graphicFrame>
      <p:pic>
        <p:nvPicPr>
          <p:cNvPr id="9" name="object 9"/>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61294"/>
            <a:ext cx="12181157" cy="197624"/>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348488" y="523443"/>
            <a:ext cx="9655810" cy="635000"/>
          </a:xfrm>
          <a:prstGeom prst="rect">
            <a:avLst/>
          </a:prstGeom>
        </p:spPr>
        <p:txBody>
          <a:bodyPr vert="horz" wrap="square" lIns="0" tIns="12065" rIns="0" bIns="0" rtlCol="0">
            <a:spAutoFit/>
          </a:bodyPr>
          <a:lstStyle/>
          <a:p>
            <a:pPr marL="12700">
              <a:lnSpc>
                <a:spcPct val="100000"/>
              </a:lnSpc>
              <a:spcBef>
                <a:spcPts val="95"/>
              </a:spcBef>
            </a:pPr>
            <a:r>
              <a:rPr spc="-50" dirty="0">
                <a:solidFill>
                  <a:srgbClr val="E7BB29"/>
                </a:solidFill>
              </a:rPr>
              <a:t>Impacts</a:t>
            </a:r>
            <a:r>
              <a:rPr spc="-105" dirty="0">
                <a:solidFill>
                  <a:srgbClr val="E7BB29"/>
                </a:solidFill>
              </a:rPr>
              <a:t> </a:t>
            </a:r>
            <a:r>
              <a:rPr spc="-55" dirty="0">
                <a:solidFill>
                  <a:srgbClr val="E7BB29"/>
                </a:solidFill>
              </a:rPr>
              <a:t>of</a:t>
            </a:r>
            <a:r>
              <a:rPr spc="-80" dirty="0">
                <a:solidFill>
                  <a:srgbClr val="E7BB29"/>
                </a:solidFill>
              </a:rPr>
              <a:t> </a:t>
            </a:r>
            <a:r>
              <a:rPr spc="-45" dirty="0">
                <a:solidFill>
                  <a:srgbClr val="E7BB29"/>
                </a:solidFill>
              </a:rPr>
              <a:t>Online</a:t>
            </a:r>
            <a:r>
              <a:rPr spc="-85" dirty="0">
                <a:solidFill>
                  <a:srgbClr val="E7BB29"/>
                </a:solidFill>
              </a:rPr>
              <a:t> </a:t>
            </a:r>
            <a:r>
              <a:rPr spc="-60" dirty="0">
                <a:solidFill>
                  <a:srgbClr val="E7BB29"/>
                </a:solidFill>
              </a:rPr>
              <a:t>Gender-based</a:t>
            </a:r>
            <a:r>
              <a:rPr spc="-110" dirty="0">
                <a:solidFill>
                  <a:srgbClr val="E7BB29"/>
                </a:solidFill>
              </a:rPr>
              <a:t> </a:t>
            </a:r>
            <a:r>
              <a:rPr spc="-50" dirty="0">
                <a:solidFill>
                  <a:srgbClr val="E7BB29"/>
                </a:solidFill>
              </a:rPr>
              <a:t>Violence</a:t>
            </a:r>
          </a:p>
        </p:txBody>
      </p:sp>
      <p:pic>
        <p:nvPicPr>
          <p:cNvPr id="7" name="object 7"/>
          <p:cNvPicPr/>
          <p:nvPr/>
        </p:nvPicPr>
        <p:blipFill>
          <a:blip r:embed="rId3" cstate="print"/>
          <a:stretch>
            <a:fillRect/>
          </a:stretch>
        </p:blipFill>
        <p:spPr>
          <a:xfrm>
            <a:off x="9809988" y="112776"/>
            <a:ext cx="2382011" cy="499872"/>
          </a:xfrm>
          <a:prstGeom prst="rect">
            <a:avLst/>
          </a:prstGeom>
        </p:spPr>
      </p:pic>
      <p:grpSp>
        <p:nvGrpSpPr>
          <p:cNvPr id="8" name="object 8"/>
          <p:cNvGrpSpPr/>
          <p:nvPr/>
        </p:nvGrpSpPr>
        <p:grpSpPr>
          <a:xfrm>
            <a:off x="4955794" y="1420113"/>
            <a:ext cx="6337300" cy="913765"/>
            <a:chOff x="4955794" y="1420113"/>
            <a:chExt cx="6337300" cy="913765"/>
          </a:xfrm>
        </p:grpSpPr>
        <p:sp>
          <p:nvSpPr>
            <p:cNvPr id="9" name="object 9"/>
            <p:cNvSpPr/>
            <p:nvPr/>
          </p:nvSpPr>
          <p:spPr>
            <a:xfrm>
              <a:off x="4962144" y="1426463"/>
              <a:ext cx="6324600" cy="901065"/>
            </a:xfrm>
            <a:custGeom>
              <a:avLst/>
              <a:gdLst/>
              <a:ahLst/>
              <a:cxnLst/>
              <a:rect l="l" t="t" r="r" b="b"/>
              <a:pathLst>
                <a:path w="6324600" h="901064">
                  <a:moveTo>
                    <a:pt x="5874258" y="0"/>
                  </a:moveTo>
                  <a:lnTo>
                    <a:pt x="5874258" y="112522"/>
                  </a:lnTo>
                  <a:lnTo>
                    <a:pt x="0" y="112522"/>
                  </a:lnTo>
                  <a:lnTo>
                    <a:pt x="0" y="788162"/>
                  </a:lnTo>
                  <a:lnTo>
                    <a:pt x="5874258" y="788162"/>
                  </a:lnTo>
                  <a:lnTo>
                    <a:pt x="5874258" y="900684"/>
                  </a:lnTo>
                  <a:lnTo>
                    <a:pt x="6324600" y="450341"/>
                  </a:lnTo>
                  <a:lnTo>
                    <a:pt x="5874258" y="0"/>
                  </a:lnTo>
                  <a:close/>
                </a:path>
              </a:pathLst>
            </a:custGeom>
            <a:solidFill>
              <a:srgbClr val="E0E4DC">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4962144" y="1426463"/>
              <a:ext cx="6324600" cy="901065"/>
            </a:xfrm>
            <a:custGeom>
              <a:avLst/>
              <a:gdLst/>
              <a:ahLst/>
              <a:cxnLst/>
              <a:rect l="l" t="t" r="r" b="b"/>
              <a:pathLst>
                <a:path w="6324600" h="901064">
                  <a:moveTo>
                    <a:pt x="0" y="112522"/>
                  </a:moveTo>
                  <a:lnTo>
                    <a:pt x="5874258" y="112522"/>
                  </a:lnTo>
                  <a:lnTo>
                    <a:pt x="5874258" y="0"/>
                  </a:lnTo>
                  <a:lnTo>
                    <a:pt x="6324600" y="450341"/>
                  </a:lnTo>
                  <a:lnTo>
                    <a:pt x="5874258" y="900684"/>
                  </a:lnTo>
                  <a:lnTo>
                    <a:pt x="5874258" y="788162"/>
                  </a:lnTo>
                  <a:lnTo>
                    <a:pt x="0" y="788162"/>
                  </a:lnTo>
                  <a:lnTo>
                    <a:pt x="0" y="112522"/>
                  </a:lnTo>
                  <a:close/>
                </a:path>
              </a:pathLst>
            </a:custGeom>
            <a:ln w="12192">
              <a:solidFill>
                <a:srgbClr val="E0E4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p:nvPr/>
        </p:nvSpPr>
        <p:spPr>
          <a:xfrm>
            <a:off x="4956809" y="1526286"/>
            <a:ext cx="5900420" cy="360045"/>
          </a:xfrm>
          <a:prstGeom prst="rect">
            <a:avLst/>
          </a:prstGeom>
        </p:spPr>
        <p:txBody>
          <a:bodyPr vert="horz" wrap="square" lIns="0" tIns="19685" rIns="0" bIns="0" rtlCol="0">
            <a:spAutoFit/>
          </a:bodyPr>
          <a:lstStyle/>
          <a:p>
            <a:pPr marL="70485" marR="5080" lvl="0" indent="-58419" algn="l" defTabSz="914400" rtl="0" eaLnBrk="1" fontAlgn="auto" latinLnBrk="0" hangingPunct="1">
              <a:lnSpc>
                <a:spcPts val="1310"/>
              </a:lnSpc>
              <a:spcBef>
                <a:spcPts val="155"/>
              </a:spcBef>
              <a:spcAft>
                <a:spcPts val="0"/>
              </a:spcAft>
              <a:buClrTx/>
              <a:buSzPct val="90909"/>
              <a:buFontTx/>
              <a:buChar char="•"/>
              <a:tabLst>
                <a:tab pos="71120" algn="l"/>
              </a:tabLst>
              <a:defRPr/>
            </a:pPr>
            <a:r>
              <a:rPr kumimoji="0" sz="1100" b="0" i="0" u="none" strike="noStrike" kern="1200" cap="none" spc="-5" normalizeH="0" baseline="0" noProof="0" dirty="0">
                <a:ln>
                  <a:noFill/>
                </a:ln>
                <a:solidFill>
                  <a:prstClr val="black"/>
                </a:solidFill>
                <a:effectLst/>
                <a:uLnTx/>
                <a:uFillTx/>
                <a:latin typeface="Segoe UI"/>
                <a:ea typeface="+mn-ea"/>
                <a:cs typeface="Segoe UI"/>
              </a:rPr>
              <a:t>Victims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may</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experience</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feelings</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of</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fear,</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anxiety,</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depression,</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a:t>
            </a:r>
            <a:r>
              <a:rPr kumimoji="0" sz="1100" b="0" i="0" u="none" strike="noStrike" kern="1200" cap="none" spc="-5" normalizeH="0" baseline="0" noProof="0" dirty="0">
                <a:ln>
                  <a:noFill/>
                </a:ln>
                <a:solidFill>
                  <a:prstClr val="black"/>
                </a:solidFill>
                <a:effectLst/>
                <a:uLnTx/>
                <a:uFillTx/>
                <a:latin typeface="Segoe UI"/>
                <a:ea typeface="+mn-ea"/>
                <a:cs typeface="Segoe UI"/>
              </a:rPr>
              <a:t> low</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self-esteem.</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The constant </a:t>
            </a:r>
            <a:r>
              <a:rPr kumimoji="0" sz="1100" b="0" i="0" u="none" strike="noStrike" kern="1200" cap="none" spc="-28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harassment,</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threats,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online</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abuse</a:t>
            </a:r>
            <a:r>
              <a:rPr kumimoji="0" sz="1100" b="0" i="0" u="none" strike="noStrike" kern="1200" cap="none" spc="-5" normalizeH="0" baseline="0" noProof="0" dirty="0">
                <a:ln>
                  <a:noFill/>
                </a:ln>
                <a:solidFill>
                  <a:prstClr val="black"/>
                </a:solidFill>
                <a:effectLst/>
                <a:uLnTx/>
                <a:uFillTx/>
                <a:latin typeface="Segoe UI"/>
                <a:ea typeface="+mn-ea"/>
                <a:cs typeface="Segoe UI"/>
              </a:rPr>
              <a:t> can</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lead</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to </a:t>
            </a:r>
            <a:r>
              <a:rPr kumimoji="0" sz="1100" b="0" i="0" u="none" strike="noStrike" kern="1200" cap="none" spc="-5" normalizeH="0" baseline="0" noProof="0" dirty="0">
                <a:ln>
                  <a:noFill/>
                </a:ln>
                <a:solidFill>
                  <a:prstClr val="black"/>
                </a:solidFill>
                <a:effectLst/>
                <a:uLnTx/>
                <a:uFillTx/>
                <a:latin typeface="Segoe UI"/>
                <a:ea typeface="+mn-ea"/>
                <a:cs typeface="Segoe UI"/>
              </a:rPr>
              <a:t>long-term</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trauma</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 mental</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health</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issues.</a:t>
            </a:r>
            <a:endParaRPr kumimoji="0" sz="11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12" name="object 12"/>
          <p:cNvGrpSpPr/>
          <p:nvPr/>
        </p:nvGrpSpPr>
        <p:grpSpPr>
          <a:xfrm>
            <a:off x="739140" y="1420367"/>
            <a:ext cx="4229100" cy="913130"/>
            <a:chOff x="739140" y="1420367"/>
            <a:chExt cx="4229100" cy="913130"/>
          </a:xfrm>
        </p:grpSpPr>
        <p:sp>
          <p:nvSpPr>
            <p:cNvPr id="13" name="object 13"/>
            <p:cNvSpPr/>
            <p:nvPr/>
          </p:nvSpPr>
          <p:spPr>
            <a:xfrm>
              <a:off x="745236" y="1426463"/>
              <a:ext cx="4217035" cy="901065"/>
            </a:xfrm>
            <a:custGeom>
              <a:avLst/>
              <a:gdLst/>
              <a:ahLst/>
              <a:cxnLst/>
              <a:rect l="l" t="t" r="r" b="b"/>
              <a:pathLst>
                <a:path w="4217035" h="901064">
                  <a:moveTo>
                    <a:pt x="4066793" y="0"/>
                  </a:moveTo>
                  <a:lnTo>
                    <a:pt x="150114" y="0"/>
                  </a:lnTo>
                  <a:lnTo>
                    <a:pt x="102666" y="7650"/>
                  </a:lnTo>
                  <a:lnTo>
                    <a:pt x="61458" y="28955"/>
                  </a:lnTo>
                  <a:lnTo>
                    <a:pt x="28963" y="61447"/>
                  </a:lnTo>
                  <a:lnTo>
                    <a:pt x="7652" y="102656"/>
                  </a:lnTo>
                  <a:lnTo>
                    <a:pt x="0" y="150113"/>
                  </a:lnTo>
                  <a:lnTo>
                    <a:pt x="0" y="750570"/>
                  </a:lnTo>
                  <a:lnTo>
                    <a:pt x="7652" y="798027"/>
                  </a:lnTo>
                  <a:lnTo>
                    <a:pt x="28963" y="839236"/>
                  </a:lnTo>
                  <a:lnTo>
                    <a:pt x="61458" y="871728"/>
                  </a:lnTo>
                  <a:lnTo>
                    <a:pt x="102666" y="893033"/>
                  </a:lnTo>
                  <a:lnTo>
                    <a:pt x="150114" y="900684"/>
                  </a:lnTo>
                  <a:lnTo>
                    <a:pt x="4066793" y="900684"/>
                  </a:lnTo>
                  <a:lnTo>
                    <a:pt x="4114251" y="893033"/>
                  </a:lnTo>
                  <a:lnTo>
                    <a:pt x="4155460" y="871728"/>
                  </a:lnTo>
                  <a:lnTo>
                    <a:pt x="4187952" y="839236"/>
                  </a:lnTo>
                  <a:lnTo>
                    <a:pt x="4209257" y="798027"/>
                  </a:lnTo>
                  <a:lnTo>
                    <a:pt x="4216908" y="750570"/>
                  </a:lnTo>
                  <a:lnTo>
                    <a:pt x="4216908" y="150113"/>
                  </a:lnTo>
                  <a:lnTo>
                    <a:pt x="4209257" y="102656"/>
                  </a:lnTo>
                  <a:lnTo>
                    <a:pt x="4187952" y="61447"/>
                  </a:lnTo>
                  <a:lnTo>
                    <a:pt x="4155460" y="28955"/>
                  </a:lnTo>
                  <a:lnTo>
                    <a:pt x="4114251" y="7650"/>
                  </a:lnTo>
                  <a:lnTo>
                    <a:pt x="4066793"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45236" y="1426463"/>
              <a:ext cx="4217035" cy="901065"/>
            </a:xfrm>
            <a:custGeom>
              <a:avLst/>
              <a:gdLst/>
              <a:ahLst/>
              <a:cxnLst/>
              <a:rect l="l" t="t" r="r" b="b"/>
              <a:pathLst>
                <a:path w="4217035" h="901064">
                  <a:moveTo>
                    <a:pt x="0" y="150113"/>
                  </a:moveTo>
                  <a:lnTo>
                    <a:pt x="7652" y="102656"/>
                  </a:lnTo>
                  <a:lnTo>
                    <a:pt x="28963" y="61447"/>
                  </a:lnTo>
                  <a:lnTo>
                    <a:pt x="61458" y="28955"/>
                  </a:lnTo>
                  <a:lnTo>
                    <a:pt x="102666" y="7650"/>
                  </a:lnTo>
                  <a:lnTo>
                    <a:pt x="150114" y="0"/>
                  </a:lnTo>
                  <a:lnTo>
                    <a:pt x="4066793" y="0"/>
                  </a:lnTo>
                  <a:lnTo>
                    <a:pt x="4114251" y="7650"/>
                  </a:lnTo>
                  <a:lnTo>
                    <a:pt x="4155460" y="28955"/>
                  </a:lnTo>
                  <a:lnTo>
                    <a:pt x="4187952" y="61447"/>
                  </a:lnTo>
                  <a:lnTo>
                    <a:pt x="4209257" y="102656"/>
                  </a:lnTo>
                  <a:lnTo>
                    <a:pt x="4216908" y="150113"/>
                  </a:lnTo>
                  <a:lnTo>
                    <a:pt x="4216908" y="750570"/>
                  </a:lnTo>
                  <a:lnTo>
                    <a:pt x="4209257" y="798027"/>
                  </a:lnTo>
                  <a:lnTo>
                    <a:pt x="4187952" y="839236"/>
                  </a:lnTo>
                  <a:lnTo>
                    <a:pt x="4155460" y="871728"/>
                  </a:lnTo>
                  <a:lnTo>
                    <a:pt x="4114251" y="893033"/>
                  </a:lnTo>
                  <a:lnTo>
                    <a:pt x="4066793" y="900684"/>
                  </a:lnTo>
                  <a:lnTo>
                    <a:pt x="150114" y="900684"/>
                  </a:lnTo>
                  <a:lnTo>
                    <a:pt x="102666" y="893033"/>
                  </a:lnTo>
                  <a:lnTo>
                    <a:pt x="61458" y="871728"/>
                  </a:lnTo>
                  <a:lnTo>
                    <a:pt x="28963" y="839236"/>
                  </a:lnTo>
                  <a:lnTo>
                    <a:pt x="7652" y="798027"/>
                  </a:lnTo>
                  <a:lnTo>
                    <a:pt x="0" y="750570"/>
                  </a:lnTo>
                  <a:lnTo>
                    <a:pt x="0" y="150113"/>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object 15"/>
          <p:cNvSpPr txBox="1"/>
          <p:nvPr/>
        </p:nvSpPr>
        <p:spPr>
          <a:xfrm>
            <a:off x="998321" y="1498472"/>
            <a:ext cx="3709670" cy="727075"/>
          </a:xfrm>
          <a:prstGeom prst="rect">
            <a:avLst/>
          </a:prstGeom>
        </p:spPr>
        <p:txBody>
          <a:bodyPr vert="horz" wrap="square" lIns="0" tIns="13335" rIns="0" bIns="0" rtlCol="0">
            <a:spAutoFit/>
          </a:bodyPr>
          <a:lstStyle/>
          <a:p>
            <a:pPr marL="890269" marR="5080" lvl="0" indent="-878205" algn="l" defTabSz="914400" rtl="0" eaLnBrk="1" fontAlgn="auto" latinLnBrk="0" hangingPunct="1">
              <a:lnSpc>
                <a:spcPct val="100000"/>
              </a:lnSpc>
              <a:spcBef>
                <a:spcPts val="105"/>
              </a:spcBef>
              <a:spcAft>
                <a:spcPts val="0"/>
              </a:spcAft>
              <a:buClrTx/>
              <a:buSzTx/>
              <a:buFontTx/>
              <a:buNone/>
              <a:tabLst/>
              <a:defRPr/>
            </a:pPr>
            <a:r>
              <a:rPr kumimoji="0" sz="2300" b="0" i="0" u="none" strike="noStrike" kern="1200" cap="none" spc="0" normalizeH="0" baseline="0" noProof="0" dirty="0">
                <a:ln>
                  <a:noFill/>
                </a:ln>
                <a:solidFill>
                  <a:srgbClr val="FFFFFF"/>
                </a:solidFill>
                <a:effectLst/>
                <a:uLnTx/>
                <a:uFillTx/>
                <a:latin typeface="Segoe UI"/>
                <a:ea typeface="+mn-ea"/>
                <a:cs typeface="Segoe UI"/>
              </a:rPr>
              <a:t>Emotional</a:t>
            </a:r>
            <a:r>
              <a:rPr kumimoji="0" sz="2300" b="0" i="0" u="none" strike="noStrike" kern="1200" cap="none" spc="-7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and</a:t>
            </a:r>
            <a:r>
              <a:rPr kumimoji="0" sz="2300" b="0" i="0" u="none" strike="noStrike" kern="1200" cap="none" spc="-45"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Psychological </a:t>
            </a:r>
            <a:r>
              <a:rPr kumimoji="0" sz="2300" b="0" i="0" u="none" strike="noStrike" kern="1200" cap="none" spc="-615"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Consequences:</a:t>
            </a:r>
            <a:endParaRPr kumimoji="0" sz="23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16" name="object 16"/>
          <p:cNvGrpSpPr/>
          <p:nvPr/>
        </p:nvGrpSpPr>
        <p:grpSpPr>
          <a:xfrm>
            <a:off x="4955794" y="2410714"/>
            <a:ext cx="6337300" cy="913765"/>
            <a:chOff x="4955794" y="2410714"/>
            <a:chExt cx="6337300" cy="913765"/>
          </a:xfrm>
        </p:grpSpPr>
        <p:sp>
          <p:nvSpPr>
            <p:cNvPr id="17" name="object 17"/>
            <p:cNvSpPr/>
            <p:nvPr/>
          </p:nvSpPr>
          <p:spPr>
            <a:xfrm>
              <a:off x="4962144" y="2417064"/>
              <a:ext cx="6324600" cy="901065"/>
            </a:xfrm>
            <a:custGeom>
              <a:avLst/>
              <a:gdLst/>
              <a:ahLst/>
              <a:cxnLst/>
              <a:rect l="l" t="t" r="r" b="b"/>
              <a:pathLst>
                <a:path w="6324600" h="901064">
                  <a:moveTo>
                    <a:pt x="5874258" y="0"/>
                  </a:moveTo>
                  <a:lnTo>
                    <a:pt x="5874258" y="112522"/>
                  </a:lnTo>
                  <a:lnTo>
                    <a:pt x="0" y="112522"/>
                  </a:lnTo>
                  <a:lnTo>
                    <a:pt x="0" y="788162"/>
                  </a:lnTo>
                  <a:lnTo>
                    <a:pt x="5874258" y="788162"/>
                  </a:lnTo>
                  <a:lnTo>
                    <a:pt x="5874258" y="900684"/>
                  </a:lnTo>
                  <a:lnTo>
                    <a:pt x="6324600" y="450341"/>
                  </a:lnTo>
                  <a:lnTo>
                    <a:pt x="5874258" y="0"/>
                  </a:lnTo>
                  <a:close/>
                </a:path>
              </a:pathLst>
            </a:custGeom>
            <a:solidFill>
              <a:srgbClr val="E0E4DC">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4962144" y="2417064"/>
              <a:ext cx="6324600" cy="901065"/>
            </a:xfrm>
            <a:custGeom>
              <a:avLst/>
              <a:gdLst/>
              <a:ahLst/>
              <a:cxnLst/>
              <a:rect l="l" t="t" r="r" b="b"/>
              <a:pathLst>
                <a:path w="6324600" h="901064">
                  <a:moveTo>
                    <a:pt x="0" y="112522"/>
                  </a:moveTo>
                  <a:lnTo>
                    <a:pt x="5874258" y="112522"/>
                  </a:lnTo>
                  <a:lnTo>
                    <a:pt x="5874258" y="0"/>
                  </a:lnTo>
                  <a:lnTo>
                    <a:pt x="6324600" y="450341"/>
                  </a:lnTo>
                  <a:lnTo>
                    <a:pt x="5874258" y="900684"/>
                  </a:lnTo>
                  <a:lnTo>
                    <a:pt x="5874258" y="788162"/>
                  </a:lnTo>
                  <a:lnTo>
                    <a:pt x="0" y="788162"/>
                  </a:lnTo>
                  <a:lnTo>
                    <a:pt x="0" y="112522"/>
                  </a:lnTo>
                  <a:close/>
                </a:path>
              </a:pathLst>
            </a:custGeom>
            <a:ln w="12192">
              <a:solidFill>
                <a:srgbClr val="E0E4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p:nvPr/>
        </p:nvSpPr>
        <p:spPr>
          <a:xfrm>
            <a:off x="4956809" y="2517394"/>
            <a:ext cx="5889625" cy="527685"/>
          </a:xfrm>
          <a:prstGeom prst="rect">
            <a:avLst/>
          </a:prstGeom>
        </p:spPr>
        <p:txBody>
          <a:bodyPr vert="horz" wrap="square" lIns="0" tIns="13970" rIns="0" bIns="0" rtlCol="0">
            <a:spAutoFit/>
          </a:bodyPr>
          <a:lstStyle/>
          <a:p>
            <a:pPr marL="70485" marR="5080" lvl="0" indent="-58419" algn="just" defTabSz="914400" rtl="0" eaLnBrk="1" fontAlgn="auto" latinLnBrk="0" hangingPunct="1">
              <a:lnSpc>
                <a:spcPct val="99500"/>
              </a:lnSpc>
              <a:spcBef>
                <a:spcPts val="110"/>
              </a:spcBef>
              <a:spcAft>
                <a:spcPts val="0"/>
              </a:spcAft>
              <a:buClrTx/>
              <a:buSzPct val="90909"/>
              <a:buFontTx/>
              <a:buChar char="•"/>
              <a:tabLst>
                <a:tab pos="71120" algn="l"/>
              </a:tabLst>
              <a:defRPr/>
            </a:pPr>
            <a:r>
              <a:rPr kumimoji="0" sz="1100" b="0" i="0" u="none" strike="noStrike" kern="1200" cap="none" spc="-5" normalizeH="0" baseline="0" noProof="0" dirty="0">
                <a:ln>
                  <a:noFill/>
                </a:ln>
                <a:solidFill>
                  <a:prstClr val="black"/>
                </a:solidFill>
                <a:effectLst/>
                <a:uLnTx/>
                <a:uFillTx/>
                <a:latin typeface="Segoe UI"/>
                <a:ea typeface="+mn-ea"/>
                <a:cs typeface="Segoe UI"/>
              </a:rPr>
              <a:t>While OGBV primarily occurs in </a:t>
            </a:r>
            <a:r>
              <a:rPr kumimoji="0" sz="1100" b="0" i="0" u="none" strike="noStrike" kern="1200" cap="none" spc="0" normalizeH="0" baseline="0" noProof="0" dirty="0">
                <a:ln>
                  <a:noFill/>
                </a:ln>
                <a:solidFill>
                  <a:prstClr val="black"/>
                </a:solidFill>
                <a:effectLst/>
                <a:uLnTx/>
                <a:uFillTx/>
                <a:latin typeface="Segoe UI"/>
                <a:ea typeface="+mn-ea"/>
                <a:cs typeface="Segoe UI"/>
              </a:rPr>
              <a:t>the </a:t>
            </a:r>
            <a:r>
              <a:rPr kumimoji="0" sz="1100" b="0" i="0" u="none" strike="noStrike" kern="1200" cap="none" spc="-5" normalizeH="0" baseline="0" noProof="0" dirty="0">
                <a:ln>
                  <a:noFill/>
                </a:ln>
                <a:solidFill>
                  <a:prstClr val="black"/>
                </a:solidFill>
                <a:effectLst/>
                <a:uLnTx/>
                <a:uFillTx/>
                <a:latin typeface="Segoe UI"/>
                <a:ea typeface="+mn-ea"/>
                <a:cs typeface="Segoe UI"/>
              </a:rPr>
              <a:t>digital </a:t>
            </a:r>
            <a:r>
              <a:rPr kumimoji="0" sz="1100" b="0" i="0" u="none" strike="noStrike" kern="1200" cap="none" spc="0" normalizeH="0" baseline="0" noProof="0" dirty="0">
                <a:ln>
                  <a:noFill/>
                </a:ln>
                <a:solidFill>
                  <a:prstClr val="black"/>
                </a:solidFill>
                <a:effectLst/>
                <a:uLnTx/>
                <a:uFillTx/>
                <a:latin typeface="Segoe UI"/>
                <a:ea typeface="+mn-ea"/>
                <a:cs typeface="Segoe UI"/>
              </a:rPr>
              <a:t>realm, </a:t>
            </a:r>
            <a:r>
              <a:rPr kumimoji="0" sz="1100" b="0" i="0" u="none" strike="noStrike" kern="1200" cap="none" spc="-5" normalizeH="0" baseline="0" noProof="0" dirty="0">
                <a:ln>
                  <a:noFill/>
                </a:ln>
                <a:solidFill>
                  <a:prstClr val="black"/>
                </a:solidFill>
                <a:effectLst/>
                <a:uLnTx/>
                <a:uFillTx/>
                <a:latin typeface="Segoe UI"/>
                <a:ea typeface="+mn-ea"/>
                <a:cs typeface="Segoe UI"/>
              </a:rPr>
              <a:t>it can </a:t>
            </a:r>
            <a:r>
              <a:rPr kumimoji="0" sz="1100" b="0" i="0" u="none" strike="noStrike" kern="1200" cap="none" spc="0" normalizeH="0" baseline="0" noProof="0" dirty="0">
                <a:ln>
                  <a:noFill/>
                </a:ln>
                <a:solidFill>
                  <a:prstClr val="black"/>
                </a:solidFill>
                <a:effectLst/>
                <a:uLnTx/>
                <a:uFillTx/>
                <a:latin typeface="Segoe UI"/>
                <a:ea typeface="+mn-ea"/>
                <a:cs typeface="Segoe UI"/>
              </a:rPr>
              <a:t>have </a:t>
            </a:r>
            <a:r>
              <a:rPr kumimoji="0" sz="1100" b="0" i="0" u="none" strike="noStrike" kern="1200" cap="none" spc="-5" normalizeH="0" baseline="0" noProof="0" dirty="0">
                <a:ln>
                  <a:noFill/>
                </a:ln>
                <a:solidFill>
                  <a:prstClr val="black"/>
                </a:solidFill>
                <a:effectLst/>
                <a:uLnTx/>
                <a:uFillTx/>
                <a:latin typeface="Segoe UI"/>
                <a:ea typeface="+mn-ea"/>
                <a:cs typeface="Segoe UI"/>
              </a:rPr>
              <a:t>physical </a:t>
            </a:r>
            <a:r>
              <a:rPr kumimoji="0" sz="1100" b="0" i="0" u="none" strike="noStrike" kern="1200" cap="none" spc="0" normalizeH="0" baseline="0" noProof="0" dirty="0">
                <a:ln>
                  <a:noFill/>
                </a:ln>
                <a:solidFill>
                  <a:prstClr val="black"/>
                </a:solidFill>
                <a:effectLst/>
                <a:uLnTx/>
                <a:uFillTx/>
                <a:latin typeface="Segoe UI"/>
                <a:ea typeface="+mn-ea"/>
                <a:cs typeface="Segoe UI"/>
              </a:rPr>
              <a:t>health </a:t>
            </a:r>
            <a:r>
              <a:rPr kumimoji="0" sz="1100" b="0" i="0" u="none" strike="noStrike" kern="1200" cap="none" spc="-5" normalizeH="0" baseline="0" noProof="0" dirty="0">
                <a:ln>
                  <a:noFill/>
                </a:ln>
                <a:solidFill>
                  <a:prstClr val="black"/>
                </a:solidFill>
                <a:effectLst/>
                <a:uLnTx/>
                <a:uFillTx/>
                <a:latin typeface="Segoe UI"/>
                <a:ea typeface="+mn-ea"/>
                <a:cs typeface="Segoe UI"/>
              </a:rPr>
              <a:t>implications </a:t>
            </a:r>
            <a:r>
              <a:rPr kumimoji="0" sz="1100" b="0" i="0" u="none" strike="noStrike" kern="1200" cap="none" spc="0" normalizeH="0" baseline="0" noProof="0" dirty="0">
                <a:ln>
                  <a:noFill/>
                </a:ln>
                <a:solidFill>
                  <a:prstClr val="black"/>
                </a:solidFill>
                <a:effectLst/>
                <a:uLnTx/>
                <a:uFillTx/>
                <a:latin typeface="Segoe UI"/>
                <a:ea typeface="+mn-ea"/>
                <a:cs typeface="Segoe UI"/>
              </a:rPr>
              <a:t>from </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stress </a:t>
            </a:r>
            <a:r>
              <a:rPr kumimoji="0" sz="1100" b="0" i="0" u="none" strike="noStrike" kern="1200" cap="none" spc="0" normalizeH="0" baseline="0" noProof="0" dirty="0">
                <a:ln>
                  <a:noFill/>
                </a:ln>
                <a:solidFill>
                  <a:prstClr val="black"/>
                </a:solidFill>
                <a:effectLst/>
                <a:uLnTx/>
                <a:uFillTx/>
                <a:latin typeface="Segoe UI"/>
                <a:ea typeface="+mn-ea"/>
                <a:cs typeface="Segoe UI"/>
              </a:rPr>
              <a:t>and anxiety. </a:t>
            </a:r>
            <a:r>
              <a:rPr kumimoji="0" sz="1100" b="0" i="0" u="none" strike="noStrike" kern="1200" cap="none" spc="-5" normalizeH="0" baseline="0" noProof="0" dirty="0">
                <a:ln>
                  <a:noFill/>
                </a:ln>
                <a:solidFill>
                  <a:prstClr val="black"/>
                </a:solidFill>
                <a:effectLst/>
                <a:uLnTx/>
                <a:uFillTx/>
                <a:latin typeface="Segoe UI"/>
                <a:ea typeface="+mn-ea"/>
                <a:cs typeface="Segoe UI"/>
              </a:rPr>
              <a:t>This manifests in physical symptoms such </a:t>
            </a:r>
            <a:r>
              <a:rPr kumimoji="0" sz="1100" b="0" i="0" u="none" strike="noStrike" kern="1200" cap="none" spc="0" normalizeH="0" baseline="0" noProof="0" dirty="0">
                <a:ln>
                  <a:noFill/>
                </a:ln>
                <a:solidFill>
                  <a:prstClr val="black"/>
                </a:solidFill>
                <a:effectLst/>
                <a:uLnTx/>
                <a:uFillTx/>
                <a:latin typeface="Segoe UI"/>
                <a:ea typeface="+mn-ea"/>
                <a:cs typeface="Segoe UI"/>
              </a:rPr>
              <a:t>as headaches, </a:t>
            </a:r>
            <a:r>
              <a:rPr kumimoji="0" sz="1100" b="0" i="0" u="none" strike="noStrike" kern="1200" cap="none" spc="-5" normalizeH="0" baseline="0" noProof="0" dirty="0">
                <a:ln>
                  <a:noFill/>
                </a:ln>
                <a:solidFill>
                  <a:prstClr val="black"/>
                </a:solidFill>
                <a:effectLst/>
                <a:uLnTx/>
                <a:uFillTx/>
                <a:latin typeface="Segoe UI"/>
                <a:ea typeface="+mn-ea"/>
                <a:cs typeface="Segoe UI"/>
              </a:rPr>
              <a:t>sleep disturbances, </a:t>
            </a:r>
            <a:r>
              <a:rPr kumimoji="0" sz="1100" b="0" i="0" u="none" strike="noStrike" kern="1200" cap="none" spc="-29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others.</a:t>
            </a:r>
            <a:endParaRPr kumimoji="0" sz="11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20" name="object 20"/>
          <p:cNvGrpSpPr/>
          <p:nvPr/>
        </p:nvGrpSpPr>
        <p:grpSpPr>
          <a:xfrm>
            <a:off x="739140" y="2410967"/>
            <a:ext cx="4229100" cy="913130"/>
            <a:chOff x="739140" y="2410967"/>
            <a:chExt cx="4229100" cy="913130"/>
          </a:xfrm>
        </p:grpSpPr>
        <p:sp>
          <p:nvSpPr>
            <p:cNvPr id="21" name="object 21"/>
            <p:cNvSpPr/>
            <p:nvPr/>
          </p:nvSpPr>
          <p:spPr>
            <a:xfrm>
              <a:off x="745236" y="2417063"/>
              <a:ext cx="4217035" cy="901065"/>
            </a:xfrm>
            <a:custGeom>
              <a:avLst/>
              <a:gdLst/>
              <a:ahLst/>
              <a:cxnLst/>
              <a:rect l="l" t="t" r="r" b="b"/>
              <a:pathLst>
                <a:path w="4217035" h="901064">
                  <a:moveTo>
                    <a:pt x="4066793" y="0"/>
                  </a:moveTo>
                  <a:lnTo>
                    <a:pt x="150114" y="0"/>
                  </a:lnTo>
                  <a:lnTo>
                    <a:pt x="102666" y="7650"/>
                  </a:lnTo>
                  <a:lnTo>
                    <a:pt x="61458" y="28955"/>
                  </a:lnTo>
                  <a:lnTo>
                    <a:pt x="28963" y="61447"/>
                  </a:lnTo>
                  <a:lnTo>
                    <a:pt x="7652" y="102656"/>
                  </a:lnTo>
                  <a:lnTo>
                    <a:pt x="0" y="150113"/>
                  </a:lnTo>
                  <a:lnTo>
                    <a:pt x="0" y="750570"/>
                  </a:lnTo>
                  <a:lnTo>
                    <a:pt x="7652" y="798027"/>
                  </a:lnTo>
                  <a:lnTo>
                    <a:pt x="28963" y="839236"/>
                  </a:lnTo>
                  <a:lnTo>
                    <a:pt x="61458" y="871728"/>
                  </a:lnTo>
                  <a:lnTo>
                    <a:pt x="102666" y="893033"/>
                  </a:lnTo>
                  <a:lnTo>
                    <a:pt x="150114" y="900684"/>
                  </a:lnTo>
                  <a:lnTo>
                    <a:pt x="4066793" y="900684"/>
                  </a:lnTo>
                  <a:lnTo>
                    <a:pt x="4114251" y="893033"/>
                  </a:lnTo>
                  <a:lnTo>
                    <a:pt x="4155460" y="871728"/>
                  </a:lnTo>
                  <a:lnTo>
                    <a:pt x="4187952" y="839236"/>
                  </a:lnTo>
                  <a:lnTo>
                    <a:pt x="4209257" y="798027"/>
                  </a:lnTo>
                  <a:lnTo>
                    <a:pt x="4216908" y="750570"/>
                  </a:lnTo>
                  <a:lnTo>
                    <a:pt x="4216908" y="150113"/>
                  </a:lnTo>
                  <a:lnTo>
                    <a:pt x="4209257" y="102656"/>
                  </a:lnTo>
                  <a:lnTo>
                    <a:pt x="4187952" y="61447"/>
                  </a:lnTo>
                  <a:lnTo>
                    <a:pt x="4155460" y="28955"/>
                  </a:lnTo>
                  <a:lnTo>
                    <a:pt x="4114251" y="7650"/>
                  </a:lnTo>
                  <a:lnTo>
                    <a:pt x="4066793"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45236" y="2417063"/>
              <a:ext cx="4217035" cy="901065"/>
            </a:xfrm>
            <a:custGeom>
              <a:avLst/>
              <a:gdLst/>
              <a:ahLst/>
              <a:cxnLst/>
              <a:rect l="l" t="t" r="r" b="b"/>
              <a:pathLst>
                <a:path w="4217035" h="901064">
                  <a:moveTo>
                    <a:pt x="0" y="150113"/>
                  </a:moveTo>
                  <a:lnTo>
                    <a:pt x="7652" y="102656"/>
                  </a:lnTo>
                  <a:lnTo>
                    <a:pt x="28963" y="61447"/>
                  </a:lnTo>
                  <a:lnTo>
                    <a:pt x="61458" y="28955"/>
                  </a:lnTo>
                  <a:lnTo>
                    <a:pt x="102666" y="7650"/>
                  </a:lnTo>
                  <a:lnTo>
                    <a:pt x="150114" y="0"/>
                  </a:lnTo>
                  <a:lnTo>
                    <a:pt x="4066793" y="0"/>
                  </a:lnTo>
                  <a:lnTo>
                    <a:pt x="4114251" y="7650"/>
                  </a:lnTo>
                  <a:lnTo>
                    <a:pt x="4155460" y="28955"/>
                  </a:lnTo>
                  <a:lnTo>
                    <a:pt x="4187952" y="61447"/>
                  </a:lnTo>
                  <a:lnTo>
                    <a:pt x="4209257" y="102656"/>
                  </a:lnTo>
                  <a:lnTo>
                    <a:pt x="4216908" y="150113"/>
                  </a:lnTo>
                  <a:lnTo>
                    <a:pt x="4216908" y="750570"/>
                  </a:lnTo>
                  <a:lnTo>
                    <a:pt x="4209257" y="798027"/>
                  </a:lnTo>
                  <a:lnTo>
                    <a:pt x="4187952" y="839236"/>
                  </a:lnTo>
                  <a:lnTo>
                    <a:pt x="4155460" y="871728"/>
                  </a:lnTo>
                  <a:lnTo>
                    <a:pt x="4114251" y="893033"/>
                  </a:lnTo>
                  <a:lnTo>
                    <a:pt x="4066793" y="900684"/>
                  </a:lnTo>
                  <a:lnTo>
                    <a:pt x="150114" y="900684"/>
                  </a:lnTo>
                  <a:lnTo>
                    <a:pt x="102666" y="893033"/>
                  </a:lnTo>
                  <a:lnTo>
                    <a:pt x="61458" y="871728"/>
                  </a:lnTo>
                  <a:lnTo>
                    <a:pt x="28963" y="839236"/>
                  </a:lnTo>
                  <a:lnTo>
                    <a:pt x="7652" y="798027"/>
                  </a:lnTo>
                  <a:lnTo>
                    <a:pt x="0" y="750570"/>
                  </a:lnTo>
                  <a:lnTo>
                    <a:pt x="0" y="150113"/>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object 23"/>
          <p:cNvSpPr txBox="1"/>
          <p:nvPr/>
        </p:nvSpPr>
        <p:spPr>
          <a:xfrm>
            <a:off x="865733" y="2664028"/>
            <a:ext cx="3975100" cy="37719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300" b="0" i="0" u="none" strike="noStrike" kern="1200" cap="none" spc="0" normalizeH="0" baseline="0" noProof="0" dirty="0">
                <a:ln>
                  <a:noFill/>
                </a:ln>
                <a:solidFill>
                  <a:srgbClr val="FFFFFF"/>
                </a:solidFill>
                <a:effectLst/>
                <a:uLnTx/>
                <a:uFillTx/>
                <a:latin typeface="Segoe UI"/>
                <a:ea typeface="+mn-ea"/>
                <a:cs typeface="Segoe UI"/>
              </a:rPr>
              <a:t>Physical</a:t>
            </a:r>
            <a:r>
              <a:rPr kumimoji="0" sz="2300" b="0" i="0" u="none" strike="noStrike" kern="1200" cap="none" spc="-45"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Health</a:t>
            </a:r>
            <a:r>
              <a:rPr kumimoji="0" sz="2300" b="0" i="0" u="none" strike="noStrike" kern="1200" cap="none" spc="-30" normalizeH="0" baseline="0" noProof="0" dirty="0">
                <a:ln>
                  <a:noFill/>
                </a:ln>
                <a:solidFill>
                  <a:srgbClr val="FFFFFF"/>
                </a:solidFill>
                <a:effectLst/>
                <a:uLnTx/>
                <a:uFillTx/>
                <a:latin typeface="Segoe UI"/>
                <a:ea typeface="+mn-ea"/>
                <a:cs typeface="Segoe UI"/>
              </a:rPr>
              <a:t> </a:t>
            </a:r>
            <a:r>
              <a:rPr kumimoji="0" sz="2300" b="0" i="0" u="none" strike="noStrike" kern="1200" cap="none" spc="-5" normalizeH="0" baseline="0" noProof="0" dirty="0">
                <a:ln>
                  <a:noFill/>
                </a:ln>
                <a:solidFill>
                  <a:srgbClr val="FFFFFF"/>
                </a:solidFill>
                <a:effectLst/>
                <a:uLnTx/>
                <a:uFillTx/>
                <a:latin typeface="Segoe UI"/>
                <a:ea typeface="+mn-ea"/>
                <a:cs typeface="Segoe UI"/>
              </a:rPr>
              <a:t>Consequences:</a:t>
            </a:r>
            <a:endParaRPr kumimoji="0" sz="23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24" name="object 24"/>
          <p:cNvGrpSpPr/>
          <p:nvPr/>
        </p:nvGrpSpPr>
        <p:grpSpPr>
          <a:xfrm>
            <a:off x="4955794" y="3402838"/>
            <a:ext cx="6337300" cy="913765"/>
            <a:chOff x="4955794" y="3402838"/>
            <a:chExt cx="6337300" cy="913765"/>
          </a:xfrm>
        </p:grpSpPr>
        <p:sp>
          <p:nvSpPr>
            <p:cNvPr id="25" name="object 25"/>
            <p:cNvSpPr/>
            <p:nvPr/>
          </p:nvSpPr>
          <p:spPr>
            <a:xfrm>
              <a:off x="4962144" y="3409188"/>
              <a:ext cx="6324600" cy="901065"/>
            </a:xfrm>
            <a:custGeom>
              <a:avLst/>
              <a:gdLst/>
              <a:ahLst/>
              <a:cxnLst/>
              <a:rect l="l" t="t" r="r" b="b"/>
              <a:pathLst>
                <a:path w="6324600" h="901064">
                  <a:moveTo>
                    <a:pt x="5874258" y="0"/>
                  </a:moveTo>
                  <a:lnTo>
                    <a:pt x="5874258" y="112522"/>
                  </a:lnTo>
                  <a:lnTo>
                    <a:pt x="0" y="112522"/>
                  </a:lnTo>
                  <a:lnTo>
                    <a:pt x="0" y="788162"/>
                  </a:lnTo>
                  <a:lnTo>
                    <a:pt x="5874258" y="788162"/>
                  </a:lnTo>
                  <a:lnTo>
                    <a:pt x="5874258" y="900684"/>
                  </a:lnTo>
                  <a:lnTo>
                    <a:pt x="6324600" y="450342"/>
                  </a:lnTo>
                  <a:lnTo>
                    <a:pt x="5874258" y="0"/>
                  </a:lnTo>
                  <a:close/>
                </a:path>
              </a:pathLst>
            </a:custGeom>
            <a:solidFill>
              <a:srgbClr val="E0E4DC">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4962144" y="3409188"/>
              <a:ext cx="6324600" cy="901065"/>
            </a:xfrm>
            <a:custGeom>
              <a:avLst/>
              <a:gdLst/>
              <a:ahLst/>
              <a:cxnLst/>
              <a:rect l="l" t="t" r="r" b="b"/>
              <a:pathLst>
                <a:path w="6324600" h="901064">
                  <a:moveTo>
                    <a:pt x="0" y="112522"/>
                  </a:moveTo>
                  <a:lnTo>
                    <a:pt x="5874258" y="112522"/>
                  </a:lnTo>
                  <a:lnTo>
                    <a:pt x="5874258" y="0"/>
                  </a:lnTo>
                  <a:lnTo>
                    <a:pt x="6324600" y="450342"/>
                  </a:lnTo>
                  <a:lnTo>
                    <a:pt x="5874258" y="900684"/>
                  </a:lnTo>
                  <a:lnTo>
                    <a:pt x="5874258" y="788162"/>
                  </a:lnTo>
                  <a:lnTo>
                    <a:pt x="0" y="788162"/>
                  </a:lnTo>
                  <a:lnTo>
                    <a:pt x="0" y="112522"/>
                  </a:lnTo>
                  <a:close/>
                </a:path>
              </a:pathLst>
            </a:custGeom>
            <a:ln w="12192">
              <a:solidFill>
                <a:srgbClr val="E0E4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object 27"/>
          <p:cNvSpPr txBox="1"/>
          <p:nvPr/>
        </p:nvSpPr>
        <p:spPr>
          <a:xfrm>
            <a:off x="4956809" y="3508324"/>
            <a:ext cx="5781675" cy="695960"/>
          </a:xfrm>
          <a:prstGeom prst="rect">
            <a:avLst/>
          </a:prstGeom>
        </p:spPr>
        <p:txBody>
          <a:bodyPr vert="horz" wrap="square" lIns="0" tIns="13335" rIns="0" bIns="0" rtlCol="0">
            <a:spAutoFit/>
          </a:bodyPr>
          <a:lstStyle/>
          <a:p>
            <a:pPr marL="70485" marR="5080" lvl="0" indent="-58419" algn="l" defTabSz="914400" rtl="0" eaLnBrk="1" fontAlgn="auto" latinLnBrk="0" hangingPunct="1">
              <a:lnSpc>
                <a:spcPct val="100000"/>
              </a:lnSpc>
              <a:spcBef>
                <a:spcPts val="105"/>
              </a:spcBef>
              <a:spcAft>
                <a:spcPts val="0"/>
              </a:spcAft>
              <a:buClrTx/>
              <a:buSzPct val="90909"/>
              <a:buFontTx/>
              <a:buChar char="•"/>
              <a:tabLst>
                <a:tab pos="71120" algn="l"/>
              </a:tabLst>
              <a:defRPr/>
            </a:pPr>
            <a:r>
              <a:rPr kumimoji="0" sz="1100" b="0" i="0" u="none" strike="noStrike" kern="1200" cap="none" spc="-5" normalizeH="0" baseline="0" noProof="0" dirty="0">
                <a:ln>
                  <a:noFill/>
                </a:ln>
                <a:solidFill>
                  <a:prstClr val="black"/>
                </a:solidFill>
                <a:effectLst/>
                <a:uLnTx/>
                <a:uFillTx/>
                <a:latin typeface="Segoe UI"/>
                <a:ea typeface="+mn-ea"/>
                <a:cs typeface="Segoe UI"/>
              </a:rPr>
              <a:t>Survivors</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of</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OGBV</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may </a:t>
            </a:r>
            <a:r>
              <a:rPr kumimoji="0" sz="1100" b="0" i="0" u="none" strike="noStrike" kern="1200" cap="none" spc="-5" normalizeH="0" baseline="0" noProof="0" dirty="0">
                <a:ln>
                  <a:noFill/>
                </a:ln>
                <a:solidFill>
                  <a:prstClr val="black"/>
                </a:solidFill>
                <a:effectLst/>
                <a:uLnTx/>
                <a:uFillTx/>
                <a:latin typeface="Segoe UI"/>
                <a:ea typeface="+mn-ea"/>
                <a:cs typeface="Segoe UI"/>
              </a:rPr>
              <a:t>withdraw</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from</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online</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platforms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social</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interactions</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due</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to</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fear</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of </a:t>
            </a:r>
            <a:r>
              <a:rPr kumimoji="0" sz="1100" b="0" i="0" u="none" strike="noStrike" kern="1200" cap="none" spc="-28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further</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abuse or</a:t>
            </a:r>
            <a:r>
              <a:rPr kumimoji="0" sz="1100" b="0" i="0" u="none" strike="noStrike" kern="1200" cap="none" spc="-5" normalizeH="0" baseline="0" noProof="0" dirty="0">
                <a:ln>
                  <a:noFill/>
                </a:ln>
                <a:solidFill>
                  <a:prstClr val="black"/>
                </a:solidFill>
                <a:effectLst/>
                <a:uLnTx/>
                <a:uFillTx/>
                <a:latin typeface="Segoe UI"/>
                <a:ea typeface="+mn-ea"/>
                <a:cs typeface="Segoe UI"/>
              </a:rPr>
              <a:t> public</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humiliation.</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This</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isolation can</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lead to</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feelings</a:t>
            </a:r>
            <a:r>
              <a:rPr kumimoji="0" sz="1100" b="0" i="0" u="none" strike="noStrike" kern="1200" cap="none" spc="0" normalizeH="0" baseline="0" noProof="0" dirty="0">
                <a:ln>
                  <a:noFill/>
                </a:ln>
                <a:solidFill>
                  <a:prstClr val="black"/>
                </a:solidFill>
                <a:effectLst/>
                <a:uLnTx/>
                <a:uFillTx/>
                <a:latin typeface="Segoe UI"/>
                <a:ea typeface="+mn-ea"/>
                <a:cs typeface="Segoe UI"/>
              </a:rPr>
              <a:t> of</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loneliness,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social </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exclusion,</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 </a:t>
            </a:r>
            <a:r>
              <a:rPr kumimoji="0" sz="1100" b="0" i="0" u="none" strike="noStrike" kern="1200" cap="none" spc="-5" normalizeH="0" baseline="0" noProof="0" dirty="0">
                <a:ln>
                  <a:noFill/>
                </a:ln>
                <a:solidFill>
                  <a:prstClr val="black"/>
                </a:solidFill>
                <a:effectLst/>
                <a:uLnTx/>
                <a:uFillTx/>
                <a:latin typeface="Segoe UI"/>
                <a:ea typeface="+mn-ea"/>
                <a:cs typeface="Segoe UI"/>
              </a:rPr>
              <a:t>reduced</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sense</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of</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belonging.</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Severely</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survivors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may</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face stigmatization </a:t>
            </a:r>
            <a:r>
              <a:rPr kumimoji="0" sz="1100" b="0" i="0" u="none" strike="noStrike" kern="1200" cap="none" spc="0" normalizeH="0" baseline="0" noProof="0" dirty="0">
                <a:ln>
                  <a:noFill/>
                </a:ln>
                <a:solidFill>
                  <a:prstClr val="black"/>
                </a:solidFill>
                <a:effectLst/>
                <a:uLnTx/>
                <a:uFillTx/>
                <a:latin typeface="Segoe UI"/>
                <a:ea typeface="+mn-ea"/>
                <a:cs typeface="Segoe UI"/>
              </a:rPr>
              <a:t>and </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victim-blaming </a:t>
            </a:r>
            <a:r>
              <a:rPr kumimoji="0" sz="1100" b="0" i="0" u="none" strike="noStrike" kern="1200" cap="none" spc="0" normalizeH="0" baseline="0" noProof="0" dirty="0">
                <a:ln>
                  <a:noFill/>
                </a:ln>
                <a:solidFill>
                  <a:prstClr val="black"/>
                </a:solidFill>
                <a:effectLst/>
                <a:uLnTx/>
                <a:uFillTx/>
                <a:latin typeface="Segoe UI"/>
                <a:ea typeface="+mn-ea"/>
                <a:cs typeface="Segoe UI"/>
              </a:rPr>
              <a:t>from</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others,</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which</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can</a:t>
            </a:r>
            <a:r>
              <a:rPr kumimoji="0" sz="1100" b="0" i="0" u="none" strike="noStrike" kern="1200" cap="none" spc="0" normalizeH="0" baseline="0" noProof="0" dirty="0">
                <a:ln>
                  <a:noFill/>
                </a:ln>
                <a:solidFill>
                  <a:prstClr val="black"/>
                </a:solidFill>
                <a:effectLst/>
                <a:uLnTx/>
                <a:uFillTx/>
                <a:latin typeface="Segoe UI"/>
                <a:ea typeface="+mn-ea"/>
                <a:cs typeface="Segoe UI"/>
              </a:rPr>
              <a:t> exacerbate</a:t>
            </a:r>
            <a:r>
              <a:rPr kumimoji="0" sz="1100" b="0" i="0" u="none" strike="noStrike" kern="1200" cap="none" spc="-2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their</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emotional</a:t>
            </a:r>
            <a:r>
              <a:rPr kumimoji="0" sz="1100" b="0" i="0" u="none" strike="noStrike" kern="1200" cap="none" spc="-2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distress.</a:t>
            </a:r>
            <a:endParaRPr kumimoji="0" sz="11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28" name="object 28"/>
          <p:cNvGrpSpPr/>
          <p:nvPr/>
        </p:nvGrpSpPr>
        <p:grpSpPr>
          <a:xfrm>
            <a:off x="739140" y="3403091"/>
            <a:ext cx="4229100" cy="913130"/>
            <a:chOff x="739140" y="3403091"/>
            <a:chExt cx="4229100" cy="913130"/>
          </a:xfrm>
        </p:grpSpPr>
        <p:sp>
          <p:nvSpPr>
            <p:cNvPr id="29" name="object 29"/>
            <p:cNvSpPr/>
            <p:nvPr/>
          </p:nvSpPr>
          <p:spPr>
            <a:xfrm>
              <a:off x="745236" y="3409187"/>
              <a:ext cx="4217035" cy="901065"/>
            </a:xfrm>
            <a:custGeom>
              <a:avLst/>
              <a:gdLst/>
              <a:ahLst/>
              <a:cxnLst/>
              <a:rect l="l" t="t" r="r" b="b"/>
              <a:pathLst>
                <a:path w="4217035" h="901064">
                  <a:moveTo>
                    <a:pt x="4066793" y="0"/>
                  </a:moveTo>
                  <a:lnTo>
                    <a:pt x="150114" y="0"/>
                  </a:lnTo>
                  <a:lnTo>
                    <a:pt x="102666" y="7650"/>
                  </a:lnTo>
                  <a:lnTo>
                    <a:pt x="61458" y="28955"/>
                  </a:lnTo>
                  <a:lnTo>
                    <a:pt x="28963" y="61447"/>
                  </a:lnTo>
                  <a:lnTo>
                    <a:pt x="7652" y="102656"/>
                  </a:lnTo>
                  <a:lnTo>
                    <a:pt x="0" y="150113"/>
                  </a:lnTo>
                  <a:lnTo>
                    <a:pt x="0" y="750569"/>
                  </a:lnTo>
                  <a:lnTo>
                    <a:pt x="7652" y="798027"/>
                  </a:lnTo>
                  <a:lnTo>
                    <a:pt x="28963" y="839236"/>
                  </a:lnTo>
                  <a:lnTo>
                    <a:pt x="61458" y="871728"/>
                  </a:lnTo>
                  <a:lnTo>
                    <a:pt x="102666" y="893033"/>
                  </a:lnTo>
                  <a:lnTo>
                    <a:pt x="150114" y="900684"/>
                  </a:lnTo>
                  <a:lnTo>
                    <a:pt x="4066793" y="900684"/>
                  </a:lnTo>
                  <a:lnTo>
                    <a:pt x="4114251" y="893033"/>
                  </a:lnTo>
                  <a:lnTo>
                    <a:pt x="4155460" y="871728"/>
                  </a:lnTo>
                  <a:lnTo>
                    <a:pt x="4187952" y="839236"/>
                  </a:lnTo>
                  <a:lnTo>
                    <a:pt x="4209257" y="798027"/>
                  </a:lnTo>
                  <a:lnTo>
                    <a:pt x="4216908" y="750569"/>
                  </a:lnTo>
                  <a:lnTo>
                    <a:pt x="4216908" y="150113"/>
                  </a:lnTo>
                  <a:lnTo>
                    <a:pt x="4209257" y="102656"/>
                  </a:lnTo>
                  <a:lnTo>
                    <a:pt x="4187952" y="61447"/>
                  </a:lnTo>
                  <a:lnTo>
                    <a:pt x="4155460" y="28955"/>
                  </a:lnTo>
                  <a:lnTo>
                    <a:pt x="4114251" y="7650"/>
                  </a:lnTo>
                  <a:lnTo>
                    <a:pt x="4066793"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745236" y="3409187"/>
              <a:ext cx="4217035" cy="901065"/>
            </a:xfrm>
            <a:custGeom>
              <a:avLst/>
              <a:gdLst/>
              <a:ahLst/>
              <a:cxnLst/>
              <a:rect l="l" t="t" r="r" b="b"/>
              <a:pathLst>
                <a:path w="4217035" h="901064">
                  <a:moveTo>
                    <a:pt x="0" y="150113"/>
                  </a:moveTo>
                  <a:lnTo>
                    <a:pt x="7652" y="102656"/>
                  </a:lnTo>
                  <a:lnTo>
                    <a:pt x="28963" y="61447"/>
                  </a:lnTo>
                  <a:lnTo>
                    <a:pt x="61458" y="28955"/>
                  </a:lnTo>
                  <a:lnTo>
                    <a:pt x="102666" y="7650"/>
                  </a:lnTo>
                  <a:lnTo>
                    <a:pt x="150114" y="0"/>
                  </a:lnTo>
                  <a:lnTo>
                    <a:pt x="4066793" y="0"/>
                  </a:lnTo>
                  <a:lnTo>
                    <a:pt x="4114251" y="7650"/>
                  </a:lnTo>
                  <a:lnTo>
                    <a:pt x="4155460" y="28955"/>
                  </a:lnTo>
                  <a:lnTo>
                    <a:pt x="4187952" y="61447"/>
                  </a:lnTo>
                  <a:lnTo>
                    <a:pt x="4209257" y="102656"/>
                  </a:lnTo>
                  <a:lnTo>
                    <a:pt x="4216908" y="150113"/>
                  </a:lnTo>
                  <a:lnTo>
                    <a:pt x="4216908" y="750569"/>
                  </a:lnTo>
                  <a:lnTo>
                    <a:pt x="4209257" y="798027"/>
                  </a:lnTo>
                  <a:lnTo>
                    <a:pt x="4187952" y="839236"/>
                  </a:lnTo>
                  <a:lnTo>
                    <a:pt x="4155460" y="871728"/>
                  </a:lnTo>
                  <a:lnTo>
                    <a:pt x="4114251" y="893033"/>
                  </a:lnTo>
                  <a:lnTo>
                    <a:pt x="4066793" y="900684"/>
                  </a:lnTo>
                  <a:lnTo>
                    <a:pt x="150114" y="900684"/>
                  </a:lnTo>
                  <a:lnTo>
                    <a:pt x="102666" y="893033"/>
                  </a:lnTo>
                  <a:lnTo>
                    <a:pt x="61458" y="871728"/>
                  </a:lnTo>
                  <a:lnTo>
                    <a:pt x="28963" y="839236"/>
                  </a:lnTo>
                  <a:lnTo>
                    <a:pt x="7652" y="798027"/>
                  </a:lnTo>
                  <a:lnTo>
                    <a:pt x="0" y="750569"/>
                  </a:lnTo>
                  <a:lnTo>
                    <a:pt x="0" y="150113"/>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object 31"/>
          <p:cNvSpPr txBox="1"/>
          <p:nvPr/>
        </p:nvSpPr>
        <p:spPr>
          <a:xfrm>
            <a:off x="1591436" y="3480942"/>
            <a:ext cx="2521585" cy="727075"/>
          </a:xfrm>
          <a:prstGeom prst="rect">
            <a:avLst/>
          </a:prstGeom>
        </p:spPr>
        <p:txBody>
          <a:bodyPr vert="horz" wrap="square" lIns="0" tIns="13335" rIns="0" bIns="0" rtlCol="0">
            <a:spAutoFit/>
          </a:bodyPr>
          <a:lstStyle/>
          <a:p>
            <a:pPr marL="304800" marR="5080" lvl="0" indent="-292735" algn="l" defTabSz="914400" rtl="0" eaLnBrk="1" fontAlgn="auto" latinLnBrk="0" hangingPunct="1">
              <a:lnSpc>
                <a:spcPct val="100000"/>
              </a:lnSpc>
              <a:spcBef>
                <a:spcPts val="105"/>
              </a:spcBef>
              <a:spcAft>
                <a:spcPts val="0"/>
              </a:spcAft>
              <a:buClrTx/>
              <a:buSzTx/>
              <a:buFontTx/>
              <a:buNone/>
              <a:tabLst/>
              <a:defRPr/>
            </a:pPr>
            <a:r>
              <a:rPr kumimoji="0" sz="2300" b="0" i="0" u="none" strike="noStrike" kern="1200" cap="none" spc="0" normalizeH="0" baseline="0" noProof="0" dirty="0">
                <a:ln>
                  <a:noFill/>
                </a:ln>
                <a:solidFill>
                  <a:srgbClr val="FFFFFF"/>
                </a:solidFill>
                <a:effectLst/>
                <a:uLnTx/>
                <a:uFillTx/>
                <a:latin typeface="Segoe UI"/>
                <a:ea typeface="+mn-ea"/>
                <a:cs typeface="Segoe UI"/>
              </a:rPr>
              <a:t>Social</a:t>
            </a:r>
            <a:r>
              <a:rPr kumimoji="0" sz="2300" b="0" i="0" u="none" strike="noStrike" kern="1200" cap="none" spc="-8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Isolation</a:t>
            </a:r>
            <a:r>
              <a:rPr kumimoji="0" sz="2300" b="0" i="0" u="none" strike="noStrike" kern="1200" cap="none" spc="-65"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and </a:t>
            </a:r>
            <a:r>
              <a:rPr kumimoji="0" sz="2300" b="0" i="0" u="none" strike="noStrike" kern="1200" cap="none" spc="-615" normalizeH="0" baseline="0" noProof="0" dirty="0">
                <a:ln>
                  <a:noFill/>
                </a:ln>
                <a:solidFill>
                  <a:srgbClr val="FFFFFF"/>
                </a:solidFill>
                <a:effectLst/>
                <a:uLnTx/>
                <a:uFillTx/>
                <a:latin typeface="Segoe UI"/>
                <a:ea typeface="+mn-ea"/>
                <a:cs typeface="Segoe UI"/>
              </a:rPr>
              <a:t> </a:t>
            </a:r>
            <a:r>
              <a:rPr kumimoji="0" sz="2300" b="0" i="0" u="none" strike="noStrike" kern="1200" cap="none" spc="-10" normalizeH="0" baseline="0" noProof="0" dirty="0">
                <a:ln>
                  <a:noFill/>
                </a:ln>
                <a:solidFill>
                  <a:srgbClr val="FFFFFF"/>
                </a:solidFill>
                <a:effectLst/>
                <a:uLnTx/>
                <a:uFillTx/>
                <a:latin typeface="Segoe UI"/>
                <a:ea typeface="+mn-ea"/>
                <a:cs typeface="Segoe UI"/>
              </a:rPr>
              <a:t>Stigmatization:</a:t>
            </a:r>
            <a:endParaRPr kumimoji="0" sz="23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32" name="object 32"/>
          <p:cNvGrpSpPr/>
          <p:nvPr/>
        </p:nvGrpSpPr>
        <p:grpSpPr>
          <a:xfrm>
            <a:off x="4955794" y="4393438"/>
            <a:ext cx="6337300" cy="913765"/>
            <a:chOff x="4955794" y="4393438"/>
            <a:chExt cx="6337300" cy="913765"/>
          </a:xfrm>
        </p:grpSpPr>
        <p:sp>
          <p:nvSpPr>
            <p:cNvPr id="33" name="object 33"/>
            <p:cNvSpPr/>
            <p:nvPr/>
          </p:nvSpPr>
          <p:spPr>
            <a:xfrm>
              <a:off x="4962144" y="4399788"/>
              <a:ext cx="6324600" cy="901065"/>
            </a:xfrm>
            <a:custGeom>
              <a:avLst/>
              <a:gdLst/>
              <a:ahLst/>
              <a:cxnLst/>
              <a:rect l="l" t="t" r="r" b="b"/>
              <a:pathLst>
                <a:path w="6324600" h="901064">
                  <a:moveTo>
                    <a:pt x="5874258" y="0"/>
                  </a:moveTo>
                  <a:lnTo>
                    <a:pt x="5874258" y="112522"/>
                  </a:lnTo>
                  <a:lnTo>
                    <a:pt x="0" y="112522"/>
                  </a:lnTo>
                  <a:lnTo>
                    <a:pt x="0" y="788162"/>
                  </a:lnTo>
                  <a:lnTo>
                    <a:pt x="5874258" y="788162"/>
                  </a:lnTo>
                  <a:lnTo>
                    <a:pt x="5874258" y="900684"/>
                  </a:lnTo>
                  <a:lnTo>
                    <a:pt x="6324600" y="450342"/>
                  </a:lnTo>
                  <a:lnTo>
                    <a:pt x="5874258" y="0"/>
                  </a:lnTo>
                  <a:close/>
                </a:path>
              </a:pathLst>
            </a:custGeom>
            <a:solidFill>
              <a:srgbClr val="E0E4DC">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4962144" y="4399788"/>
              <a:ext cx="6324600" cy="901065"/>
            </a:xfrm>
            <a:custGeom>
              <a:avLst/>
              <a:gdLst/>
              <a:ahLst/>
              <a:cxnLst/>
              <a:rect l="l" t="t" r="r" b="b"/>
              <a:pathLst>
                <a:path w="6324600" h="901064">
                  <a:moveTo>
                    <a:pt x="0" y="112522"/>
                  </a:moveTo>
                  <a:lnTo>
                    <a:pt x="5874258" y="112522"/>
                  </a:lnTo>
                  <a:lnTo>
                    <a:pt x="5874258" y="0"/>
                  </a:lnTo>
                  <a:lnTo>
                    <a:pt x="6324600" y="450342"/>
                  </a:lnTo>
                  <a:lnTo>
                    <a:pt x="5874258" y="900684"/>
                  </a:lnTo>
                  <a:lnTo>
                    <a:pt x="5874258" y="788162"/>
                  </a:lnTo>
                  <a:lnTo>
                    <a:pt x="0" y="788162"/>
                  </a:lnTo>
                  <a:lnTo>
                    <a:pt x="0" y="112522"/>
                  </a:lnTo>
                  <a:close/>
                </a:path>
              </a:pathLst>
            </a:custGeom>
            <a:ln w="12192">
              <a:solidFill>
                <a:srgbClr val="E0E4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object 35"/>
          <p:cNvSpPr txBox="1"/>
          <p:nvPr/>
        </p:nvSpPr>
        <p:spPr>
          <a:xfrm>
            <a:off x="4956809" y="4500117"/>
            <a:ext cx="5859145" cy="695325"/>
          </a:xfrm>
          <a:prstGeom prst="rect">
            <a:avLst/>
          </a:prstGeom>
        </p:spPr>
        <p:txBody>
          <a:bodyPr vert="horz" wrap="square" lIns="0" tIns="13335" rIns="0" bIns="0" rtlCol="0">
            <a:spAutoFit/>
          </a:bodyPr>
          <a:lstStyle/>
          <a:p>
            <a:pPr marL="70485" marR="5080" lvl="0" indent="-58419" algn="l" defTabSz="914400" rtl="0" eaLnBrk="1" fontAlgn="auto" latinLnBrk="0" hangingPunct="1">
              <a:lnSpc>
                <a:spcPct val="99700"/>
              </a:lnSpc>
              <a:spcBef>
                <a:spcPts val="105"/>
              </a:spcBef>
              <a:spcAft>
                <a:spcPts val="0"/>
              </a:spcAft>
              <a:buClrTx/>
              <a:buSzPct val="90909"/>
              <a:buFontTx/>
              <a:buChar char="•"/>
              <a:tabLst>
                <a:tab pos="71120" algn="l"/>
              </a:tabLst>
              <a:defRPr/>
            </a:pPr>
            <a:r>
              <a:rPr kumimoji="0" sz="1100" b="0" i="0" u="none" strike="noStrike" kern="1200" cap="none" spc="-5" normalizeH="0" baseline="0" noProof="0" dirty="0">
                <a:ln>
                  <a:noFill/>
                </a:ln>
                <a:solidFill>
                  <a:prstClr val="black"/>
                </a:solidFill>
                <a:effectLst/>
                <a:uLnTx/>
                <a:uFillTx/>
                <a:latin typeface="Segoe UI"/>
                <a:ea typeface="+mn-ea"/>
                <a:cs typeface="Segoe UI"/>
              </a:rPr>
              <a:t>OGBV</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can</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compromise</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individual's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privacy and</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personal</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safety. </a:t>
            </a:r>
            <a:r>
              <a:rPr kumimoji="0" sz="1100" b="0" i="0" u="none" strike="noStrike" kern="1200" cap="none" spc="0" normalizeH="0" baseline="0" noProof="0" dirty="0">
                <a:ln>
                  <a:noFill/>
                </a:ln>
                <a:solidFill>
                  <a:prstClr val="black"/>
                </a:solidFill>
                <a:effectLst/>
                <a:uLnTx/>
                <a:uFillTx/>
                <a:latin typeface="Segoe UI"/>
                <a:ea typeface="+mn-ea"/>
                <a:cs typeface="Segoe UI"/>
              </a:rPr>
              <a:t>Non-consensual</a:t>
            </a:r>
            <a:r>
              <a:rPr kumimoji="0" sz="1100" b="0" i="0" u="none" strike="noStrike" kern="1200" cap="none" spc="-2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sharing</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of </a:t>
            </a:r>
            <a:r>
              <a:rPr kumimoji="0" sz="1100" b="0" i="0" u="none" strike="noStrike" kern="1200" cap="none" spc="-28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intimate images </a:t>
            </a:r>
            <a:r>
              <a:rPr kumimoji="0" sz="1100" b="0" i="0" u="none" strike="noStrike" kern="1200" cap="none" spc="0" normalizeH="0" baseline="0" noProof="0" dirty="0">
                <a:ln>
                  <a:noFill/>
                </a:ln>
                <a:solidFill>
                  <a:prstClr val="black"/>
                </a:solidFill>
                <a:effectLst/>
                <a:uLnTx/>
                <a:uFillTx/>
                <a:latin typeface="Segoe UI"/>
                <a:ea typeface="+mn-ea"/>
                <a:cs typeface="Segoe UI"/>
              </a:rPr>
              <a:t>or personal information </a:t>
            </a:r>
            <a:r>
              <a:rPr kumimoji="0" sz="1100" b="0" i="0" u="none" strike="noStrike" kern="1200" cap="none" spc="-5" normalizeH="0" baseline="0" noProof="0" dirty="0">
                <a:ln>
                  <a:noFill/>
                </a:ln>
                <a:solidFill>
                  <a:prstClr val="black"/>
                </a:solidFill>
                <a:effectLst/>
                <a:uLnTx/>
                <a:uFillTx/>
                <a:latin typeface="Segoe UI"/>
                <a:ea typeface="+mn-ea"/>
                <a:cs typeface="Segoe UI"/>
              </a:rPr>
              <a:t>can </a:t>
            </a:r>
            <a:r>
              <a:rPr kumimoji="0" sz="1100" b="0" i="0" u="none" strike="noStrike" kern="1200" cap="none" spc="0" normalizeH="0" baseline="0" noProof="0" dirty="0">
                <a:ln>
                  <a:noFill/>
                </a:ln>
                <a:solidFill>
                  <a:prstClr val="black"/>
                </a:solidFill>
                <a:effectLst/>
                <a:uLnTx/>
                <a:uFillTx/>
                <a:latin typeface="Segoe UI"/>
                <a:ea typeface="+mn-ea"/>
                <a:cs typeface="Segoe UI"/>
              </a:rPr>
              <a:t>lead to </a:t>
            </a:r>
            <a:r>
              <a:rPr kumimoji="0" sz="1100" b="0" i="0" u="none" strike="noStrike" kern="1200" cap="none" spc="-5" normalizeH="0" baseline="0" noProof="0" dirty="0">
                <a:ln>
                  <a:noFill/>
                </a:ln>
                <a:solidFill>
                  <a:prstClr val="black"/>
                </a:solidFill>
                <a:effectLst/>
                <a:uLnTx/>
                <a:uFillTx/>
                <a:latin typeface="Segoe UI"/>
                <a:ea typeface="+mn-ea"/>
                <a:cs typeface="Segoe UI"/>
              </a:rPr>
              <a:t>humiliation, </a:t>
            </a:r>
            <a:r>
              <a:rPr kumimoji="0" sz="1100" b="0" i="0" u="none" strike="noStrike" kern="1200" cap="none" spc="0" normalizeH="0" baseline="0" noProof="0" dirty="0">
                <a:ln>
                  <a:noFill/>
                </a:ln>
                <a:solidFill>
                  <a:prstClr val="black"/>
                </a:solidFill>
                <a:effectLst/>
                <a:uLnTx/>
                <a:uFillTx/>
                <a:latin typeface="Segoe UI"/>
                <a:ea typeface="+mn-ea"/>
                <a:cs typeface="Segoe UI"/>
              </a:rPr>
              <a:t>harassment, and threats. </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Victims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may </a:t>
            </a:r>
            <a:r>
              <a:rPr kumimoji="0" sz="1100" b="0" i="0" u="none" strike="noStrike" kern="1200" cap="none" spc="0" normalizeH="0" baseline="0" noProof="0" dirty="0">
                <a:ln>
                  <a:noFill/>
                </a:ln>
                <a:solidFill>
                  <a:prstClr val="black"/>
                </a:solidFill>
                <a:effectLst/>
                <a:uLnTx/>
                <a:uFillTx/>
                <a:latin typeface="Segoe UI"/>
                <a:ea typeface="+mn-ea"/>
                <a:cs typeface="Segoe UI"/>
              </a:rPr>
              <a:t>fear for</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their</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physical</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safety,</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as</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online perpetrators</a:t>
            </a:r>
            <a:r>
              <a:rPr kumimoji="0" sz="1100" b="0" i="0" u="none" strike="noStrike" kern="1200" cap="none" spc="-5" normalizeH="0" baseline="0" noProof="0" dirty="0">
                <a:ln>
                  <a:noFill/>
                </a:ln>
                <a:solidFill>
                  <a:prstClr val="black"/>
                </a:solidFill>
                <a:effectLst/>
                <a:uLnTx/>
                <a:uFillTx/>
                <a:latin typeface="Segoe UI"/>
                <a:ea typeface="+mn-ea"/>
                <a:cs typeface="Segoe UI"/>
              </a:rPr>
              <a:t> may </a:t>
            </a:r>
            <a:r>
              <a:rPr kumimoji="0" sz="1100" b="0" i="0" u="none" strike="noStrike" kern="1200" cap="none" spc="0" normalizeH="0" baseline="0" noProof="0" dirty="0">
                <a:ln>
                  <a:noFill/>
                </a:ln>
                <a:solidFill>
                  <a:prstClr val="black"/>
                </a:solidFill>
                <a:effectLst/>
                <a:uLnTx/>
                <a:uFillTx/>
                <a:latin typeface="Segoe UI"/>
                <a:ea typeface="+mn-ea"/>
                <a:cs typeface="Segoe UI"/>
              </a:rPr>
              <a:t>escalate </a:t>
            </a:r>
            <a:r>
              <a:rPr kumimoji="0" sz="1100" b="0" i="0" u="none" strike="noStrike" kern="1200" cap="none" spc="-5" normalizeH="0" baseline="0" noProof="0" dirty="0">
                <a:ln>
                  <a:noFill/>
                </a:ln>
                <a:solidFill>
                  <a:prstClr val="black"/>
                </a:solidFill>
                <a:effectLst/>
                <a:uLnTx/>
                <a:uFillTx/>
                <a:latin typeface="Segoe UI"/>
                <a:ea typeface="+mn-ea"/>
                <a:cs typeface="Segoe UI"/>
              </a:rPr>
              <a:t>their</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actions</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to </a:t>
            </a:r>
            <a:r>
              <a:rPr kumimoji="0" sz="1100" b="0" i="0" u="none" strike="noStrike" kern="1200" cap="none" spc="0" normalizeH="0" baseline="0" noProof="0" dirty="0">
                <a:ln>
                  <a:noFill/>
                </a:ln>
                <a:solidFill>
                  <a:prstClr val="black"/>
                </a:solidFill>
                <a:effectLst/>
                <a:uLnTx/>
                <a:uFillTx/>
                <a:latin typeface="Segoe UI"/>
                <a:ea typeface="+mn-ea"/>
                <a:cs typeface="Segoe UI"/>
              </a:rPr>
              <a:t> offline</a:t>
            </a:r>
            <a:r>
              <a:rPr kumimoji="0" sz="1100" b="0" i="0" u="none" strike="noStrike" kern="1200" cap="none" spc="-2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harassment</a:t>
            </a:r>
            <a:r>
              <a:rPr kumimoji="0" sz="1100" b="0" i="0" u="none" strike="noStrike" kern="1200" cap="none" spc="-2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or </a:t>
            </a:r>
            <a:r>
              <a:rPr kumimoji="0" sz="1100" b="0" i="0" u="none" strike="noStrike" kern="1200" cap="none" spc="-5" normalizeH="0" baseline="0" noProof="0" dirty="0">
                <a:ln>
                  <a:noFill/>
                </a:ln>
                <a:solidFill>
                  <a:prstClr val="black"/>
                </a:solidFill>
                <a:effectLst/>
                <a:uLnTx/>
                <a:uFillTx/>
                <a:latin typeface="Segoe UI"/>
                <a:ea typeface="+mn-ea"/>
                <a:cs typeface="Segoe UI"/>
              </a:rPr>
              <a:t>stalking.</a:t>
            </a:r>
            <a:endParaRPr kumimoji="0" sz="11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36" name="object 36"/>
          <p:cNvGrpSpPr/>
          <p:nvPr/>
        </p:nvGrpSpPr>
        <p:grpSpPr>
          <a:xfrm>
            <a:off x="739140" y="4393691"/>
            <a:ext cx="4229100" cy="913130"/>
            <a:chOff x="739140" y="4393691"/>
            <a:chExt cx="4229100" cy="913130"/>
          </a:xfrm>
        </p:grpSpPr>
        <p:sp>
          <p:nvSpPr>
            <p:cNvPr id="37" name="object 37"/>
            <p:cNvSpPr/>
            <p:nvPr/>
          </p:nvSpPr>
          <p:spPr>
            <a:xfrm>
              <a:off x="745236" y="4399787"/>
              <a:ext cx="4217035" cy="901065"/>
            </a:xfrm>
            <a:custGeom>
              <a:avLst/>
              <a:gdLst/>
              <a:ahLst/>
              <a:cxnLst/>
              <a:rect l="l" t="t" r="r" b="b"/>
              <a:pathLst>
                <a:path w="4217035" h="901064">
                  <a:moveTo>
                    <a:pt x="4066793" y="0"/>
                  </a:moveTo>
                  <a:lnTo>
                    <a:pt x="150114" y="0"/>
                  </a:lnTo>
                  <a:lnTo>
                    <a:pt x="102666" y="7650"/>
                  </a:lnTo>
                  <a:lnTo>
                    <a:pt x="61458" y="28956"/>
                  </a:lnTo>
                  <a:lnTo>
                    <a:pt x="28963" y="61447"/>
                  </a:lnTo>
                  <a:lnTo>
                    <a:pt x="7652" y="102656"/>
                  </a:lnTo>
                  <a:lnTo>
                    <a:pt x="0" y="150113"/>
                  </a:lnTo>
                  <a:lnTo>
                    <a:pt x="0" y="750569"/>
                  </a:lnTo>
                  <a:lnTo>
                    <a:pt x="7652" y="798027"/>
                  </a:lnTo>
                  <a:lnTo>
                    <a:pt x="28963" y="839236"/>
                  </a:lnTo>
                  <a:lnTo>
                    <a:pt x="61458" y="871728"/>
                  </a:lnTo>
                  <a:lnTo>
                    <a:pt x="102666" y="893033"/>
                  </a:lnTo>
                  <a:lnTo>
                    <a:pt x="150114" y="900684"/>
                  </a:lnTo>
                  <a:lnTo>
                    <a:pt x="4066793" y="900684"/>
                  </a:lnTo>
                  <a:lnTo>
                    <a:pt x="4114251" y="893033"/>
                  </a:lnTo>
                  <a:lnTo>
                    <a:pt x="4155460" y="871727"/>
                  </a:lnTo>
                  <a:lnTo>
                    <a:pt x="4187952" y="839236"/>
                  </a:lnTo>
                  <a:lnTo>
                    <a:pt x="4209257" y="798027"/>
                  </a:lnTo>
                  <a:lnTo>
                    <a:pt x="4216908" y="750569"/>
                  </a:lnTo>
                  <a:lnTo>
                    <a:pt x="4216908" y="150113"/>
                  </a:lnTo>
                  <a:lnTo>
                    <a:pt x="4209257" y="102656"/>
                  </a:lnTo>
                  <a:lnTo>
                    <a:pt x="4187952" y="61447"/>
                  </a:lnTo>
                  <a:lnTo>
                    <a:pt x="4155460" y="28955"/>
                  </a:lnTo>
                  <a:lnTo>
                    <a:pt x="4114251" y="7650"/>
                  </a:lnTo>
                  <a:lnTo>
                    <a:pt x="4066793"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745236" y="4399787"/>
              <a:ext cx="4217035" cy="901065"/>
            </a:xfrm>
            <a:custGeom>
              <a:avLst/>
              <a:gdLst/>
              <a:ahLst/>
              <a:cxnLst/>
              <a:rect l="l" t="t" r="r" b="b"/>
              <a:pathLst>
                <a:path w="4217035" h="901064">
                  <a:moveTo>
                    <a:pt x="0" y="150113"/>
                  </a:moveTo>
                  <a:lnTo>
                    <a:pt x="7652" y="102656"/>
                  </a:lnTo>
                  <a:lnTo>
                    <a:pt x="28963" y="61447"/>
                  </a:lnTo>
                  <a:lnTo>
                    <a:pt x="61458" y="28956"/>
                  </a:lnTo>
                  <a:lnTo>
                    <a:pt x="102666" y="7650"/>
                  </a:lnTo>
                  <a:lnTo>
                    <a:pt x="150114" y="0"/>
                  </a:lnTo>
                  <a:lnTo>
                    <a:pt x="4066793" y="0"/>
                  </a:lnTo>
                  <a:lnTo>
                    <a:pt x="4114251" y="7650"/>
                  </a:lnTo>
                  <a:lnTo>
                    <a:pt x="4155460" y="28955"/>
                  </a:lnTo>
                  <a:lnTo>
                    <a:pt x="4187952" y="61447"/>
                  </a:lnTo>
                  <a:lnTo>
                    <a:pt x="4209257" y="102656"/>
                  </a:lnTo>
                  <a:lnTo>
                    <a:pt x="4216908" y="150113"/>
                  </a:lnTo>
                  <a:lnTo>
                    <a:pt x="4216908" y="750569"/>
                  </a:lnTo>
                  <a:lnTo>
                    <a:pt x="4209257" y="798027"/>
                  </a:lnTo>
                  <a:lnTo>
                    <a:pt x="4187952" y="839236"/>
                  </a:lnTo>
                  <a:lnTo>
                    <a:pt x="4155460" y="871727"/>
                  </a:lnTo>
                  <a:lnTo>
                    <a:pt x="4114251" y="893033"/>
                  </a:lnTo>
                  <a:lnTo>
                    <a:pt x="4066793" y="900684"/>
                  </a:lnTo>
                  <a:lnTo>
                    <a:pt x="150114" y="900684"/>
                  </a:lnTo>
                  <a:lnTo>
                    <a:pt x="102666" y="893033"/>
                  </a:lnTo>
                  <a:lnTo>
                    <a:pt x="61458" y="871728"/>
                  </a:lnTo>
                  <a:lnTo>
                    <a:pt x="28963" y="839236"/>
                  </a:lnTo>
                  <a:lnTo>
                    <a:pt x="7652" y="798027"/>
                  </a:lnTo>
                  <a:lnTo>
                    <a:pt x="0" y="750569"/>
                  </a:lnTo>
                  <a:lnTo>
                    <a:pt x="0" y="150113"/>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object 39"/>
          <p:cNvSpPr txBox="1"/>
          <p:nvPr/>
        </p:nvSpPr>
        <p:spPr>
          <a:xfrm>
            <a:off x="1004417" y="4647057"/>
            <a:ext cx="3703954" cy="3765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300" b="0" i="0" u="none" strike="noStrike" kern="1200" cap="none" spc="-5" normalizeH="0" baseline="0" noProof="0" dirty="0">
                <a:ln>
                  <a:noFill/>
                </a:ln>
                <a:solidFill>
                  <a:srgbClr val="FFFFFF"/>
                </a:solidFill>
                <a:effectLst/>
                <a:uLnTx/>
                <a:uFillTx/>
                <a:latin typeface="Segoe UI"/>
                <a:ea typeface="+mn-ea"/>
                <a:cs typeface="Segoe UI"/>
              </a:rPr>
              <a:t>Privacy</a:t>
            </a:r>
            <a:r>
              <a:rPr kumimoji="0" sz="2300" b="0" i="0" u="none" strike="noStrike" kern="1200" cap="none" spc="-5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and</a:t>
            </a:r>
            <a:r>
              <a:rPr kumimoji="0" sz="2300" b="0" i="0" u="none" strike="noStrike" kern="1200" cap="none" spc="-25"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Safety</a:t>
            </a:r>
            <a:r>
              <a:rPr kumimoji="0" sz="2300" b="0" i="0" u="none" strike="noStrike" kern="1200" cap="none" spc="-1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Concerns:</a:t>
            </a:r>
            <a:endParaRPr kumimoji="0" sz="23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40" name="object 40"/>
          <p:cNvGrpSpPr/>
          <p:nvPr/>
        </p:nvGrpSpPr>
        <p:grpSpPr>
          <a:xfrm>
            <a:off x="4955794" y="5384038"/>
            <a:ext cx="6337300" cy="913765"/>
            <a:chOff x="4955794" y="5384038"/>
            <a:chExt cx="6337300" cy="913765"/>
          </a:xfrm>
        </p:grpSpPr>
        <p:sp>
          <p:nvSpPr>
            <p:cNvPr id="41" name="object 41"/>
            <p:cNvSpPr/>
            <p:nvPr/>
          </p:nvSpPr>
          <p:spPr>
            <a:xfrm>
              <a:off x="4962144" y="5390388"/>
              <a:ext cx="6324600" cy="901065"/>
            </a:xfrm>
            <a:custGeom>
              <a:avLst/>
              <a:gdLst/>
              <a:ahLst/>
              <a:cxnLst/>
              <a:rect l="l" t="t" r="r" b="b"/>
              <a:pathLst>
                <a:path w="6324600" h="901064">
                  <a:moveTo>
                    <a:pt x="5874258" y="0"/>
                  </a:moveTo>
                  <a:lnTo>
                    <a:pt x="5874258" y="112522"/>
                  </a:lnTo>
                  <a:lnTo>
                    <a:pt x="0" y="112522"/>
                  </a:lnTo>
                  <a:lnTo>
                    <a:pt x="0" y="788098"/>
                  </a:lnTo>
                  <a:lnTo>
                    <a:pt x="5874258" y="788098"/>
                  </a:lnTo>
                  <a:lnTo>
                    <a:pt x="5874258" y="900684"/>
                  </a:lnTo>
                  <a:lnTo>
                    <a:pt x="6324600" y="450342"/>
                  </a:lnTo>
                  <a:lnTo>
                    <a:pt x="5874258" y="0"/>
                  </a:lnTo>
                  <a:close/>
                </a:path>
              </a:pathLst>
            </a:custGeom>
            <a:solidFill>
              <a:srgbClr val="E0E4DC">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4962144" y="5390388"/>
              <a:ext cx="6324600" cy="901065"/>
            </a:xfrm>
            <a:custGeom>
              <a:avLst/>
              <a:gdLst/>
              <a:ahLst/>
              <a:cxnLst/>
              <a:rect l="l" t="t" r="r" b="b"/>
              <a:pathLst>
                <a:path w="6324600" h="901064">
                  <a:moveTo>
                    <a:pt x="0" y="112522"/>
                  </a:moveTo>
                  <a:lnTo>
                    <a:pt x="5874258" y="112522"/>
                  </a:lnTo>
                  <a:lnTo>
                    <a:pt x="5874258" y="0"/>
                  </a:lnTo>
                  <a:lnTo>
                    <a:pt x="6324600" y="450342"/>
                  </a:lnTo>
                  <a:lnTo>
                    <a:pt x="5874258" y="900684"/>
                  </a:lnTo>
                  <a:lnTo>
                    <a:pt x="5874258" y="788098"/>
                  </a:lnTo>
                  <a:lnTo>
                    <a:pt x="0" y="788098"/>
                  </a:lnTo>
                  <a:lnTo>
                    <a:pt x="0" y="112522"/>
                  </a:lnTo>
                  <a:close/>
                </a:path>
              </a:pathLst>
            </a:custGeom>
            <a:ln w="12192">
              <a:solidFill>
                <a:srgbClr val="E0E4D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object 43"/>
          <p:cNvSpPr txBox="1"/>
          <p:nvPr/>
        </p:nvSpPr>
        <p:spPr>
          <a:xfrm>
            <a:off x="4956809" y="5491378"/>
            <a:ext cx="5993130" cy="695325"/>
          </a:xfrm>
          <a:prstGeom prst="rect">
            <a:avLst/>
          </a:prstGeom>
        </p:spPr>
        <p:txBody>
          <a:bodyPr vert="horz" wrap="square" lIns="0" tIns="13335" rIns="0" bIns="0" rtlCol="0">
            <a:spAutoFit/>
          </a:bodyPr>
          <a:lstStyle/>
          <a:p>
            <a:pPr marL="70485" marR="5080" lvl="0" indent="-58419" algn="l" defTabSz="914400" rtl="0" eaLnBrk="1" fontAlgn="auto" latinLnBrk="0" hangingPunct="1">
              <a:lnSpc>
                <a:spcPct val="99700"/>
              </a:lnSpc>
              <a:spcBef>
                <a:spcPts val="105"/>
              </a:spcBef>
              <a:spcAft>
                <a:spcPts val="0"/>
              </a:spcAft>
              <a:buClrTx/>
              <a:buSzPct val="90909"/>
              <a:buFontTx/>
              <a:buChar char="•"/>
              <a:tabLst>
                <a:tab pos="71120" algn="l"/>
              </a:tabLst>
              <a:defRPr/>
            </a:pPr>
            <a:r>
              <a:rPr kumimoji="0" sz="1100" b="0" i="0" u="none" strike="noStrike" kern="1200" cap="none" spc="-5" normalizeH="0" baseline="0" noProof="0" dirty="0">
                <a:ln>
                  <a:noFill/>
                </a:ln>
                <a:solidFill>
                  <a:prstClr val="black"/>
                </a:solidFill>
                <a:effectLst/>
                <a:uLnTx/>
                <a:uFillTx/>
                <a:latin typeface="Segoe UI"/>
                <a:ea typeface="+mn-ea"/>
                <a:cs typeface="Segoe UI"/>
              </a:rPr>
              <a:t>OGBV</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can</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contribute</a:t>
            </a:r>
            <a:r>
              <a:rPr kumimoji="0" sz="1100" b="0" i="0" u="none" strike="noStrike" kern="1200" cap="none" spc="0" normalizeH="0" baseline="0" noProof="0" dirty="0">
                <a:ln>
                  <a:noFill/>
                </a:ln>
                <a:solidFill>
                  <a:prstClr val="black"/>
                </a:solidFill>
                <a:effectLst/>
                <a:uLnTx/>
                <a:uFillTx/>
                <a:latin typeface="Segoe UI"/>
                <a:ea typeface="+mn-ea"/>
                <a:cs typeface="Segoe UI"/>
              </a:rPr>
              <a:t> to</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digital</a:t>
            </a:r>
            <a:r>
              <a:rPr kumimoji="0" sz="1100" b="0" i="0" u="none" strike="noStrike" kern="1200" cap="none" spc="2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exclusion,</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particularly for</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marginalized</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groups.</a:t>
            </a:r>
            <a:r>
              <a:rPr kumimoji="0" sz="1100" b="0" i="0" u="none" strike="noStrike" kern="1200" cap="none" spc="-5" normalizeH="0" baseline="0" noProof="0" dirty="0">
                <a:ln>
                  <a:noFill/>
                </a:ln>
                <a:solidFill>
                  <a:prstClr val="black"/>
                </a:solidFill>
                <a:effectLst/>
                <a:uLnTx/>
                <a:uFillTx/>
                <a:latin typeface="Segoe UI"/>
                <a:ea typeface="+mn-ea"/>
                <a:cs typeface="Segoe UI"/>
              </a:rPr>
              <a:t> When individuals </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experience</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OGBV,</a:t>
            </a:r>
            <a:r>
              <a:rPr kumimoji="0" sz="1100" b="0" i="0" u="none" strike="noStrike" kern="1200" cap="none" spc="0" normalizeH="0" baseline="0" noProof="0" dirty="0">
                <a:ln>
                  <a:noFill/>
                </a:ln>
                <a:solidFill>
                  <a:prstClr val="black"/>
                </a:solidFill>
                <a:effectLst/>
                <a:uLnTx/>
                <a:uFillTx/>
                <a:latin typeface="Segoe UI"/>
                <a:ea typeface="+mn-ea"/>
                <a:cs typeface="Segoe UI"/>
              </a:rPr>
              <a:t> they</a:t>
            </a:r>
            <a:r>
              <a:rPr kumimoji="0" sz="1100" b="0" i="0" u="none" strike="noStrike" kern="1200" cap="none" spc="2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may</a:t>
            </a:r>
            <a:r>
              <a:rPr kumimoji="0" sz="1100" b="0" i="0" u="none" strike="noStrike" kern="1200" cap="none" spc="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self-censor</a:t>
            </a:r>
            <a:r>
              <a:rPr kumimoji="0" sz="1100" b="0" i="0" u="none" strike="noStrike" kern="1200" cap="none" spc="0" normalizeH="0" baseline="0" noProof="0" dirty="0">
                <a:ln>
                  <a:noFill/>
                </a:ln>
                <a:solidFill>
                  <a:prstClr val="black"/>
                </a:solidFill>
                <a:effectLst/>
                <a:uLnTx/>
                <a:uFillTx/>
                <a:latin typeface="Segoe UI"/>
                <a:ea typeface="+mn-ea"/>
                <a:cs typeface="Segoe UI"/>
              </a:rPr>
              <a:t> or</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limit</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their</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online</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presence to</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protect</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themselves.</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This </a:t>
            </a:r>
            <a:r>
              <a:rPr kumimoji="0" sz="1100" b="0" i="0" u="none" strike="noStrike" kern="1200" cap="none" spc="-28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silencing</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effects</a:t>
            </a:r>
            <a:r>
              <a:rPr kumimoji="0" sz="1100" b="0" i="0" u="none" strike="noStrike" kern="1200" cap="none" spc="-5" normalizeH="0" baseline="0" noProof="0" dirty="0">
                <a:ln>
                  <a:noFill/>
                </a:ln>
                <a:solidFill>
                  <a:prstClr val="black"/>
                </a:solidFill>
                <a:effectLst/>
                <a:uLnTx/>
                <a:uFillTx/>
                <a:latin typeface="Segoe UI"/>
                <a:ea typeface="+mn-ea"/>
                <a:cs typeface="Segoe UI"/>
              </a:rPr>
              <a:t> can</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hinder</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their</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ability</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to</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express</a:t>
            </a:r>
            <a:r>
              <a:rPr kumimoji="0" sz="1100" b="0" i="0" u="none" strike="noStrike" kern="1200" cap="none" spc="-5" normalizeH="0" baseline="0" noProof="0" dirty="0">
                <a:ln>
                  <a:noFill/>
                </a:ln>
                <a:solidFill>
                  <a:prstClr val="black"/>
                </a:solidFill>
                <a:effectLst/>
                <a:uLnTx/>
                <a:uFillTx/>
                <a:latin typeface="Segoe UI"/>
                <a:ea typeface="+mn-ea"/>
                <a:cs typeface="Segoe UI"/>
              </a:rPr>
              <a:t> themselves,</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participate</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in</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online</a:t>
            </a:r>
            <a:r>
              <a:rPr kumimoji="0" sz="1100" b="0" i="0" u="none" strike="noStrike" kern="1200" cap="none" spc="10" normalizeH="0" baseline="0" noProof="0" dirty="0">
                <a:ln>
                  <a:noFill/>
                </a:ln>
                <a:solidFill>
                  <a:prstClr val="black"/>
                </a:solidFill>
                <a:effectLst/>
                <a:uLnTx/>
                <a:uFillTx/>
                <a:latin typeface="Segoe UI"/>
                <a:ea typeface="+mn-ea"/>
                <a:cs typeface="Segoe UI"/>
              </a:rPr>
              <a:t> </a:t>
            </a:r>
            <a:r>
              <a:rPr kumimoji="0" sz="1100" b="0" i="0" u="none" strike="noStrike" kern="1200" cap="none" spc="-5" normalizeH="0" baseline="0" noProof="0" dirty="0">
                <a:ln>
                  <a:noFill/>
                </a:ln>
                <a:solidFill>
                  <a:prstClr val="black"/>
                </a:solidFill>
                <a:effectLst/>
                <a:uLnTx/>
                <a:uFillTx/>
                <a:latin typeface="Segoe UI"/>
                <a:ea typeface="+mn-ea"/>
                <a:cs typeface="Segoe UI"/>
              </a:rPr>
              <a:t>discussions, </a:t>
            </a:r>
            <a:r>
              <a:rPr kumimoji="0" sz="1100" b="0" i="0" u="none" strike="noStrike" kern="1200" cap="none" spc="0" normalizeH="0" baseline="0" noProof="0" dirty="0">
                <a:ln>
                  <a:noFill/>
                </a:ln>
                <a:solidFill>
                  <a:prstClr val="black"/>
                </a:solidFill>
                <a:effectLst/>
                <a:uLnTx/>
                <a:uFillTx/>
                <a:latin typeface="Segoe UI"/>
                <a:ea typeface="+mn-ea"/>
                <a:cs typeface="Segoe UI"/>
              </a:rPr>
              <a:t> or</a:t>
            </a:r>
            <a:r>
              <a:rPr kumimoji="0" sz="1100" b="0" i="0" u="none" strike="noStrike" kern="1200" cap="none" spc="-5" normalizeH="0" baseline="0" noProof="0" dirty="0">
                <a:ln>
                  <a:noFill/>
                </a:ln>
                <a:solidFill>
                  <a:prstClr val="black"/>
                </a:solidFill>
                <a:effectLst/>
                <a:uLnTx/>
                <a:uFillTx/>
                <a:latin typeface="Segoe UI"/>
                <a:ea typeface="+mn-ea"/>
                <a:cs typeface="Segoe UI"/>
              </a:rPr>
              <a:t> access </a:t>
            </a:r>
            <a:r>
              <a:rPr kumimoji="0" sz="1100" b="0" i="0" u="none" strike="noStrike" kern="1200" cap="none" spc="0" normalizeH="0" baseline="0" noProof="0" dirty="0">
                <a:ln>
                  <a:noFill/>
                </a:ln>
                <a:solidFill>
                  <a:prstClr val="black"/>
                </a:solidFill>
                <a:effectLst/>
                <a:uLnTx/>
                <a:uFillTx/>
                <a:latin typeface="Segoe UI"/>
                <a:ea typeface="+mn-ea"/>
                <a:cs typeface="Segoe UI"/>
              </a:rPr>
              <a:t>information</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and</a:t>
            </a:r>
            <a:r>
              <a:rPr kumimoji="0" sz="1100" b="0" i="0" u="none" strike="noStrike" kern="1200" cap="none" spc="-1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opportunities</a:t>
            </a:r>
            <a:r>
              <a:rPr kumimoji="0" sz="1100" b="0" i="0" u="none" strike="noStrike" kern="1200" cap="none" spc="-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available</a:t>
            </a:r>
            <a:r>
              <a:rPr kumimoji="0" sz="1100" b="0" i="0" u="none" strike="noStrike" kern="1200" cap="none" spc="-25" normalizeH="0" baseline="0" noProof="0" dirty="0">
                <a:ln>
                  <a:noFill/>
                </a:ln>
                <a:solidFill>
                  <a:prstClr val="black"/>
                </a:solidFill>
                <a:effectLst/>
                <a:uLnTx/>
                <a:uFillTx/>
                <a:latin typeface="Segoe UI"/>
                <a:ea typeface="+mn-ea"/>
                <a:cs typeface="Segoe UI"/>
              </a:rPr>
              <a:t> </a:t>
            </a:r>
            <a:r>
              <a:rPr kumimoji="0" sz="1100" b="0" i="0" u="none" strike="noStrike" kern="1200" cap="none" spc="0" normalizeH="0" baseline="0" noProof="0" dirty="0">
                <a:ln>
                  <a:noFill/>
                </a:ln>
                <a:solidFill>
                  <a:prstClr val="black"/>
                </a:solidFill>
                <a:effectLst/>
                <a:uLnTx/>
                <a:uFillTx/>
                <a:latin typeface="Segoe UI"/>
                <a:ea typeface="+mn-ea"/>
                <a:cs typeface="Segoe UI"/>
              </a:rPr>
              <a:t>online.</a:t>
            </a:r>
            <a:endParaRPr kumimoji="0" sz="11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44" name="object 44"/>
          <p:cNvGrpSpPr/>
          <p:nvPr/>
        </p:nvGrpSpPr>
        <p:grpSpPr>
          <a:xfrm>
            <a:off x="739140" y="5384291"/>
            <a:ext cx="4229100" cy="913130"/>
            <a:chOff x="739140" y="5384291"/>
            <a:chExt cx="4229100" cy="913130"/>
          </a:xfrm>
        </p:grpSpPr>
        <p:sp>
          <p:nvSpPr>
            <p:cNvPr id="45" name="object 45"/>
            <p:cNvSpPr/>
            <p:nvPr/>
          </p:nvSpPr>
          <p:spPr>
            <a:xfrm>
              <a:off x="745236" y="5390387"/>
              <a:ext cx="4217035" cy="901065"/>
            </a:xfrm>
            <a:custGeom>
              <a:avLst/>
              <a:gdLst/>
              <a:ahLst/>
              <a:cxnLst/>
              <a:rect l="l" t="t" r="r" b="b"/>
              <a:pathLst>
                <a:path w="4217035" h="901064">
                  <a:moveTo>
                    <a:pt x="4066793" y="0"/>
                  </a:moveTo>
                  <a:lnTo>
                    <a:pt x="150114" y="0"/>
                  </a:lnTo>
                  <a:lnTo>
                    <a:pt x="102666" y="7650"/>
                  </a:lnTo>
                  <a:lnTo>
                    <a:pt x="61458" y="28956"/>
                  </a:lnTo>
                  <a:lnTo>
                    <a:pt x="28963" y="61447"/>
                  </a:lnTo>
                  <a:lnTo>
                    <a:pt x="7652" y="102656"/>
                  </a:lnTo>
                  <a:lnTo>
                    <a:pt x="0" y="150114"/>
                  </a:lnTo>
                  <a:lnTo>
                    <a:pt x="0" y="750570"/>
                  </a:lnTo>
                  <a:lnTo>
                    <a:pt x="7652" y="798017"/>
                  </a:lnTo>
                  <a:lnTo>
                    <a:pt x="28963" y="839225"/>
                  </a:lnTo>
                  <a:lnTo>
                    <a:pt x="61458" y="871720"/>
                  </a:lnTo>
                  <a:lnTo>
                    <a:pt x="102666" y="893031"/>
                  </a:lnTo>
                  <a:lnTo>
                    <a:pt x="150114" y="900684"/>
                  </a:lnTo>
                  <a:lnTo>
                    <a:pt x="4066793" y="900684"/>
                  </a:lnTo>
                  <a:lnTo>
                    <a:pt x="4114251" y="893031"/>
                  </a:lnTo>
                  <a:lnTo>
                    <a:pt x="4155460" y="871720"/>
                  </a:lnTo>
                  <a:lnTo>
                    <a:pt x="4187952" y="839225"/>
                  </a:lnTo>
                  <a:lnTo>
                    <a:pt x="4209257" y="798017"/>
                  </a:lnTo>
                  <a:lnTo>
                    <a:pt x="4216908" y="750570"/>
                  </a:lnTo>
                  <a:lnTo>
                    <a:pt x="4216908" y="150114"/>
                  </a:lnTo>
                  <a:lnTo>
                    <a:pt x="4209257" y="102656"/>
                  </a:lnTo>
                  <a:lnTo>
                    <a:pt x="4187952" y="61447"/>
                  </a:lnTo>
                  <a:lnTo>
                    <a:pt x="4155460" y="28956"/>
                  </a:lnTo>
                  <a:lnTo>
                    <a:pt x="4114251" y="7650"/>
                  </a:lnTo>
                  <a:lnTo>
                    <a:pt x="4066793" y="0"/>
                  </a:lnTo>
                  <a:close/>
                </a:path>
              </a:pathLst>
            </a:custGeom>
            <a:solidFill>
              <a:srgbClr val="F3A34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745236" y="5390387"/>
              <a:ext cx="4217035" cy="901065"/>
            </a:xfrm>
            <a:custGeom>
              <a:avLst/>
              <a:gdLst/>
              <a:ahLst/>
              <a:cxnLst/>
              <a:rect l="l" t="t" r="r" b="b"/>
              <a:pathLst>
                <a:path w="4217035" h="901064">
                  <a:moveTo>
                    <a:pt x="0" y="150114"/>
                  </a:moveTo>
                  <a:lnTo>
                    <a:pt x="7652" y="102656"/>
                  </a:lnTo>
                  <a:lnTo>
                    <a:pt x="28963" y="61447"/>
                  </a:lnTo>
                  <a:lnTo>
                    <a:pt x="61458" y="28956"/>
                  </a:lnTo>
                  <a:lnTo>
                    <a:pt x="102666" y="7650"/>
                  </a:lnTo>
                  <a:lnTo>
                    <a:pt x="150114" y="0"/>
                  </a:lnTo>
                  <a:lnTo>
                    <a:pt x="4066793" y="0"/>
                  </a:lnTo>
                  <a:lnTo>
                    <a:pt x="4114251" y="7650"/>
                  </a:lnTo>
                  <a:lnTo>
                    <a:pt x="4155460" y="28956"/>
                  </a:lnTo>
                  <a:lnTo>
                    <a:pt x="4187952" y="61447"/>
                  </a:lnTo>
                  <a:lnTo>
                    <a:pt x="4209257" y="102656"/>
                  </a:lnTo>
                  <a:lnTo>
                    <a:pt x="4216908" y="150114"/>
                  </a:lnTo>
                  <a:lnTo>
                    <a:pt x="4216908" y="750570"/>
                  </a:lnTo>
                  <a:lnTo>
                    <a:pt x="4209257" y="798017"/>
                  </a:lnTo>
                  <a:lnTo>
                    <a:pt x="4187952" y="839225"/>
                  </a:lnTo>
                  <a:lnTo>
                    <a:pt x="4155460" y="871720"/>
                  </a:lnTo>
                  <a:lnTo>
                    <a:pt x="4114251" y="893031"/>
                  </a:lnTo>
                  <a:lnTo>
                    <a:pt x="4066793" y="900684"/>
                  </a:lnTo>
                  <a:lnTo>
                    <a:pt x="150114" y="900684"/>
                  </a:lnTo>
                  <a:lnTo>
                    <a:pt x="102666" y="893031"/>
                  </a:lnTo>
                  <a:lnTo>
                    <a:pt x="61458" y="871720"/>
                  </a:lnTo>
                  <a:lnTo>
                    <a:pt x="28963" y="839225"/>
                  </a:lnTo>
                  <a:lnTo>
                    <a:pt x="7652" y="798017"/>
                  </a:lnTo>
                  <a:lnTo>
                    <a:pt x="0" y="750570"/>
                  </a:lnTo>
                  <a:lnTo>
                    <a:pt x="0" y="150114"/>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bject 47"/>
          <p:cNvSpPr txBox="1"/>
          <p:nvPr/>
        </p:nvSpPr>
        <p:spPr>
          <a:xfrm>
            <a:off x="1044041" y="5463032"/>
            <a:ext cx="3619500" cy="727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2300" b="0" i="0" u="none" strike="noStrike" kern="1200" cap="none" spc="0" normalizeH="0" baseline="0" noProof="0" dirty="0">
                <a:ln>
                  <a:noFill/>
                </a:ln>
                <a:solidFill>
                  <a:srgbClr val="FFFFFF"/>
                </a:solidFill>
                <a:effectLst/>
                <a:uLnTx/>
                <a:uFillTx/>
                <a:latin typeface="Segoe UI"/>
                <a:ea typeface="+mn-ea"/>
                <a:cs typeface="Segoe UI"/>
              </a:rPr>
              <a:t>Digital</a:t>
            </a:r>
            <a:r>
              <a:rPr kumimoji="0" sz="2300" b="0" i="0" u="none" strike="noStrike" kern="1200" cap="none" spc="-5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Exclusion</a:t>
            </a:r>
            <a:r>
              <a:rPr kumimoji="0" sz="2300" b="0" i="0" u="none" strike="noStrike" kern="1200" cap="none" spc="-5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and</a:t>
            </a:r>
            <a:r>
              <a:rPr kumimoji="0" sz="2300" b="0" i="0" u="none" strike="noStrike" kern="1200" cap="none" spc="-10" normalizeH="0" baseline="0" noProof="0" dirty="0">
                <a:ln>
                  <a:noFill/>
                </a:ln>
                <a:solidFill>
                  <a:srgbClr val="FFFFFF"/>
                </a:solidFill>
                <a:effectLst/>
                <a:uLnTx/>
                <a:uFillTx/>
                <a:latin typeface="Segoe UI"/>
                <a:ea typeface="+mn-ea"/>
                <a:cs typeface="Segoe UI"/>
              </a:rPr>
              <a:t> </a:t>
            </a:r>
            <a:r>
              <a:rPr kumimoji="0" sz="2300" b="0" i="0" u="none" strike="noStrike" kern="1200" cap="none" spc="0" normalizeH="0" baseline="0" noProof="0" dirty="0">
                <a:ln>
                  <a:noFill/>
                </a:ln>
                <a:solidFill>
                  <a:srgbClr val="FFFFFF"/>
                </a:solidFill>
                <a:effectLst/>
                <a:uLnTx/>
                <a:uFillTx/>
                <a:latin typeface="Segoe UI"/>
                <a:ea typeface="+mn-ea"/>
                <a:cs typeface="Segoe UI"/>
              </a:rPr>
              <a:t>Online</a:t>
            </a:r>
            <a:endParaRPr kumimoji="0" sz="23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300" b="0" i="0" u="none" strike="noStrike" kern="1200" cap="none" spc="0" normalizeH="0" baseline="0" noProof="0" dirty="0">
                <a:ln>
                  <a:noFill/>
                </a:ln>
                <a:solidFill>
                  <a:srgbClr val="FFFFFF"/>
                </a:solidFill>
                <a:effectLst/>
                <a:uLnTx/>
                <a:uFillTx/>
                <a:latin typeface="Segoe UI"/>
                <a:ea typeface="+mn-ea"/>
                <a:cs typeface="Segoe UI"/>
              </a:rPr>
              <a:t>Silencing</a:t>
            </a:r>
            <a:endParaRPr kumimoji="0" sz="2300" b="0" i="0" u="none" strike="noStrike" kern="1200" cap="none" spc="0" normalizeH="0" baseline="0" noProof="0">
              <a:ln>
                <a:noFill/>
              </a:ln>
              <a:solidFill>
                <a:prstClr val="black"/>
              </a:solidFill>
              <a:effectLst/>
              <a:uLnTx/>
              <a:uFillTx/>
              <a:latin typeface="Segoe UI"/>
              <a:ea typeface="+mn-ea"/>
              <a:cs typeface="Segoe U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82871" y="2914853"/>
            <a:ext cx="3647440" cy="574675"/>
          </a:xfrm>
          <a:prstGeom prst="rect">
            <a:avLst/>
          </a:prstGeom>
        </p:spPr>
        <p:txBody>
          <a:bodyPr vert="horz" wrap="square" lIns="0" tIns="12700" rIns="0" bIns="0" rtlCol="0">
            <a:spAutoFit/>
          </a:bodyPr>
          <a:lstStyle/>
          <a:p>
            <a:pPr marL="12700">
              <a:lnSpc>
                <a:spcPct val="100000"/>
              </a:lnSpc>
              <a:spcBef>
                <a:spcPts val="100"/>
              </a:spcBef>
            </a:pPr>
            <a:r>
              <a:rPr sz="3600" spc="-10" dirty="0"/>
              <a:t>Online</a:t>
            </a:r>
            <a:r>
              <a:rPr sz="3600" spc="-70" dirty="0"/>
              <a:t> </a:t>
            </a:r>
            <a:r>
              <a:rPr sz="3600" spc="-5" dirty="0"/>
              <a:t>Platforms</a:t>
            </a:r>
            <a:endParaRPr sz="3600"/>
          </a:p>
        </p:txBody>
      </p:sp>
      <p:pic>
        <p:nvPicPr>
          <p:cNvPr id="3" name="object 3"/>
          <p:cNvPicPr/>
          <p:nvPr/>
        </p:nvPicPr>
        <p:blipFill>
          <a:blip r:embed="rId2" cstate="print"/>
          <a:stretch>
            <a:fillRect/>
          </a:stretch>
        </p:blipFill>
        <p:spPr>
          <a:xfrm>
            <a:off x="9809988" y="112776"/>
            <a:ext cx="2382011" cy="499872"/>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52150"/>
            <a:ext cx="12181157" cy="206377"/>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919378" y="1700301"/>
            <a:ext cx="11033125" cy="3795395"/>
          </a:xfrm>
          <a:prstGeom prst="rect">
            <a:avLst/>
          </a:prstGeom>
        </p:spPr>
        <p:txBody>
          <a:bodyPr vert="horz" wrap="square" lIns="0" tIns="50800" rIns="0" bIns="0" rtlCol="0">
            <a:spAutoFit/>
          </a:bodyPr>
          <a:lstStyle/>
          <a:p>
            <a:pPr marL="12700" marR="0" lvl="0" indent="0" algn="l" defTabSz="914400" rtl="0" eaLnBrk="1" fontAlgn="auto" latinLnBrk="0" hangingPunct="1">
              <a:lnSpc>
                <a:spcPct val="100000"/>
              </a:lnSpc>
              <a:spcBef>
                <a:spcPts val="400"/>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Segoe UI"/>
                <a:ea typeface="+mn-ea"/>
                <a:cs typeface="Segoe UI"/>
              </a:rPr>
              <a:t>Social</a:t>
            </a:r>
            <a:r>
              <a:rPr kumimoji="0" sz="1600" b="1" i="0" u="none" strike="noStrike" kern="1200" cap="none" spc="-25" normalizeH="0" baseline="0" noProof="0" dirty="0">
                <a:ln>
                  <a:noFill/>
                </a:ln>
                <a:solidFill>
                  <a:prstClr val="black"/>
                </a:solidFill>
                <a:effectLst/>
                <a:uLnTx/>
                <a:uFillTx/>
                <a:latin typeface="Segoe UI"/>
                <a:ea typeface="+mn-ea"/>
                <a:cs typeface="Segoe UI"/>
              </a:rPr>
              <a:t> </a:t>
            </a:r>
            <a:r>
              <a:rPr kumimoji="0" sz="1600" b="1" i="0" u="none" strike="noStrike" kern="1200" cap="none" spc="-10" normalizeH="0" baseline="0" noProof="0" dirty="0">
                <a:ln>
                  <a:noFill/>
                </a:ln>
                <a:solidFill>
                  <a:prstClr val="black"/>
                </a:solidFill>
                <a:effectLst/>
                <a:uLnTx/>
                <a:uFillTx/>
                <a:latin typeface="Segoe UI"/>
                <a:ea typeface="+mn-ea"/>
                <a:cs typeface="Segoe UI"/>
              </a:rPr>
              <a:t>Media</a:t>
            </a:r>
            <a:r>
              <a:rPr kumimoji="0" sz="1600" b="1" i="0" u="none" strike="noStrike" kern="1200" cap="none" spc="5" normalizeH="0" baseline="0" noProof="0" dirty="0">
                <a:ln>
                  <a:noFill/>
                </a:ln>
                <a:solidFill>
                  <a:prstClr val="black"/>
                </a:solidFill>
                <a:effectLst/>
                <a:uLnTx/>
                <a:uFillTx/>
                <a:latin typeface="Segoe UI"/>
                <a:ea typeface="+mn-ea"/>
                <a:cs typeface="Segoe UI"/>
              </a:rPr>
              <a:t> </a:t>
            </a:r>
            <a:r>
              <a:rPr kumimoji="0" sz="1600" b="1" i="0" u="none" strike="noStrike" kern="1200" cap="none" spc="-10" normalizeH="0" baseline="0" noProof="0" dirty="0">
                <a:ln>
                  <a:noFill/>
                </a:ln>
                <a:solidFill>
                  <a:prstClr val="black"/>
                </a:solidFill>
                <a:effectLst/>
                <a:uLnTx/>
                <a:uFillTx/>
                <a:latin typeface="Segoe UI"/>
                <a:ea typeface="+mn-ea"/>
                <a:cs typeface="Segoe UI"/>
              </a:rPr>
              <a:t>Platforms</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229235" algn="l" defTabSz="914400" rtl="0" eaLnBrk="1" fontAlgn="auto" latinLnBrk="0" hangingPunct="1">
              <a:lnSpc>
                <a:spcPct val="100000"/>
              </a:lnSpc>
              <a:spcBef>
                <a:spcPts val="300"/>
              </a:spcBef>
              <a:spcAft>
                <a:spcPts val="0"/>
              </a:spcAft>
              <a:buClrTx/>
              <a:buSzTx/>
              <a:buFont typeface="Arial MT"/>
              <a:buChar char="•"/>
              <a:tabLst>
                <a:tab pos="253365" algn="l"/>
                <a:tab pos="254000" algn="l"/>
              </a:tabLst>
              <a:defRPr/>
            </a:pPr>
            <a:r>
              <a:rPr kumimoji="0" sz="1600" b="0" i="0" u="none" strike="noStrike" kern="1200" cap="none" spc="-10" normalizeH="0" baseline="0" noProof="0" dirty="0">
                <a:ln>
                  <a:noFill/>
                </a:ln>
                <a:solidFill>
                  <a:prstClr val="black"/>
                </a:solidFill>
                <a:effectLst/>
                <a:uLnTx/>
                <a:uFillTx/>
                <a:latin typeface="Segoe UI"/>
                <a:ea typeface="+mn-ea"/>
                <a:cs typeface="Segoe UI"/>
              </a:rPr>
              <a:t>Facebook</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229235" algn="l" defTabSz="914400" rtl="0" eaLnBrk="1" fontAlgn="auto" latinLnBrk="0" hangingPunct="1">
              <a:lnSpc>
                <a:spcPct val="100000"/>
              </a:lnSpc>
              <a:spcBef>
                <a:spcPts val="310"/>
              </a:spcBef>
              <a:spcAft>
                <a:spcPts val="0"/>
              </a:spcAft>
              <a:buClrTx/>
              <a:buSzTx/>
              <a:buFont typeface="Arial MT"/>
              <a:buChar char="•"/>
              <a:tabLst>
                <a:tab pos="253365" algn="l"/>
                <a:tab pos="254000" algn="l"/>
              </a:tabLst>
              <a:defRPr/>
            </a:pPr>
            <a:r>
              <a:rPr kumimoji="0" sz="1600" b="0" i="0" u="none" strike="noStrike" kern="1200" cap="none" spc="-20" normalizeH="0" baseline="0" noProof="0" dirty="0">
                <a:ln>
                  <a:noFill/>
                </a:ln>
                <a:solidFill>
                  <a:prstClr val="black"/>
                </a:solidFill>
                <a:effectLst/>
                <a:uLnTx/>
                <a:uFillTx/>
                <a:latin typeface="Segoe UI"/>
                <a:ea typeface="+mn-ea"/>
                <a:cs typeface="Segoe UI"/>
              </a:rPr>
              <a:t>Twitter</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229235" algn="l" defTabSz="914400" rtl="0" eaLnBrk="1" fontAlgn="auto" latinLnBrk="0" hangingPunct="1">
              <a:lnSpc>
                <a:spcPct val="100000"/>
              </a:lnSpc>
              <a:spcBef>
                <a:spcPts val="315"/>
              </a:spcBef>
              <a:spcAft>
                <a:spcPts val="0"/>
              </a:spcAft>
              <a:buClrTx/>
              <a:buSzTx/>
              <a:buFont typeface="Arial MT"/>
              <a:buChar char="•"/>
              <a:tabLst>
                <a:tab pos="253365" algn="l"/>
                <a:tab pos="254000" algn="l"/>
              </a:tabLst>
              <a:defRPr/>
            </a:pPr>
            <a:r>
              <a:rPr kumimoji="0" sz="1600" b="0" i="0" u="none" strike="noStrike" kern="1200" cap="none" spc="-10" normalizeH="0" baseline="0" noProof="0" dirty="0">
                <a:ln>
                  <a:noFill/>
                </a:ln>
                <a:solidFill>
                  <a:prstClr val="black"/>
                </a:solidFill>
                <a:effectLst/>
                <a:uLnTx/>
                <a:uFillTx/>
                <a:latin typeface="Segoe UI"/>
                <a:ea typeface="+mn-ea"/>
                <a:cs typeface="Segoe UI"/>
              </a:rPr>
              <a:t>Instagram</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4765" marR="0" lvl="0" indent="0" algn="l" defTabSz="914400" rtl="0" eaLnBrk="1" fontAlgn="auto" latinLnBrk="0" hangingPunct="1">
              <a:lnSpc>
                <a:spcPct val="100000"/>
              </a:lnSpc>
              <a:spcBef>
                <a:spcPts val="300"/>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Segoe UI"/>
                <a:ea typeface="+mn-ea"/>
                <a:cs typeface="Segoe UI"/>
              </a:rPr>
              <a:t>Messaging</a:t>
            </a:r>
            <a:r>
              <a:rPr kumimoji="0" sz="1600" b="1" i="0" u="none" strike="noStrike" kern="1200" cap="none" spc="-55" normalizeH="0" baseline="0" noProof="0" dirty="0">
                <a:ln>
                  <a:noFill/>
                </a:ln>
                <a:solidFill>
                  <a:prstClr val="black"/>
                </a:solidFill>
                <a:effectLst/>
                <a:uLnTx/>
                <a:uFillTx/>
                <a:latin typeface="Segoe UI"/>
                <a:ea typeface="+mn-ea"/>
                <a:cs typeface="Segoe UI"/>
              </a:rPr>
              <a:t> </a:t>
            </a:r>
            <a:r>
              <a:rPr kumimoji="0" sz="1600" b="1" i="0" u="none" strike="noStrike" kern="1200" cap="none" spc="-5" normalizeH="0" baseline="0" noProof="0" dirty="0">
                <a:ln>
                  <a:noFill/>
                </a:ln>
                <a:solidFill>
                  <a:prstClr val="black"/>
                </a:solidFill>
                <a:effectLst/>
                <a:uLnTx/>
                <a:uFillTx/>
                <a:latin typeface="Segoe UI"/>
                <a:ea typeface="+mn-ea"/>
                <a:cs typeface="Segoe UI"/>
              </a:rPr>
              <a:t>Apps</a:t>
            </a:r>
            <a:r>
              <a:rPr kumimoji="0" sz="1600" b="0" i="0" u="none" strike="noStrike" kern="1200" cap="none" spc="-5" normalizeH="0" baseline="0" noProof="0" dirty="0">
                <a:ln>
                  <a:noFill/>
                </a:ln>
                <a:solidFill>
                  <a:prstClr val="black"/>
                </a:solidFill>
                <a:effectLst/>
                <a:uLnTx/>
                <a:uFillTx/>
                <a:latin typeface="Segoe UI"/>
                <a:ea typeface="+mn-ea"/>
                <a:cs typeface="Segoe UI"/>
              </a:rPr>
              <a:t>:</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229235" algn="l" defTabSz="914400" rtl="0" eaLnBrk="1" fontAlgn="auto" latinLnBrk="0" hangingPunct="1">
              <a:lnSpc>
                <a:spcPct val="100000"/>
              </a:lnSpc>
              <a:spcBef>
                <a:spcPts val="310"/>
              </a:spcBef>
              <a:spcAft>
                <a:spcPts val="0"/>
              </a:spcAft>
              <a:buClrTx/>
              <a:buSzTx/>
              <a:buFont typeface="Arial MT"/>
              <a:buChar char="•"/>
              <a:tabLst>
                <a:tab pos="253365" algn="l"/>
                <a:tab pos="254000" algn="l"/>
              </a:tabLst>
              <a:defRPr/>
            </a:pPr>
            <a:r>
              <a:rPr kumimoji="0" sz="1600" b="0" i="0" u="none" strike="noStrike" kern="1200" cap="none" spc="-5" normalizeH="0" baseline="0" noProof="0" dirty="0">
                <a:ln>
                  <a:noFill/>
                </a:ln>
                <a:solidFill>
                  <a:prstClr val="black"/>
                </a:solidFill>
                <a:effectLst/>
                <a:uLnTx/>
                <a:uFillTx/>
                <a:latin typeface="Segoe UI"/>
                <a:ea typeface="+mn-ea"/>
                <a:cs typeface="Segoe UI"/>
              </a:rPr>
              <a:t>WhatsApp</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229235" algn="l" defTabSz="914400" rtl="0" eaLnBrk="1" fontAlgn="auto" latinLnBrk="0" hangingPunct="1">
              <a:lnSpc>
                <a:spcPct val="100000"/>
              </a:lnSpc>
              <a:spcBef>
                <a:spcPts val="315"/>
              </a:spcBef>
              <a:spcAft>
                <a:spcPts val="0"/>
              </a:spcAft>
              <a:buClrTx/>
              <a:buSzTx/>
              <a:buFont typeface="Arial MT"/>
              <a:buChar char="•"/>
              <a:tabLst>
                <a:tab pos="253365" algn="l"/>
                <a:tab pos="254000" algn="l"/>
              </a:tabLst>
              <a:defRPr/>
            </a:pPr>
            <a:r>
              <a:rPr kumimoji="0" sz="1600" b="0" i="0" u="none" strike="noStrike" kern="1200" cap="none" spc="-30" normalizeH="0" baseline="0" noProof="0" dirty="0">
                <a:ln>
                  <a:noFill/>
                </a:ln>
                <a:solidFill>
                  <a:prstClr val="black"/>
                </a:solidFill>
                <a:effectLst/>
                <a:uLnTx/>
                <a:uFillTx/>
                <a:latin typeface="Segoe UI"/>
                <a:ea typeface="+mn-ea"/>
                <a:cs typeface="Segoe UI"/>
              </a:rPr>
              <a:t>Telegram</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4765" marR="0" lvl="0" indent="0" algn="l" defTabSz="914400" rtl="0" eaLnBrk="1" fontAlgn="auto" latinLnBrk="0" hangingPunct="1">
              <a:lnSpc>
                <a:spcPct val="100000"/>
              </a:lnSpc>
              <a:spcBef>
                <a:spcPts val="30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Segoe UI"/>
                <a:ea typeface="+mn-ea"/>
                <a:cs typeface="Segoe UI"/>
              </a:rPr>
              <a:t>Online</a:t>
            </a:r>
            <a:r>
              <a:rPr kumimoji="0" sz="1600" b="1" i="0" u="none" strike="noStrike" kern="1200" cap="none" spc="-20" normalizeH="0" baseline="0" noProof="0" dirty="0">
                <a:ln>
                  <a:noFill/>
                </a:ln>
                <a:solidFill>
                  <a:prstClr val="black"/>
                </a:solidFill>
                <a:effectLst/>
                <a:uLnTx/>
                <a:uFillTx/>
                <a:latin typeface="Segoe UI"/>
                <a:ea typeface="+mn-ea"/>
                <a:cs typeface="Segoe UI"/>
              </a:rPr>
              <a:t> </a:t>
            </a:r>
            <a:r>
              <a:rPr kumimoji="0" sz="1600" b="1" i="0" u="none" strike="noStrike" kern="1200" cap="none" spc="-5" normalizeH="0" baseline="0" noProof="0" dirty="0">
                <a:ln>
                  <a:noFill/>
                </a:ln>
                <a:solidFill>
                  <a:prstClr val="black"/>
                </a:solidFill>
                <a:effectLst/>
                <a:uLnTx/>
                <a:uFillTx/>
                <a:latin typeface="Segoe UI"/>
                <a:ea typeface="+mn-ea"/>
                <a:cs typeface="Segoe UI"/>
              </a:rPr>
              <a:t>Forums</a:t>
            </a:r>
            <a:r>
              <a:rPr kumimoji="0" sz="1600" b="1" i="0" u="none" strike="noStrike" kern="1200" cap="none" spc="0" normalizeH="0" baseline="0" noProof="0" dirty="0">
                <a:ln>
                  <a:noFill/>
                </a:ln>
                <a:solidFill>
                  <a:prstClr val="black"/>
                </a:solidFill>
                <a:effectLst/>
                <a:uLnTx/>
                <a:uFillTx/>
                <a:latin typeface="Segoe UI"/>
                <a:ea typeface="+mn-ea"/>
                <a:cs typeface="Segoe UI"/>
              </a:rPr>
              <a:t> </a:t>
            </a:r>
            <a:r>
              <a:rPr kumimoji="0" sz="1600" b="1" i="0" u="none" strike="noStrike" kern="1200" cap="none" spc="-5" normalizeH="0" baseline="0" noProof="0" dirty="0">
                <a:ln>
                  <a:noFill/>
                </a:ln>
                <a:solidFill>
                  <a:prstClr val="black"/>
                </a:solidFill>
                <a:effectLst/>
                <a:uLnTx/>
                <a:uFillTx/>
                <a:latin typeface="Segoe UI"/>
                <a:ea typeface="+mn-ea"/>
                <a:cs typeface="Segoe UI"/>
              </a:rPr>
              <a:t>and Discussion</a:t>
            </a:r>
            <a:r>
              <a:rPr kumimoji="0" sz="1600" b="1" i="0" u="none" strike="noStrike" kern="1200" cap="none" spc="-45" normalizeH="0" baseline="0" noProof="0" dirty="0">
                <a:ln>
                  <a:noFill/>
                </a:ln>
                <a:solidFill>
                  <a:prstClr val="black"/>
                </a:solidFill>
                <a:effectLst/>
                <a:uLnTx/>
                <a:uFillTx/>
                <a:latin typeface="Segoe UI"/>
                <a:ea typeface="+mn-ea"/>
                <a:cs typeface="Segoe UI"/>
              </a:rPr>
              <a:t> </a:t>
            </a:r>
            <a:r>
              <a:rPr kumimoji="0" sz="1600" b="1" i="0" u="none" strike="noStrike" kern="1200" cap="none" spc="-10" normalizeH="0" baseline="0" noProof="0" dirty="0">
                <a:ln>
                  <a:noFill/>
                </a:ln>
                <a:solidFill>
                  <a:prstClr val="black"/>
                </a:solidFill>
                <a:effectLst/>
                <a:uLnTx/>
                <a:uFillTx/>
                <a:latin typeface="Segoe UI"/>
                <a:ea typeface="+mn-ea"/>
                <a:cs typeface="Segoe UI"/>
              </a:rPr>
              <a:t>Boards</a:t>
            </a:r>
            <a:r>
              <a:rPr kumimoji="0" sz="1600" b="0" i="0" u="none" strike="noStrike" kern="1200" cap="none" spc="-10" normalizeH="0" baseline="0" noProof="0" dirty="0">
                <a:ln>
                  <a:noFill/>
                </a:ln>
                <a:solidFill>
                  <a:prstClr val="black"/>
                </a:solidFill>
                <a:effectLst/>
                <a:uLnTx/>
                <a:uFillTx/>
                <a:latin typeface="Segoe UI"/>
                <a:ea typeface="+mn-ea"/>
                <a:cs typeface="Segoe UI"/>
              </a:rPr>
              <a:t>:</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229235" algn="l" defTabSz="914400" rtl="0" eaLnBrk="1" fontAlgn="auto" latinLnBrk="0" hangingPunct="1">
              <a:lnSpc>
                <a:spcPts val="1825"/>
              </a:lnSpc>
              <a:spcBef>
                <a:spcPts val="310"/>
              </a:spcBef>
              <a:spcAft>
                <a:spcPts val="0"/>
              </a:spcAft>
              <a:buClrTx/>
              <a:buSzTx/>
              <a:buFont typeface="Arial MT"/>
              <a:buChar char="•"/>
              <a:tabLst>
                <a:tab pos="253365" algn="l"/>
                <a:tab pos="254000" algn="l"/>
              </a:tabLst>
              <a:defRPr/>
            </a:pPr>
            <a:r>
              <a:rPr kumimoji="0" sz="1600" b="0" i="0" u="none" strike="noStrike" kern="1200" cap="none" spc="-10" normalizeH="0" baseline="0" noProof="0" dirty="0">
                <a:ln>
                  <a:noFill/>
                </a:ln>
                <a:solidFill>
                  <a:prstClr val="black"/>
                </a:solidFill>
                <a:effectLst/>
                <a:uLnTx/>
                <a:uFillTx/>
                <a:latin typeface="Segoe UI"/>
                <a:ea typeface="+mn-ea"/>
                <a:cs typeface="Segoe UI"/>
              </a:rPr>
              <a:t>Such</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as</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Reddit,</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or</a:t>
            </a:r>
            <a:r>
              <a:rPr kumimoji="0" sz="1600" b="0" i="0" u="none" strike="noStrike" kern="1200" cap="none" spc="2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specialized</a:t>
            </a:r>
            <a:r>
              <a:rPr kumimoji="0" sz="1600" b="0" i="0" u="none" strike="noStrike" kern="1200" cap="none" spc="2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platform</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focused</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on</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specific</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topics,</a:t>
            </a:r>
            <a:r>
              <a:rPr kumimoji="0" sz="1600" b="0" i="0" u="none" strike="noStrike" kern="1200" cap="none" spc="1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can</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be</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spaces</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where</a:t>
            </a:r>
            <a:r>
              <a:rPr kumimoji="0" sz="1600" b="0" i="0" u="none" strike="noStrike" kern="1200" cap="none" spc="2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OGBV</a:t>
            </a:r>
            <a:r>
              <a:rPr kumimoji="0" sz="1600" b="0" i="0" u="none" strike="noStrike" kern="1200" cap="none" spc="4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occurs.</a:t>
            </a:r>
            <a:r>
              <a:rPr kumimoji="0" sz="1600" b="0" i="0" u="none" strike="noStrike" kern="1200" cap="none" spc="3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These platforms</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0" lvl="0" indent="0" algn="l" defTabSz="914400" rtl="0" eaLnBrk="1" fontAlgn="auto" latinLnBrk="0" hangingPunct="1">
              <a:lnSpc>
                <a:spcPts val="1825"/>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Segoe UI"/>
                <a:ea typeface="+mn-ea"/>
                <a:cs typeface="Segoe UI"/>
              </a:rPr>
              <a:t>allow</a:t>
            </a:r>
            <a:r>
              <a:rPr kumimoji="0" sz="1600" b="0" i="0" u="none" strike="noStrike" kern="1200" cap="none" spc="1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for</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15" normalizeH="0" baseline="0" noProof="0" dirty="0">
                <a:ln>
                  <a:noFill/>
                </a:ln>
                <a:solidFill>
                  <a:prstClr val="black"/>
                </a:solidFill>
                <a:effectLst/>
                <a:uLnTx/>
                <a:uFillTx/>
                <a:latin typeface="Segoe UI"/>
                <a:ea typeface="+mn-ea"/>
                <a:cs typeface="Segoe UI"/>
              </a:rPr>
              <a:t>anonymity,</a:t>
            </a:r>
            <a:r>
              <a:rPr kumimoji="0" sz="1600" b="0" i="0" u="none" strike="noStrike" kern="1200" cap="none" spc="2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which</a:t>
            </a:r>
            <a:r>
              <a:rPr kumimoji="0" sz="1600" b="0" i="0" u="none" strike="noStrike" kern="1200" cap="none" spc="1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can embolden</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perpetrators</a:t>
            </a:r>
            <a:r>
              <a:rPr kumimoji="0" sz="1600" b="0" i="0" u="none" strike="noStrike" kern="1200" cap="none" spc="2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to</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engage</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in</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abusive</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20" normalizeH="0" baseline="0" noProof="0" dirty="0">
                <a:ln>
                  <a:noFill/>
                </a:ln>
                <a:solidFill>
                  <a:prstClr val="black"/>
                </a:solidFill>
                <a:effectLst/>
                <a:uLnTx/>
                <a:uFillTx/>
                <a:latin typeface="Segoe UI"/>
                <a:ea typeface="+mn-ea"/>
                <a:cs typeface="Segoe UI"/>
              </a:rPr>
              <a:t>behavior.</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4765" marR="0" lvl="0" indent="0" algn="l" defTabSz="914400" rtl="0" eaLnBrk="1" fontAlgn="auto" latinLnBrk="0" hangingPunct="1">
              <a:lnSpc>
                <a:spcPct val="100000"/>
              </a:lnSpc>
              <a:spcBef>
                <a:spcPts val="315"/>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Segoe UI"/>
                <a:ea typeface="+mn-ea"/>
                <a:cs typeface="Segoe UI"/>
              </a:rPr>
              <a:t>Dating</a:t>
            </a:r>
            <a:r>
              <a:rPr kumimoji="0" sz="1600" b="1" i="0" u="none" strike="noStrike" kern="1200" cap="none" spc="-60" normalizeH="0" baseline="0" noProof="0" dirty="0">
                <a:ln>
                  <a:noFill/>
                </a:ln>
                <a:solidFill>
                  <a:prstClr val="black"/>
                </a:solidFill>
                <a:effectLst/>
                <a:uLnTx/>
                <a:uFillTx/>
                <a:latin typeface="Segoe UI"/>
                <a:ea typeface="+mn-ea"/>
                <a:cs typeface="Segoe UI"/>
              </a:rPr>
              <a:t> </a:t>
            </a:r>
            <a:r>
              <a:rPr kumimoji="0" sz="1600" b="1" i="0" u="none" strike="noStrike" kern="1200" cap="none" spc="-5" normalizeH="0" baseline="0" noProof="0" dirty="0">
                <a:ln>
                  <a:noFill/>
                </a:ln>
                <a:solidFill>
                  <a:prstClr val="black"/>
                </a:solidFill>
                <a:effectLst/>
                <a:uLnTx/>
                <a:uFillTx/>
                <a:latin typeface="Segoe UI"/>
                <a:ea typeface="+mn-ea"/>
                <a:cs typeface="Segoe UI"/>
              </a:rPr>
              <a:t>Apps:</a:t>
            </a:r>
            <a:endParaRPr kumimoji="0" sz="1600" b="0" i="0" u="none" strike="noStrike" kern="1200" cap="none" spc="0" normalizeH="0" baseline="0" noProof="0">
              <a:ln>
                <a:noFill/>
              </a:ln>
              <a:solidFill>
                <a:prstClr val="black"/>
              </a:solidFill>
              <a:effectLst/>
              <a:uLnTx/>
              <a:uFillTx/>
              <a:latin typeface="Segoe UI"/>
              <a:ea typeface="+mn-ea"/>
              <a:cs typeface="Segoe UI"/>
            </a:endParaRPr>
          </a:p>
          <a:p>
            <a:pPr marL="253365" marR="5080" lvl="0" indent="-228600" algn="l" defTabSz="914400" rtl="0" eaLnBrk="1" fontAlgn="auto" latinLnBrk="0" hangingPunct="1">
              <a:lnSpc>
                <a:spcPts val="1730"/>
              </a:lnSpc>
              <a:spcBef>
                <a:spcPts val="515"/>
              </a:spcBef>
              <a:spcAft>
                <a:spcPts val="0"/>
              </a:spcAft>
              <a:buClrTx/>
              <a:buSzTx/>
              <a:buFont typeface="Arial MT"/>
              <a:buChar char="•"/>
              <a:tabLst>
                <a:tab pos="253365" algn="l"/>
                <a:tab pos="254000" algn="l"/>
              </a:tabLst>
              <a:defRPr/>
            </a:pPr>
            <a:r>
              <a:rPr kumimoji="0" sz="1600" b="0" i="0" u="none" strike="noStrike" kern="1200" cap="none" spc="-10" normalizeH="0" baseline="0" noProof="0" dirty="0">
                <a:ln>
                  <a:noFill/>
                </a:ln>
                <a:solidFill>
                  <a:prstClr val="black"/>
                </a:solidFill>
                <a:effectLst/>
                <a:uLnTx/>
                <a:uFillTx/>
                <a:latin typeface="Segoe UI"/>
                <a:ea typeface="+mn-ea"/>
                <a:cs typeface="Segoe UI"/>
              </a:rPr>
              <a:t>Dating</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apps</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and</a:t>
            </a:r>
            <a:r>
              <a:rPr kumimoji="0" sz="1600" b="0" i="0" u="none" strike="noStrike" kern="1200" cap="none" spc="-10" normalizeH="0" baseline="0" noProof="0" dirty="0">
                <a:ln>
                  <a:noFill/>
                </a:ln>
                <a:solidFill>
                  <a:prstClr val="black"/>
                </a:solidFill>
                <a:effectLst/>
                <a:uLnTx/>
                <a:uFillTx/>
                <a:latin typeface="Segoe UI"/>
                <a:ea typeface="+mn-ea"/>
                <a:cs typeface="Segoe UI"/>
              </a:rPr>
              <a:t> online</a:t>
            </a:r>
            <a:r>
              <a:rPr kumimoji="0" sz="1600" b="0" i="0" u="none" strike="noStrike" kern="1200" cap="none" spc="1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platforms</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designed</a:t>
            </a:r>
            <a:r>
              <a:rPr kumimoji="0" sz="1600" b="0" i="0" u="none" strike="noStrike" kern="1200" cap="none" spc="0" normalizeH="0" baseline="0" noProof="0" dirty="0">
                <a:ln>
                  <a:noFill/>
                </a:ln>
                <a:solidFill>
                  <a:prstClr val="black"/>
                </a:solidFill>
                <a:effectLst/>
                <a:uLnTx/>
                <a:uFillTx/>
                <a:latin typeface="Segoe UI"/>
                <a:ea typeface="+mn-ea"/>
                <a:cs typeface="Segoe UI"/>
              </a:rPr>
              <a:t> for</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meeting</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new</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people</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can</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sometimes</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be</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misused</a:t>
            </a:r>
            <a:r>
              <a:rPr kumimoji="0" sz="1600" b="0" i="0" u="none" strike="noStrike" kern="1200" cap="none" spc="0" normalizeH="0" baseline="0" noProof="0" dirty="0">
                <a:ln>
                  <a:noFill/>
                </a:ln>
                <a:solidFill>
                  <a:prstClr val="black"/>
                </a:solidFill>
                <a:effectLst/>
                <a:uLnTx/>
                <a:uFillTx/>
                <a:latin typeface="Segoe UI"/>
                <a:ea typeface="+mn-ea"/>
                <a:cs typeface="Segoe UI"/>
              </a:rPr>
              <a:t> for </a:t>
            </a:r>
            <a:r>
              <a:rPr kumimoji="0" sz="1600" b="0" i="0" u="none" strike="noStrike" kern="1200" cap="none" spc="-40" normalizeH="0" baseline="0" noProof="0" dirty="0">
                <a:ln>
                  <a:noFill/>
                </a:ln>
                <a:solidFill>
                  <a:prstClr val="black"/>
                </a:solidFill>
                <a:effectLst/>
                <a:uLnTx/>
                <a:uFillTx/>
                <a:latin typeface="Segoe UI"/>
                <a:ea typeface="+mn-ea"/>
                <a:cs typeface="Segoe UI"/>
              </a:rPr>
              <a:t>OGBV.</a:t>
            </a:r>
            <a:r>
              <a:rPr kumimoji="0" sz="1600" b="0" i="0" u="none" strike="noStrike" kern="1200" cap="none" spc="4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It</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is</a:t>
            </a:r>
            <a:r>
              <a:rPr kumimoji="0" sz="1600" b="0" i="0" u="none" strike="noStrike" kern="1200" cap="none" spc="0" normalizeH="0" baseline="0" noProof="0" dirty="0">
                <a:ln>
                  <a:noFill/>
                </a:ln>
                <a:solidFill>
                  <a:prstClr val="black"/>
                </a:solidFill>
                <a:effectLst/>
                <a:uLnTx/>
                <a:uFillTx/>
                <a:latin typeface="Segoe UI"/>
                <a:ea typeface="+mn-ea"/>
                <a:cs typeface="Segoe UI"/>
              </a:rPr>
              <a:t> important </a:t>
            </a:r>
            <a:r>
              <a:rPr kumimoji="0" sz="1600" b="0" i="0" u="none" strike="noStrike" kern="1200" cap="none" spc="-42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to</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note</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that consensual</a:t>
            </a:r>
            <a:r>
              <a:rPr kumimoji="0" sz="1600" b="0" i="0" u="none" strike="noStrike" kern="1200" cap="none" spc="2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and </a:t>
            </a:r>
            <a:r>
              <a:rPr kumimoji="0" sz="1600" b="0" i="0" u="none" strike="noStrike" kern="1200" cap="none" spc="-10" normalizeH="0" baseline="0" noProof="0" dirty="0">
                <a:ln>
                  <a:noFill/>
                </a:ln>
                <a:solidFill>
                  <a:prstClr val="black"/>
                </a:solidFill>
                <a:effectLst/>
                <a:uLnTx/>
                <a:uFillTx/>
                <a:latin typeface="Segoe UI"/>
                <a:ea typeface="+mn-ea"/>
                <a:cs typeface="Segoe UI"/>
              </a:rPr>
              <a:t>respectful</a:t>
            </a:r>
            <a:r>
              <a:rPr kumimoji="0" sz="1600" b="0" i="0" u="none" strike="noStrike" kern="1200" cap="none" spc="1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interactions</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15" normalizeH="0" baseline="0" noProof="0" dirty="0">
                <a:ln>
                  <a:noFill/>
                </a:ln>
                <a:solidFill>
                  <a:prstClr val="black"/>
                </a:solidFill>
                <a:effectLst/>
                <a:uLnTx/>
                <a:uFillTx/>
                <a:latin typeface="Segoe UI"/>
                <a:ea typeface="+mn-ea"/>
                <a:cs typeface="Segoe UI"/>
              </a:rPr>
              <a:t>are</a:t>
            </a:r>
            <a:r>
              <a:rPr kumimoji="0" sz="1600" b="0" i="0" u="none" strike="noStrike" kern="1200" cap="none" spc="15"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the</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norm</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on</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these</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platforms,</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but</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instances</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15" normalizeH="0" baseline="0" noProof="0" dirty="0">
                <a:ln>
                  <a:noFill/>
                </a:ln>
                <a:solidFill>
                  <a:prstClr val="black"/>
                </a:solidFill>
                <a:effectLst/>
                <a:uLnTx/>
                <a:uFillTx/>
                <a:latin typeface="Segoe UI"/>
                <a:ea typeface="+mn-ea"/>
                <a:cs typeface="Segoe UI"/>
              </a:rPr>
              <a:t>of</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harassment or </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abuse</a:t>
            </a:r>
            <a:r>
              <a:rPr kumimoji="0" sz="1600" b="0" i="0" u="none" strike="noStrike" kern="1200" cap="none" spc="-10" normalizeH="0" baseline="0" noProof="0" dirty="0">
                <a:ln>
                  <a:noFill/>
                </a:ln>
                <a:solidFill>
                  <a:prstClr val="black"/>
                </a:solidFill>
                <a:effectLst/>
                <a:uLnTx/>
                <a:uFillTx/>
                <a:latin typeface="Segoe UI"/>
                <a:ea typeface="+mn-ea"/>
                <a:cs typeface="Segoe UI"/>
              </a:rPr>
              <a:t> </a:t>
            </a:r>
            <a:r>
              <a:rPr kumimoji="0" sz="1600" b="0" i="0" u="none" strike="noStrike" kern="1200" cap="none" spc="-5" normalizeH="0" baseline="0" noProof="0" dirty="0">
                <a:ln>
                  <a:noFill/>
                </a:ln>
                <a:solidFill>
                  <a:prstClr val="black"/>
                </a:solidFill>
                <a:effectLst/>
                <a:uLnTx/>
                <a:uFillTx/>
                <a:latin typeface="Segoe UI"/>
                <a:ea typeface="+mn-ea"/>
                <a:cs typeface="Segoe UI"/>
              </a:rPr>
              <a:t>can</a:t>
            </a:r>
            <a:r>
              <a:rPr kumimoji="0" sz="1600" b="0" i="0" u="none" strike="noStrike" kern="1200" cap="none" spc="0" normalizeH="0" baseline="0" noProof="0" dirty="0">
                <a:ln>
                  <a:noFill/>
                </a:ln>
                <a:solidFill>
                  <a:prstClr val="black"/>
                </a:solidFill>
                <a:effectLst/>
                <a:uLnTx/>
                <a:uFillTx/>
                <a:latin typeface="Segoe UI"/>
                <a:ea typeface="+mn-ea"/>
                <a:cs typeface="Segoe UI"/>
              </a:rPr>
              <a:t> </a:t>
            </a:r>
            <a:r>
              <a:rPr kumimoji="0" sz="1600" b="0" i="0" u="none" strike="noStrike" kern="1200" cap="none" spc="-10" normalizeH="0" baseline="0" noProof="0" dirty="0">
                <a:ln>
                  <a:noFill/>
                </a:ln>
                <a:solidFill>
                  <a:prstClr val="black"/>
                </a:solidFill>
                <a:effectLst/>
                <a:uLnTx/>
                <a:uFillTx/>
                <a:latin typeface="Segoe UI"/>
                <a:ea typeface="+mn-ea"/>
                <a:cs typeface="Segoe UI"/>
              </a:rPr>
              <a:t>still</a:t>
            </a:r>
            <a:r>
              <a:rPr kumimoji="0" sz="1600" b="0" i="0" u="none" strike="noStrike" kern="1200" cap="none" spc="-5" normalizeH="0" baseline="0" noProof="0" dirty="0">
                <a:ln>
                  <a:noFill/>
                </a:ln>
                <a:solidFill>
                  <a:prstClr val="black"/>
                </a:solidFill>
                <a:effectLst/>
                <a:uLnTx/>
                <a:uFillTx/>
                <a:latin typeface="Segoe UI"/>
                <a:ea typeface="+mn-ea"/>
                <a:cs typeface="Segoe UI"/>
              </a:rPr>
              <a:t> </a:t>
            </a:r>
            <a:r>
              <a:rPr kumimoji="0" sz="1600" b="0" i="0" u="none" strike="noStrike" kern="1200" cap="none" spc="-30" normalizeH="0" baseline="0" noProof="0" dirty="0">
                <a:ln>
                  <a:noFill/>
                </a:ln>
                <a:solidFill>
                  <a:prstClr val="black"/>
                </a:solidFill>
                <a:effectLst/>
                <a:uLnTx/>
                <a:uFillTx/>
                <a:latin typeface="Segoe UI"/>
                <a:ea typeface="+mn-ea"/>
                <a:cs typeface="Segoe UI"/>
              </a:rPr>
              <a:t>occur.</a:t>
            </a:r>
            <a:endParaRPr kumimoji="0"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object 7"/>
          <p:cNvSpPr txBox="1">
            <a:spLocks noGrp="1"/>
          </p:cNvSpPr>
          <p:nvPr>
            <p:ph type="title"/>
          </p:nvPr>
        </p:nvSpPr>
        <p:spPr>
          <a:xfrm>
            <a:off x="1019657" y="563625"/>
            <a:ext cx="5374640" cy="635000"/>
          </a:xfrm>
          <a:prstGeom prst="rect">
            <a:avLst/>
          </a:prstGeom>
        </p:spPr>
        <p:txBody>
          <a:bodyPr vert="horz" wrap="square" lIns="0" tIns="12065" rIns="0" bIns="0" rtlCol="0">
            <a:spAutoFit/>
          </a:bodyPr>
          <a:lstStyle/>
          <a:p>
            <a:pPr marL="12700">
              <a:lnSpc>
                <a:spcPct val="100000"/>
              </a:lnSpc>
              <a:spcBef>
                <a:spcPts val="95"/>
              </a:spcBef>
            </a:pPr>
            <a:r>
              <a:rPr spc="-45" dirty="0">
                <a:solidFill>
                  <a:srgbClr val="E7BB29"/>
                </a:solidFill>
              </a:rPr>
              <a:t>Social</a:t>
            </a:r>
            <a:r>
              <a:rPr spc="-140" dirty="0">
                <a:solidFill>
                  <a:srgbClr val="E7BB29"/>
                </a:solidFill>
              </a:rPr>
              <a:t> </a:t>
            </a:r>
            <a:r>
              <a:rPr spc="-45" dirty="0">
                <a:solidFill>
                  <a:srgbClr val="E7BB29"/>
                </a:solidFill>
              </a:rPr>
              <a:t>media</a:t>
            </a:r>
            <a:r>
              <a:rPr spc="-114" dirty="0">
                <a:solidFill>
                  <a:srgbClr val="E7BB29"/>
                </a:solidFill>
              </a:rPr>
              <a:t> </a:t>
            </a:r>
            <a:r>
              <a:rPr spc="-45" dirty="0">
                <a:solidFill>
                  <a:srgbClr val="E7BB29"/>
                </a:solidFill>
              </a:rPr>
              <a:t>Platforms</a:t>
            </a: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52150"/>
            <a:ext cx="12181157" cy="206377"/>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454863" y="2105660"/>
            <a:ext cx="10980420" cy="3623945"/>
          </a:xfrm>
          <a:prstGeom prst="rect">
            <a:avLst/>
          </a:prstGeom>
        </p:spPr>
        <p:txBody>
          <a:bodyPr vert="horz" wrap="square" lIns="0" tIns="47625" rIns="0" bIns="0" rtlCol="0">
            <a:spAutoFit/>
          </a:bodyPr>
          <a:lstStyle/>
          <a:p>
            <a:pPr marL="12700" marR="5715" lvl="0" indent="0" algn="just" defTabSz="914400" rtl="0" eaLnBrk="1" fontAlgn="auto" latinLnBrk="0" hangingPunct="1">
              <a:lnSpc>
                <a:spcPts val="2160"/>
              </a:lnSpc>
              <a:spcBef>
                <a:spcPts val="375"/>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Segoe UI"/>
                <a:ea typeface="+mn-ea"/>
                <a:cs typeface="Segoe UI"/>
              </a:rPr>
              <a:t>Facebook </a:t>
            </a:r>
            <a:r>
              <a:rPr kumimoji="0" sz="2000" b="0" i="0" u="none" strike="noStrike" kern="1200" cap="none" spc="-5" normalizeH="0" baseline="0" noProof="0" dirty="0">
                <a:ln>
                  <a:noFill/>
                </a:ln>
                <a:solidFill>
                  <a:prstClr val="black"/>
                </a:solidFill>
                <a:effectLst/>
                <a:uLnTx/>
                <a:uFillTx/>
                <a:latin typeface="Segoe UI"/>
                <a:ea typeface="+mn-ea"/>
                <a:cs typeface="Segoe UI"/>
              </a:rPr>
              <a:t>launched </a:t>
            </a:r>
            <a:r>
              <a:rPr kumimoji="0" sz="2000" b="0" i="0" u="none" strike="noStrike" kern="1200" cap="none" spc="0" normalizeH="0" baseline="0" noProof="0" dirty="0">
                <a:ln>
                  <a:noFill/>
                </a:ln>
                <a:solidFill>
                  <a:prstClr val="black"/>
                </a:solidFill>
                <a:effectLst/>
                <a:uLnTx/>
                <a:uFillTx/>
                <a:latin typeface="Segoe UI"/>
                <a:ea typeface="+mn-ea"/>
                <a:cs typeface="Segoe UI"/>
              </a:rPr>
              <a:t>a victim </a:t>
            </a:r>
            <a:r>
              <a:rPr kumimoji="0" sz="2000" b="0" i="0" u="none" strike="noStrike" kern="1200" cap="none" spc="5" normalizeH="0" baseline="0" noProof="0" dirty="0">
                <a:ln>
                  <a:noFill/>
                </a:ln>
                <a:solidFill>
                  <a:prstClr val="black"/>
                </a:solidFill>
                <a:effectLst/>
                <a:uLnTx/>
                <a:uFillTx/>
                <a:latin typeface="Segoe UI"/>
                <a:ea typeface="+mn-ea"/>
                <a:cs typeface="Segoe UI"/>
              </a:rPr>
              <a:t>support </a:t>
            </a:r>
            <a:r>
              <a:rPr kumimoji="0" sz="2000" b="0" i="0" u="none" strike="noStrike" kern="1200" cap="none" spc="-5" normalizeH="0" baseline="0" noProof="0" dirty="0">
                <a:ln>
                  <a:noFill/>
                </a:ln>
                <a:solidFill>
                  <a:prstClr val="black"/>
                </a:solidFill>
                <a:effectLst/>
                <a:uLnTx/>
                <a:uFillTx/>
                <a:latin typeface="Segoe UI"/>
                <a:ea typeface="+mn-ea"/>
                <a:cs typeface="Segoe UI"/>
              </a:rPr>
              <a:t>hub called </a:t>
            </a:r>
            <a:r>
              <a:rPr kumimoji="0" sz="2000" b="1" i="0" u="none" strike="noStrike" kern="1200" cap="none" spc="-5" normalizeH="0" baseline="0" noProof="0" dirty="0">
                <a:ln>
                  <a:noFill/>
                </a:ln>
                <a:solidFill>
                  <a:prstClr val="black"/>
                </a:solidFill>
                <a:effectLst/>
                <a:uLnTx/>
                <a:uFillTx/>
                <a:latin typeface="Segoe UI"/>
                <a:ea typeface="+mn-ea"/>
                <a:cs typeface="Segoe UI"/>
              </a:rPr>
              <a:t>Not Without </a:t>
            </a:r>
            <a:r>
              <a:rPr kumimoji="0" sz="2000" b="1" i="0" u="none" strike="noStrike" kern="1200" cap="none" spc="0" normalizeH="0" baseline="0" noProof="0" dirty="0">
                <a:ln>
                  <a:noFill/>
                </a:ln>
                <a:solidFill>
                  <a:prstClr val="black"/>
                </a:solidFill>
                <a:effectLst/>
                <a:uLnTx/>
                <a:uFillTx/>
                <a:latin typeface="Segoe UI"/>
                <a:ea typeface="+mn-ea"/>
                <a:cs typeface="Segoe UI"/>
              </a:rPr>
              <a:t>My </a:t>
            </a:r>
            <a:r>
              <a:rPr kumimoji="0" sz="2000" b="1" i="0" u="none" strike="noStrike" kern="1200" cap="none" spc="-5" normalizeH="0" baseline="0" noProof="0" dirty="0">
                <a:ln>
                  <a:noFill/>
                </a:ln>
                <a:solidFill>
                  <a:prstClr val="black"/>
                </a:solidFill>
                <a:effectLst/>
                <a:uLnTx/>
                <a:uFillTx/>
                <a:latin typeface="Segoe UI"/>
                <a:ea typeface="+mn-ea"/>
                <a:cs typeface="Segoe UI"/>
              </a:rPr>
              <a:t>Consent</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with the aim </a:t>
            </a:r>
            <a:r>
              <a:rPr kumimoji="0" sz="2000" b="0" i="0" u="none" strike="noStrike" kern="1200" cap="none" spc="-10" normalizeH="0" baseline="0" noProof="0" dirty="0">
                <a:ln>
                  <a:noFill/>
                </a:ln>
                <a:solidFill>
                  <a:prstClr val="black"/>
                </a:solidFill>
                <a:effectLst/>
                <a:uLnTx/>
                <a:uFillTx/>
                <a:latin typeface="Segoe UI"/>
                <a:ea typeface="+mn-ea"/>
                <a:cs typeface="Segoe UI"/>
              </a:rPr>
              <a:t>to </a:t>
            </a:r>
            <a:r>
              <a:rPr kumimoji="0" sz="2000" b="0" i="0" u="none" strike="noStrike" kern="1200" cap="none" spc="0" normalizeH="0" baseline="0" noProof="0" dirty="0">
                <a:ln>
                  <a:noFill/>
                </a:ln>
                <a:solidFill>
                  <a:prstClr val="black"/>
                </a:solidFill>
                <a:effectLst/>
                <a:uLnTx/>
                <a:uFillTx/>
                <a:latin typeface="Segoe UI"/>
                <a:ea typeface="+mn-ea"/>
                <a:cs typeface="Segoe UI"/>
              </a:rPr>
              <a:t>assist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people </a:t>
            </a:r>
            <a:r>
              <a:rPr kumimoji="0" sz="2000" b="0" i="0" u="none" strike="noStrike" kern="1200" cap="none" spc="5" normalizeH="0" baseline="0" noProof="0" dirty="0">
                <a:ln>
                  <a:noFill/>
                </a:ln>
                <a:solidFill>
                  <a:prstClr val="black"/>
                </a:solidFill>
                <a:effectLst/>
                <a:uLnTx/>
                <a:uFillTx/>
                <a:latin typeface="Segoe UI"/>
                <a:ea typeface="+mn-ea"/>
                <a:cs typeface="Segoe UI"/>
              </a:rPr>
              <a:t>report </a:t>
            </a:r>
            <a:r>
              <a:rPr kumimoji="0" sz="2000" b="0" i="0" u="none" strike="noStrike" kern="1200" cap="none" spc="-5" normalizeH="0" baseline="0" noProof="0" dirty="0">
                <a:ln>
                  <a:noFill/>
                </a:ln>
                <a:solidFill>
                  <a:prstClr val="black"/>
                </a:solidFill>
                <a:effectLst/>
                <a:uLnTx/>
                <a:uFillTx/>
                <a:latin typeface="Segoe UI"/>
                <a:ea typeface="+mn-ea"/>
                <a:cs typeface="Segoe UI"/>
              </a:rPr>
              <a:t>intimate images shared </a:t>
            </a:r>
            <a:r>
              <a:rPr kumimoji="0" sz="2000" b="0" i="0" u="none" strike="noStrike" kern="1200" cap="none" spc="0" normalizeH="0" baseline="0" noProof="0" dirty="0">
                <a:ln>
                  <a:noFill/>
                </a:ln>
                <a:solidFill>
                  <a:prstClr val="black"/>
                </a:solidFill>
                <a:effectLst/>
                <a:uLnTx/>
                <a:uFillTx/>
                <a:latin typeface="Segoe UI"/>
                <a:ea typeface="+mn-ea"/>
                <a:cs typeface="Segoe UI"/>
              </a:rPr>
              <a:t>without permission on Facebook, Instagram or </a:t>
            </a:r>
            <a:r>
              <a:rPr kumimoji="0" sz="2000" b="0" i="0" u="none" strike="noStrike" kern="1200" cap="none" spc="-10" normalizeH="0" baseline="0" noProof="0" dirty="0">
                <a:ln>
                  <a:noFill/>
                </a:ln>
                <a:solidFill>
                  <a:prstClr val="black"/>
                </a:solidFill>
                <a:effectLst/>
                <a:uLnTx/>
                <a:uFillTx/>
                <a:latin typeface="Segoe UI"/>
                <a:ea typeface="+mn-ea"/>
                <a:cs typeface="Segoe UI"/>
              </a:rPr>
              <a:t>Facebook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20" normalizeH="0" baseline="0" noProof="0" dirty="0">
                <a:ln>
                  <a:noFill/>
                </a:ln>
                <a:solidFill>
                  <a:prstClr val="black"/>
                </a:solidFill>
                <a:effectLst/>
                <a:uLnTx/>
                <a:uFillTx/>
                <a:latin typeface="Segoe UI"/>
                <a:ea typeface="+mn-ea"/>
                <a:cs typeface="Segoe UI"/>
              </a:rPr>
              <a:t>messenger.</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Segoe UI"/>
              <a:ea typeface="+mn-ea"/>
              <a:cs typeface="Segoe UI"/>
            </a:endParaRPr>
          </a:p>
          <a:p>
            <a:pPr marL="12700" marR="5080" lvl="0" indent="0" algn="just" defTabSz="914400" rtl="0" eaLnBrk="1" fontAlgn="auto" latinLnBrk="0" hangingPunct="1">
              <a:lnSpc>
                <a:spcPct val="90000"/>
              </a:lnSpc>
              <a:spcBef>
                <a:spcPts val="5"/>
              </a:spcBef>
              <a:spcAft>
                <a:spcPts val="0"/>
              </a:spcAft>
              <a:buClrTx/>
              <a:buSzTx/>
              <a:buFontTx/>
              <a:buNone/>
              <a:tabLst/>
              <a:defRPr/>
            </a:pPr>
            <a:r>
              <a:rPr kumimoji="0" sz="2000" b="1" i="0" u="none" strike="noStrike" kern="1200" cap="none" spc="-20" normalizeH="0" baseline="0" noProof="0" dirty="0">
                <a:ln>
                  <a:noFill/>
                </a:ln>
                <a:solidFill>
                  <a:prstClr val="black"/>
                </a:solidFill>
                <a:effectLst/>
                <a:uLnTx/>
                <a:uFillTx/>
                <a:latin typeface="Segoe UI"/>
                <a:ea typeface="+mn-ea"/>
                <a:cs typeface="Segoe UI"/>
              </a:rPr>
              <a:t>Twitter </a:t>
            </a:r>
            <a:r>
              <a:rPr kumimoji="0" sz="2000" b="0" i="0" u="none" strike="noStrike" kern="1200" cap="none" spc="0" normalizeH="0" baseline="0" noProof="0" dirty="0">
                <a:ln>
                  <a:noFill/>
                </a:ln>
                <a:solidFill>
                  <a:prstClr val="black"/>
                </a:solidFill>
                <a:effectLst/>
                <a:uLnTx/>
                <a:uFillTx/>
                <a:latin typeface="Segoe UI"/>
                <a:ea typeface="+mn-ea"/>
                <a:cs typeface="Segoe UI"/>
              </a:rPr>
              <a:t>has a </a:t>
            </a:r>
            <a:r>
              <a:rPr kumimoji="0" sz="2000" b="1" i="0" u="none" strike="noStrike" kern="1200" cap="none" spc="-5" normalizeH="0" baseline="0" noProof="0" dirty="0">
                <a:ln>
                  <a:noFill/>
                </a:ln>
                <a:solidFill>
                  <a:prstClr val="black"/>
                </a:solidFill>
                <a:effectLst/>
                <a:uLnTx/>
                <a:uFillTx/>
                <a:latin typeface="Segoe UI"/>
                <a:ea typeface="+mn-ea"/>
                <a:cs typeface="Segoe UI"/>
              </a:rPr>
              <a:t>Hateful Conduct </a:t>
            </a:r>
            <a:r>
              <a:rPr kumimoji="0" sz="2000" b="1" i="0" u="none" strike="noStrike" kern="1200" cap="none" spc="-15" normalizeH="0" baseline="0" noProof="0" dirty="0">
                <a:ln>
                  <a:noFill/>
                </a:ln>
                <a:solidFill>
                  <a:prstClr val="black"/>
                </a:solidFill>
                <a:effectLst/>
                <a:uLnTx/>
                <a:uFillTx/>
                <a:latin typeface="Segoe UI"/>
                <a:ea typeface="+mn-ea"/>
                <a:cs typeface="Segoe UI"/>
              </a:rPr>
              <a:t>Policy </a:t>
            </a:r>
            <a:r>
              <a:rPr kumimoji="0" sz="2000" b="0" i="0" u="none" strike="noStrike" kern="1200" cap="none" spc="0" normalizeH="0" baseline="0" noProof="0" dirty="0">
                <a:ln>
                  <a:noFill/>
                </a:ln>
                <a:solidFill>
                  <a:prstClr val="black"/>
                </a:solidFill>
                <a:effectLst/>
                <a:uLnTx/>
                <a:uFillTx/>
                <a:latin typeface="Segoe UI"/>
                <a:ea typeface="+mn-ea"/>
                <a:cs typeface="Segoe UI"/>
              </a:rPr>
              <a:t>which </a:t>
            </a:r>
            <a:r>
              <a:rPr kumimoji="0" sz="2000" b="0" i="0" u="none" strike="noStrike" kern="1200" cap="none" spc="-5" normalizeH="0" baseline="0" noProof="0" dirty="0">
                <a:ln>
                  <a:noFill/>
                </a:ln>
                <a:solidFill>
                  <a:prstClr val="black"/>
                </a:solidFill>
                <a:effectLst/>
                <a:uLnTx/>
                <a:uFillTx/>
                <a:latin typeface="Segoe UI"/>
                <a:ea typeface="+mn-ea"/>
                <a:cs typeface="Segoe UI"/>
              </a:rPr>
              <a:t>recognizes </a:t>
            </a:r>
            <a:r>
              <a:rPr kumimoji="0" sz="2000" b="0" i="0" u="none" strike="noStrike" kern="1200" cap="none" spc="-10" normalizeH="0" baseline="0" noProof="0" dirty="0">
                <a:ln>
                  <a:noFill/>
                </a:ln>
                <a:solidFill>
                  <a:prstClr val="black"/>
                </a:solidFill>
                <a:effectLst/>
                <a:uLnTx/>
                <a:uFillTx/>
                <a:latin typeface="Segoe UI"/>
                <a:ea typeface="+mn-ea"/>
                <a:cs typeface="Segoe UI"/>
              </a:rPr>
              <a:t>free </a:t>
            </a:r>
            <a:r>
              <a:rPr kumimoji="0" sz="2000" b="0" i="0" u="none" strike="noStrike" kern="1200" cap="none" spc="-5" normalizeH="0" baseline="0" noProof="0" dirty="0">
                <a:ln>
                  <a:noFill/>
                </a:ln>
                <a:solidFill>
                  <a:prstClr val="black"/>
                </a:solidFill>
                <a:effectLst/>
                <a:uLnTx/>
                <a:uFillTx/>
                <a:latin typeface="Segoe UI"/>
                <a:ea typeface="+mn-ea"/>
                <a:cs typeface="Segoe UI"/>
              </a:rPr>
              <a:t>expression </a:t>
            </a:r>
            <a:r>
              <a:rPr kumimoji="0" sz="2000" b="0" i="0" u="none" strike="noStrike" kern="1200" cap="none" spc="0" normalizeH="0" baseline="0" noProof="0" dirty="0">
                <a:ln>
                  <a:noFill/>
                </a:ln>
                <a:solidFill>
                  <a:prstClr val="black"/>
                </a:solidFill>
                <a:effectLst/>
                <a:uLnTx/>
                <a:uFillTx/>
                <a:latin typeface="Segoe UI"/>
                <a:ea typeface="+mn-ea"/>
                <a:cs typeface="Segoe UI"/>
              </a:rPr>
              <a:t>as a human </a:t>
            </a:r>
            <a:r>
              <a:rPr kumimoji="0" sz="2000" b="0" i="0" u="none" strike="noStrike" kern="1200" cap="none" spc="-5" normalizeH="0" baseline="0" noProof="0" dirty="0">
                <a:ln>
                  <a:noFill/>
                </a:ln>
                <a:solidFill>
                  <a:prstClr val="black"/>
                </a:solidFill>
                <a:effectLst/>
                <a:uLnTx/>
                <a:uFillTx/>
                <a:latin typeface="Segoe UI"/>
                <a:ea typeface="+mn-ea"/>
                <a:cs typeface="Segoe UI"/>
              </a:rPr>
              <a:t>right and </a:t>
            </a:r>
            <a:r>
              <a:rPr kumimoji="0" sz="2000" b="0" i="0" u="none" strike="noStrike" kern="1200" cap="none" spc="0" normalizeH="0" baseline="0" noProof="0" dirty="0">
                <a:ln>
                  <a:noFill/>
                </a:ln>
                <a:solidFill>
                  <a:prstClr val="black"/>
                </a:solidFill>
                <a:effectLst/>
                <a:uLnTx/>
                <a:uFillTx/>
                <a:latin typeface="Segoe UI"/>
                <a:ea typeface="+mn-ea"/>
                <a:cs typeface="Segoe UI"/>
              </a:rPr>
              <a:t> acknowledges that some </a:t>
            </a:r>
            <a:r>
              <a:rPr kumimoji="0" sz="2000" b="0" i="0" u="none" strike="noStrike" kern="1200" cap="none" spc="-5" normalizeH="0" baseline="0" noProof="0" dirty="0">
                <a:ln>
                  <a:noFill/>
                </a:ln>
                <a:solidFill>
                  <a:prstClr val="black"/>
                </a:solidFill>
                <a:effectLst/>
                <a:uLnTx/>
                <a:uFillTx/>
                <a:latin typeface="Segoe UI"/>
                <a:ea typeface="+mn-ea"/>
                <a:cs typeface="Segoe UI"/>
              </a:rPr>
              <a:t>groups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5" normalizeH="0" baseline="0" noProof="0" dirty="0">
                <a:ln>
                  <a:noFill/>
                </a:ln>
                <a:solidFill>
                  <a:prstClr val="black"/>
                </a:solidFill>
                <a:effectLst/>
                <a:uLnTx/>
                <a:uFillTx/>
                <a:latin typeface="Segoe UI"/>
                <a:ea typeface="+mn-ea"/>
                <a:cs typeface="Segoe UI"/>
              </a:rPr>
              <a:t>people </a:t>
            </a:r>
            <a:r>
              <a:rPr kumimoji="0" sz="2000" b="0" i="0" u="none" strike="noStrike" kern="1200" cap="none" spc="-10" normalizeH="0" baseline="0" noProof="0" dirty="0">
                <a:ln>
                  <a:noFill/>
                </a:ln>
                <a:solidFill>
                  <a:prstClr val="black"/>
                </a:solidFill>
                <a:effectLst/>
                <a:uLnTx/>
                <a:uFillTx/>
                <a:latin typeface="Segoe UI"/>
                <a:ea typeface="+mn-ea"/>
                <a:cs typeface="Segoe UI"/>
              </a:rPr>
              <a:t>are </a:t>
            </a:r>
            <a:r>
              <a:rPr kumimoji="0" sz="2000" b="0" i="0" u="none" strike="noStrike" kern="1200" cap="none" spc="0" normalizeH="0" baseline="0" noProof="0" dirty="0">
                <a:ln>
                  <a:noFill/>
                </a:ln>
                <a:solidFill>
                  <a:prstClr val="black"/>
                </a:solidFill>
                <a:effectLst/>
                <a:uLnTx/>
                <a:uFillTx/>
                <a:latin typeface="Segoe UI"/>
                <a:ea typeface="+mn-ea"/>
                <a:cs typeface="Segoe UI"/>
              </a:rPr>
              <a:t>disproportionately </a:t>
            </a:r>
            <a:r>
              <a:rPr kumimoji="0" sz="2000" b="0" i="0" u="none" strike="noStrike" kern="1200" cap="none" spc="-10" normalizeH="0" baseline="0" noProof="0" dirty="0">
                <a:ln>
                  <a:noFill/>
                </a:ln>
                <a:solidFill>
                  <a:prstClr val="black"/>
                </a:solidFill>
                <a:effectLst/>
                <a:uLnTx/>
                <a:uFillTx/>
                <a:latin typeface="Segoe UI"/>
                <a:ea typeface="+mn-ea"/>
                <a:cs typeface="Segoe UI"/>
              </a:rPr>
              <a:t>targeted </a:t>
            </a:r>
            <a:r>
              <a:rPr kumimoji="0" sz="2000" b="0" i="0" u="none" strike="noStrike" kern="1200" cap="none" spc="0" normalizeH="0" baseline="0" noProof="0" dirty="0">
                <a:ln>
                  <a:noFill/>
                </a:ln>
                <a:solidFill>
                  <a:prstClr val="black"/>
                </a:solidFill>
                <a:effectLst/>
                <a:uLnTx/>
                <a:uFillTx/>
                <a:latin typeface="Segoe UI"/>
                <a:ea typeface="+mn-ea"/>
                <a:cs typeface="Segoe UI"/>
              </a:rPr>
              <a:t>with abuse online </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including </a:t>
            </a:r>
            <a:r>
              <a:rPr kumimoji="0" sz="2000" b="0" i="0" u="none" strike="noStrike" kern="1200" cap="none" spc="0" normalizeH="0" baseline="0" noProof="0" dirty="0">
                <a:ln>
                  <a:noFill/>
                </a:ln>
                <a:solidFill>
                  <a:prstClr val="black"/>
                </a:solidFill>
                <a:effectLst/>
                <a:uLnTx/>
                <a:uFillTx/>
                <a:latin typeface="Segoe UI"/>
                <a:ea typeface="+mn-ea"/>
                <a:cs typeface="Segoe UI"/>
              </a:rPr>
              <a:t>women. </a:t>
            </a:r>
            <a:r>
              <a:rPr kumimoji="0" sz="2000" b="0" i="0" u="none" strike="noStrike" kern="1200" cap="none" spc="-5" normalizeH="0" baseline="0" noProof="0" dirty="0">
                <a:ln>
                  <a:noFill/>
                </a:ln>
                <a:solidFill>
                  <a:prstClr val="black"/>
                </a:solidFill>
                <a:effectLst/>
                <a:uLnTx/>
                <a:uFillTx/>
                <a:latin typeface="Segoe UI"/>
                <a:ea typeface="+mn-ea"/>
                <a:cs typeface="Segoe UI"/>
              </a:rPr>
              <a:t>This policy provides </a:t>
            </a:r>
            <a:r>
              <a:rPr kumimoji="0" sz="2000" b="0" i="0" u="none" strike="noStrike" kern="1200" cap="none" spc="0" normalizeH="0" baseline="0" noProof="0" dirty="0">
                <a:ln>
                  <a:noFill/>
                </a:ln>
                <a:solidFill>
                  <a:prstClr val="black"/>
                </a:solidFill>
                <a:effectLst/>
                <a:uLnTx/>
                <a:uFillTx/>
                <a:latin typeface="Segoe UI"/>
                <a:ea typeface="+mn-ea"/>
                <a:cs typeface="Segoe UI"/>
              </a:rPr>
              <a:t>guidelines on the </a:t>
            </a:r>
            <a:r>
              <a:rPr kumimoji="0" sz="2000" b="0" i="0" u="none" strike="noStrike" kern="1200" cap="none" spc="-5" normalizeH="0" baseline="0" noProof="0" dirty="0">
                <a:ln>
                  <a:noFill/>
                </a:ln>
                <a:solidFill>
                  <a:prstClr val="black"/>
                </a:solidFill>
                <a:effectLst/>
                <a:uLnTx/>
                <a:uFillTx/>
                <a:latin typeface="Segoe UI"/>
                <a:ea typeface="+mn-ea"/>
                <a:cs typeface="Segoe UI"/>
              </a:rPr>
              <a:t>type </a:t>
            </a:r>
            <a:r>
              <a:rPr kumimoji="0" sz="2000" b="0" i="0" u="none" strike="noStrike" kern="1200" cap="none" spc="-20" normalizeH="0" baseline="0" noProof="0" dirty="0">
                <a:ln>
                  <a:noFill/>
                </a:ln>
                <a:solidFill>
                  <a:prstClr val="black"/>
                </a:solidFill>
                <a:effectLst/>
                <a:uLnTx/>
                <a:uFillTx/>
                <a:latin typeface="Segoe UI"/>
                <a:ea typeface="+mn-ea"/>
                <a:cs typeface="Segoe UI"/>
              </a:rPr>
              <a:t>of </a:t>
            </a:r>
            <a:r>
              <a:rPr kumimoji="0" sz="2000" b="0" i="0" u="none" strike="noStrike" kern="1200" cap="none" spc="0" normalizeH="0" baseline="0" noProof="0" dirty="0">
                <a:ln>
                  <a:noFill/>
                </a:ln>
                <a:solidFill>
                  <a:prstClr val="black"/>
                </a:solidFill>
                <a:effectLst/>
                <a:uLnTx/>
                <a:uFillTx/>
                <a:latin typeface="Segoe UI"/>
                <a:ea typeface="+mn-ea"/>
                <a:cs typeface="Segoe UI"/>
              </a:rPr>
              <a:t>behavior not </a:t>
            </a:r>
            <a:r>
              <a:rPr kumimoji="0" sz="2000" b="0" i="0" u="none" strike="noStrike" kern="1200" cap="none" spc="-5" normalizeH="0" baseline="0" noProof="0" dirty="0">
                <a:ln>
                  <a:noFill/>
                </a:ln>
                <a:solidFill>
                  <a:prstClr val="black"/>
                </a:solidFill>
                <a:effectLst/>
                <a:uLnTx/>
                <a:uFillTx/>
                <a:latin typeface="Segoe UI"/>
                <a:ea typeface="+mn-ea"/>
                <a:cs typeface="Segoe UI"/>
              </a:rPr>
              <a:t>allowed </a:t>
            </a:r>
            <a:r>
              <a:rPr kumimoji="0" sz="2000" b="0" i="0" u="none" strike="noStrike" kern="1200" cap="none" spc="0" normalizeH="0" baseline="0" noProof="0" dirty="0">
                <a:ln>
                  <a:noFill/>
                </a:ln>
                <a:solidFill>
                  <a:prstClr val="black"/>
                </a:solidFill>
                <a:effectLst/>
                <a:uLnTx/>
                <a:uFillTx/>
                <a:latin typeface="Segoe UI"/>
                <a:ea typeface="+mn-ea"/>
                <a:cs typeface="Segoe UI"/>
              </a:rPr>
              <a:t>on </a:t>
            </a:r>
            <a:r>
              <a:rPr kumimoji="0" sz="2000" b="0" i="0" u="none" strike="noStrike" kern="1200" cap="none" spc="-20" normalizeH="0" baseline="0" noProof="0" dirty="0">
                <a:ln>
                  <a:noFill/>
                </a:ln>
                <a:solidFill>
                  <a:prstClr val="black"/>
                </a:solidFill>
                <a:effectLst/>
                <a:uLnTx/>
                <a:uFillTx/>
                <a:latin typeface="Segoe UI"/>
                <a:ea typeface="+mn-ea"/>
                <a:cs typeface="Segoe UI"/>
              </a:rPr>
              <a:t>Twitter </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and</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encourages</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the</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reporting</a:t>
            </a:r>
            <a:r>
              <a:rPr kumimoji="0" sz="2000" b="0" i="0" u="none" strike="noStrike" kern="1200" cap="none" spc="5" normalizeH="0" baseline="0" noProof="0" dirty="0">
                <a:ln>
                  <a:noFill/>
                </a:ln>
                <a:solidFill>
                  <a:prstClr val="black"/>
                </a:solidFill>
                <a:effectLst/>
                <a:uLnTx/>
                <a:uFillTx/>
                <a:latin typeface="Segoe UI"/>
                <a:ea typeface="+mn-ea"/>
                <a:cs typeface="Segoe UI"/>
              </a:rPr>
              <a:t> </a:t>
            </a:r>
            <a:r>
              <a:rPr kumimoji="0" sz="2000" b="0" i="0" u="none" strike="noStrike" kern="1200" cap="none" spc="-20" normalizeH="0" baseline="0" noProof="0" dirty="0">
                <a:ln>
                  <a:noFill/>
                </a:ln>
                <a:solidFill>
                  <a:prstClr val="black"/>
                </a:solidFill>
                <a:effectLst/>
                <a:uLnTx/>
                <a:uFillTx/>
                <a:latin typeface="Segoe UI"/>
                <a:ea typeface="+mn-ea"/>
                <a:cs typeface="Segoe UI"/>
              </a:rPr>
              <a:t>of</a:t>
            </a:r>
            <a:r>
              <a:rPr kumimoji="0" sz="2000" b="0" i="0" u="none" strike="noStrike" kern="1200" cap="none" spc="0" normalizeH="0" baseline="0" noProof="0" dirty="0">
                <a:ln>
                  <a:noFill/>
                </a:ln>
                <a:solidFill>
                  <a:prstClr val="black"/>
                </a:solidFill>
                <a:effectLst/>
                <a:uLnTx/>
                <a:uFillTx/>
                <a:latin typeface="Segoe UI"/>
                <a:ea typeface="+mn-ea"/>
                <a:cs typeface="Segoe UI"/>
              </a:rPr>
              <a:t> hateful</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0" normalizeH="0" baseline="0" noProof="0" dirty="0">
                <a:ln>
                  <a:noFill/>
                </a:ln>
                <a:solidFill>
                  <a:prstClr val="black"/>
                </a:solidFill>
                <a:effectLst/>
                <a:uLnTx/>
                <a:uFillTx/>
                <a:latin typeface="Segoe UI"/>
                <a:ea typeface="+mn-ea"/>
                <a:cs typeface="Segoe UI"/>
              </a:rPr>
              <a:t>content.</a:t>
            </a:r>
            <a:endParaRPr kumimoji="0" sz="20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3250" b="0" i="0" u="none" strike="noStrike" kern="1200" cap="none" spc="0" normalizeH="0" baseline="0" noProof="0">
              <a:ln>
                <a:noFill/>
              </a:ln>
              <a:solidFill>
                <a:prstClr val="black"/>
              </a:solidFill>
              <a:effectLst/>
              <a:uLnTx/>
              <a:uFillTx/>
              <a:latin typeface="Segoe UI"/>
              <a:ea typeface="+mn-ea"/>
              <a:cs typeface="Segoe UI"/>
            </a:endParaRPr>
          </a:p>
          <a:p>
            <a:pPr marL="12700" marR="6350" lvl="0" indent="0" algn="just" defTabSz="914400" rtl="0" eaLnBrk="1" fontAlgn="auto" latinLnBrk="0" hangingPunct="1">
              <a:lnSpc>
                <a:spcPts val="216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Segoe UI"/>
                <a:ea typeface="+mn-ea"/>
                <a:cs typeface="Segoe UI"/>
              </a:rPr>
              <a:t>Social </a:t>
            </a:r>
            <a:r>
              <a:rPr kumimoji="0" sz="2000" b="0" i="0" u="none" strike="noStrike" kern="1200" cap="none" spc="0" normalizeH="0" baseline="0" noProof="0" dirty="0">
                <a:ln>
                  <a:noFill/>
                </a:ln>
                <a:solidFill>
                  <a:prstClr val="black"/>
                </a:solidFill>
                <a:effectLst/>
                <a:uLnTx/>
                <a:uFillTx/>
                <a:latin typeface="Segoe UI"/>
                <a:ea typeface="+mn-ea"/>
                <a:cs typeface="Segoe UI"/>
              </a:rPr>
              <a:t>communication </a:t>
            </a:r>
            <a:r>
              <a:rPr kumimoji="0" sz="2000" b="0" i="0" u="none" strike="noStrike" kern="1200" cap="none" spc="-5" normalizeH="0" baseline="0" noProof="0" dirty="0">
                <a:ln>
                  <a:noFill/>
                </a:ln>
                <a:solidFill>
                  <a:prstClr val="black"/>
                </a:solidFill>
                <a:effectLst/>
                <a:uLnTx/>
                <a:uFillTx/>
                <a:latin typeface="Segoe UI"/>
                <a:ea typeface="+mn-ea"/>
                <a:cs typeface="Segoe UI"/>
              </a:rPr>
              <a:t>platforms </a:t>
            </a:r>
            <a:r>
              <a:rPr kumimoji="0" sz="2000" b="0" i="0" u="none" strike="noStrike" kern="1200" cap="none" spc="0" normalizeH="0" baseline="0" noProof="0" dirty="0">
                <a:ln>
                  <a:noFill/>
                </a:ln>
                <a:solidFill>
                  <a:prstClr val="black"/>
                </a:solidFill>
                <a:effectLst/>
                <a:uLnTx/>
                <a:uFillTx/>
                <a:latin typeface="Segoe UI"/>
                <a:ea typeface="+mn-ea"/>
                <a:cs typeface="Segoe UI"/>
              </a:rPr>
              <a:t>also </a:t>
            </a:r>
            <a:r>
              <a:rPr kumimoji="0" sz="2000" b="0" i="0" u="none" strike="noStrike" kern="1200" cap="none" spc="-5" normalizeH="0" baseline="0" noProof="0" dirty="0">
                <a:ln>
                  <a:noFill/>
                </a:ln>
                <a:solidFill>
                  <a:prstClr val="black"/>
                </a:solidFill>
                <a:effectLst/>
                <a:uLnTx/>
                <a:uFillTx/>
                <a:latin typeface="Segoe UI"/>
                <a:ea typeface="+mn-ea"/>
                <a:cs typeface="Segoe UI"/>
              </a:rPr>
              <a:t>provide privacy settings that we </a:t>
            </a:r>
            <a:r>
              <a:rPr kumimoji="0" sz="2000" b="0" i="0" u="none" strike="noStrike" kern="1200" cap="none" spc="0" normalizeH="0" baseline="0" noProof="0" dirty="0">
                <a:ln>
                  <a:noFill/>
                </a:ln>
                <a:solidFill>
                  <a:prstClr val="black"/>
                </a:solidFill>
                <a:effectLst/>
                <a:uLnTx/>
                <a:uFillTx/>
                <a:latin typeface="Segoe UI"/>
                <a:ea typeface="+mn-ea"/>
                <a:cs typeface="Segoe UI"/>
              </a:rPr>
              <a:t>need </a:t>
            </a:r>
            <a:r>
              <a:rPr kumimoji="0" sz="2000" b="0" i="0" u="none" strike="noStrike" kern="1200" cap="none" spc="-5" normalizeH="0" baseline="0" noProof="0" dirty="0">
                <a:ln>
                  <a:noFill/>
                </a:ln>
                <a:solidFill>
                  <a:prstClr val="black"/>
                </a:solidFill>
                <a:effectLst/>
                <a:uLnTx/>
                <a:uFillTx/>
                <a:latin typeface="Segoe UI"/>
                <a:ea typeface="+mn-ea"/>
                <a:cs typeface="Segoe UI"/>
              </a:rPr>
              <a:t>to be vigilant about </a:t>
            </a:r>
            <a:r>
              <a:rPr kumimoji="0" sz="2000" b="0" i="0" u="none" strike="noStrike" kern="1200" cap="none" spc="0" normalizeH="0" baseline="0" noProof="0" dirty="0">
                <a:ln>
                  <a:noFill/>
                </a:ln>
                <a:solidFill>
                  <a:prstClr val="black"/>
                </a:solidFill>
                <a:effectLst/>
                <a:uLnTx/>
                <a:uFillTx/>
                <a:latin typeface="Segoe UI"/>
                <a:ea typeface="+mn-ea"/>
                <a:cs typeface="Segoe UI"/>
              </a:rPr>
              <a:t> and</a:t>
            </a:r>
            <a:r>
              <a:rPr kumimoji="0" sz="2000" b="0" i="0" u="none" strike="noStrike" kern="1200" cap="none" spc="-15"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interest ourselves</a:t>
            </a:r>
            <a:r>
              <a:rPr kumimoji="0" sz="2000" b="0" i="0" u="none" strike="noStrike" kern="1200" cap="none" spc="3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in</a:t>
            </a:r>
            <a:r>
              <a:rPr kumimoji="0" sz="2000" b="0" i="0" u="none" strike="noStrike" kern="1200" cap="none" spc="10" normalizeH="0" baseline="0" noProof="0" dirty="0">
                <a:ln>
                  <a:noFill/>
                </a:ln>
                <a:solidFill>
                  <a:prstClr val="black"/>
                </a:solidFill>
                <a:effectLst/>
                <a:uLnTx/>
                <a:uFillTx/>
                <a:latin typeface="Segoe UI"/>
                <a:ea typeface="+mn-ea"/>
                <a:cs typeface="Segoe UI"/>
              </a:rPr>
              <a:t> </a:t>
            </a:r>
            <a:r>
              <a:rPr kumimoji="0" sz="2000" b="0" i="0" u="none" strike="noStrike" kern="1200" cap="none" spc="-5" normalizeH="0" baseline="0" noProof="0" dirty="0">
                <a:ln>
                  <a:noFill/>
                </a:ln>
                <a:solidFill>
                  <a:prstClr val="black"/>
                </a:solidFill>
                <a:effectLst/>
                <a:uLnTx/>
                <a:uFillTx/>
                <a:latin typeface="Segoe UI"/>
                <a:ea typeface="+mn-ea"/>
                <a:cs typeface="Segoe UI"/>
              </a:rPr>
              <a:t>learning.</a:t>
            </a:r>
            <a:endParaRPr kumimoji="0" sz="20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object 7"/>
          <p:cNvSpPr txBox="1">
            <a:spLocks noGrp="1"/>
          </p:cNvSpPr>
          <p:nvPr>
            <p:ph type="title"/>
          </p:nvPr>
        </p:nvSpPr>
        <p:spPr>
          <a:xfrm>
            <a:off x="488695" y="524636"/>
            <a:ext cx="6980555" cy="635000"/>
          </a:xfrm>
          <a:prstGeom prst="rect">
            <a:avLst/>
          </a:prstGeom>
        </p:spPr>
        <p:txBody>
          <a:bodyPr vert="horz" wrap="square" lIns="0" tIns="12065" rIns="0" bIns="0" rtlCol="0">
            <a:spAutoFit/>
          </a:bodyPr>
          <a:lstStyle/>
          <a:p>
            <a:pPr marL="12700">
              <a:lnSpc>
                <a:spcPct val="100000"/>
              </a:lnSpc>
              <a:spcBef>
                <a:spcPts val="95"/>
              </a:spcBef>
            </a:pPr>
            <a:r>
              <a:rPr spc="-70" dirty="0">
                <a:solidFill>
                  <a:srgbClr val="E7BB29"/>
                </a:solidFill>
              </a:rPr>
              <a:t>Relevant</a:t>
            </a:r>
            <a:r>
              <a:rPr spc="-100" dirty="0">
                <a:solidFill>
                  <a:srgbClr val="E7BB29"/>
                </a:solidFill>
              </a:rPr>
              <a:t> </a:t>
            </a:r>
            <a:r>
              <a:rPr spc="-45" dirty="0">
                <a:solidFill>
                  <a:srgbClr val="E7BB29"/>
                </a:solidFill>
              </a:rPr>
              <a:t>Social</a:t>
            </a:r>
            <a:r>
              <a:rPr spc="-114" dirty="0">
                <a:solidFill>
                  <a:srgbClr val="E7BB29"/>
                </a:solidFill>
              </a:rPr>
              <a:t> </a:t>
            </a:r>
            <a:r>
              <a:rPr spc="-45" dirty="0">
                <a:solidFill>
                  <a:srgbClr val="E7BB29"/>
                </a:solidFill>
              </a:rPr>
              <a:t>media</a:t>
            </a:r>
            <a:r>
              <a:rPr spc="-110" dirty="0">
                <a:solidFill>
                  <a:srgbClr val="E7BB29"/>
                </a:solidFill>
              </a:rPr>
              <a:t> </a:t>
            </a:r>
            <a:r>
              <a:rPr spc="-60" dirty="0">
                <a:solidFill>
                  <a:srgbClr val="E7BB29"/>
                </a:solidFill>
              </a:rPr>
              <a:t>Policies</a:t>
            </a: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0435" y="2785364"/>
            <a:ext cx="6228715" cy="574040"/>
          </a:xfrm>
          <a:prstGeom prst="rect">
            <a:avLst/>
          </a:prstGeom>
        </p:spPr>
        <p:txBody>
          <a:bodyPr vert="horz" wrap="square" lIns="0" tIns="12700" rIns="0" bIns="0" rtlCol="0">
            <a:spAutoFit/>
          </a:bodyPr>
          <a:lstStyle/>
          <a:p>
            <a:pPr marL="12700">
              <a:lnSpc>
                <a:spcPct val="100000"/>
              </a:lnSpc>
              <a:spcBef>
                <a:spcPts val="100"/>
              </a:spcBef>
            </a:pPr>
            <a:r>
              <a:rPr sz="3600" spc="-5" dirty="0"/>
              <a:t>Legal</a:t>
            </a:r>
            <a:r>
              <a:rPr sz="3600" spc="-35" dirty="0"/>
              <a:t> </a:t>
            </a:r>
            <a:r>
              <a:rPr sz="3600" spc="-5" dirty="0"/>
              <a:t>and</a:t>
            </a:r>
            <a:r>
              <a:rPr sz="3600" spc="-20" dirty="0"/>
              <a:t> </a:t>
            </a:r>
            <a:r>
              <a:rPr sz="3600" spc="-25" dirty="0"/>
              <a:t>Policy</a:t>
            </a:r>
            <a:r>
              <a:rPr sz="3600" spc="-20" dirty="0"/>
              <a:t> </a:t>
            </a:r>
            <a:r>
              <a:rPr sz="3600" spc="-10" dirty="0"/>
              <a:t>Frameworks</a:t>
            </a:r>
            <a:endParaRPr sz="3600"/>
          </a:p>
        </p:txBody>
      </p:sp>
      <p:pic>
        <p:nvPicPr>
          <p:cNvPr id="3" name="object 3"/>
          <p:cNvPicPr/>
          <p:nvPr/>
        </p:nvPicPr>
        <p:blipFill>
          <a:blip r:embed="rId2" cstate="print"/>
          <a:stretch>
            <a:fillRect/>
          </a:stretch>
        </p:blipFill>
        <p:spPr>
          <a:xfrm>
            <a:off x="9809988" y="112776"/>
            <a:ext cx="2382011" cy="49987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52150"/>
            <a:ext cx="12181157" cy="206377"/>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318617" y="1509776"/>
            <a:ext cx="11292205" cy="4258945"/>
          </a:xfrm>
          <a:prstGeom prst="rect">
            <a:avLst/>
          </a:prstGeom>
        </p:spPr>
        <p:txBody>
          <a:bodyPr vert="horz" wrap="square" lIns="0" tIns="43815" rIns="0" bIns="0" rtlCol="0">
            <a:spAutoFit/>
          </a:bodyPr>
          <a:lstStyle/>
          <a:p>
            <a:pPr marL="3608070" marR="15240" lvl="0" indent="-3388995" algn="l" defTabSz="914400" rtl="0" eaLnBrk="1" fontAlgn="auto" latinLnBrk="0" hangingPunct="1">
              <a:lnSpc>
                <a:spcPts val="1939"/>
              </a:lnSpc>
              <a:spcBef>
                <a:spcPts val="34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Existing laws, policies,</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and</a:t>
            </a:r>
            <a:r>
              <a:rPr kumimoji="0" sz="1800" b="0" i="0" u="none" strike="noStrike" kern="1200" cap="none" spc="-5" normalizeH="0" baseline="0" noProof="0" dirty="0">
                <a:ln>
                  <a:noFill/>
                </a:ln>
                <a:solidFill>
                  <a:prstClr val="black"/>
                </a:solidFill>
                <a:effectLst/>
                <a:uLnTx/>
                <a:uFillTx/>
                <a:latin typeface="Segoe UI"/>
                <a:ea typeface="+mn-ea"/>
                <a:cs typeface="Segoe UI"/>
              </a:rPr>
              <a:t> regulations</a:t>
            </a:r>
            <a:r>
              <a:rPr kumimoji="0" sz="1800" b="0" i="0" u="none" strike="noStrike" kern="1200" cap="none" spc="0" normalizeH="0" baseline="0" noProof="0" dirty="0">
                <a:ln>
                  <a:noFill/>
                </a:ln>
                <a:solidFill>
                  <a:prstClr val="black"/>
                </a:solidFill>
                <a:effectLst/>
                <a:uLnTx/>
                <a:uFillTx/>
                <a:latin typeface="Segoe UI"/>
                <a:ea typeface="+mn-ea"/>
                <a:cs typeface="Segoe UI"/>
              </a:rPr>
              <a:t> that</a:t>
            </a:r>
            <a:r>
              <a:rPr kumimoji="0" sz="1800" b="0" i="0" u="none" strike="noStrike" kern="1200" cap="none" spc="-10" normalizeH="0" baseline="0" noProof="0" dirty="0">
                <a:ln>
                  <a:noFill/>
                </a:ln>
                <a:solidFill>
                  <a:prstClr val="black"/>
                </a:solidFill>
                <a:effectLst/>
                <a:uLnTx/>
                <a:uFillTx/>
                <a:latin typeface="Segoe UI"/>
                <a:ea typeface="+mn-ea"/>
                <a:cs typeface="Segoe UI"/>
              </a:rPr>
              <a:t> address</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various</a:t>
            </a:r>
            <a:r>
              <a:rPr kumimoji="0" sz="1800" b="0" i="0" u="none" strike="noStrike" kern="1200" cap="none" spc="-5" normalizeH="0" baseline="0" noProof="0" dirty="0">
                <a:ln>
                  <a:noFill/>
                </a:ln>
                <a:solidFill>
                  <a:prstClr val="black"/>
                </a:solidFill>
                <a:effectLst/>
                <a:uLnTx/>
                <a:uFillTx/>
                <a:latin typeface="Segoe UI"/>
                <a:ea typeface="+mn-ea"/>
                <a:cs typeface="Segoe UI"/>
              </a:rPr>
              <a:t> aspects</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gender-based</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violence,</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including</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offline </a:t>
            </a:r>
            <a:r>
              <a:rPr kumimoji="0" sz="1800" b="0" i="0" u="none" strike="noStrike" kern="1200" cap="none" spc="-48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and</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online</a:t>
            </a:r>
            <a:r>
              <a:rPr kumimoji="0" sz="1800" b="0" i="0" u="none" strike="noStrike" kern="1200" cap="none" spc="-3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gender-based</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violence</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(OGBV).</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17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a:ea typeface="+mn-ea"/>
                <a:cs typeface="Segoe UI"/>
              </a:rPr>
              <a:t>The</a:t>
            </a:r>
            <a:r>
              <a:rPr kumimoji="0" sz="1800" b="1" i="0" u="none" strike="noStrike" kern="1200" cap="none" spc="-1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Computer</a:t>
            </a:r>
            <a:r>
              <a:rPr kumimoji="0" sz="1800" b="1" i="0" u="none" strike="noStrike" kern="1200" cap="none" spc="-1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(Amendment)</a:t>
            </a:r>
            <a:r>
              <a:rPr kumimoji="0" sz="1800" b="1" i="0" u="none" strike="noStrike" kern="1200" cap="none" spc="0" normalizeH="0" baseline="0" noProof="0" dirty="0">
                <a:ln>
                  <a:noFill/>
                </a:ln>
                <a:solidFill>
                  <a:prstClr val="black"/>
                </a:solidFill>
                <a:effectLst/>
                <a:uLnTx/>
                <a:uFillTx/>
                <a:latin typeface="Segoe UI"/>
                <a:ea typeface="+mn-ea"/>
                <a:cs typeface="Segoe UI"/>
              </a:rPr>
              <a:t> Misuse</a:t>
            </a:r>
            <a:r>
              <a:rPr kumimoji="0" sz="1800" b="1" i="0" u="none" strike="noStrike" kern="1200" cap="none" spc="-1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Act,</a:t>
            </a:r>
            <a:r>
              <a:rPr kumimoji="0" sz="1800" b="1" i="0" u="none" strike="noStrike" kern="1200" cap="none" spc="-1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2022:</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8500" marR="0" lvl="0" indent="-228600" algn="l" defTabSz="914400" rtl="0" eaLnBrk="1" fontAlgn="auto" latinLnBrk="0" hangingPunct="1">
              <a:lnSpc>
                <a:spcPts val="2055"/>
              </a:lnSpc>
              <a:spcBef>
                <a:spcPts val="290"/>
              </a:spcBef>
              <a:spcAft>
                <a:spcPts val="0"/>
              </a:spcAft>
              <a:buClrTx/>
              <a:buSzTx/>
              <a:buFont typeface="Arial MT"/>
              <a:buChar char="•"/>
              <a:tabLst>
                <a:tab pos="697865" algn="l"/>
                <a:tab pos="698500" algn="l"/>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Section</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24:</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Addresses </a:t>
            </a:r>
            <a:r>
              <a:rPr kumimoji="0" sz="1800" b="0" i="0" u="none" strike="noStrike" kern="1200" cap="none" spc="-5" normalizeH="0" baseline="0" noProof="0" dirty="0">
                <a:ln>
                  <a:noFill/>
                </a:ln>
                <a:solidFill>
                  <a:prstClr val="black"/>
                </a:solidFill>
                <a:effectLst/>
                <a:uLnTx/>
                <a:uFillTx/>
                <a:latin typeface="Segoe UI"/>
                <a:ea typeface="+mn-ea"/>
                <a:cs typeface="Segoe UI"/>
              </a:rPr>
              <a:t>cyber</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harassment</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and</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15" normalizeH="0" baseline="0" noProof="0" dirty="0">
                <a:ln>
                  <a:noFill/>
                </a:ln>
                <a:solidFill>
                  <a:prstClr val="black"/>
                </a:solidFill>
                <a:effectLst/>
                <a:uLnTx/>
                <a:uFillTx/>
                <a:latin typeface="Segoe UI"/>
                <a:ea typeface="+mn-ea"/>
                <a:cs typeface="Segoe UI"/>
              </a:rPr>
              <a:t>makes</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it</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an offense</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to </a:t>
            </a:r>
            <a:r>
              <a:rPr kumimoji="0" sz="1800" b="0" i="0" u="none" strike="noStrike" kern="1200" cap="none" spc="0" normalizeH="0" baseline="0" noProof="0" dirty="0">
                <a:ln>
                  <a:noFill/>
                </a:ln>
                <a:solidFill>
                  <a:prstClr val="black"/>
                </a:solidFill>
                <a:effectLst/>
                <a:uLnTx/>
                <a:uFillTx/>
                <a:latin typeface="Segoe UI"/>
                <a:ea typeface="+mn-ea"/>
                <a:cs typeface="Segoe UI"/>
              </a:rPr>
              <a:t>use</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 </a:t>
            </a:r>
            <a:r>
              <a:rPr kumimoji="0" sz="1800" b="0" i="0" u="none" strike="noStrike" kern="1200" cap="none" spc="-5" normalizeH="0" baseline="0" noProof="0" dirty="0">
                <a:ln>
                  <a:noFill/>
                </a:ln>
                <a:solidFill>
                  <a:prstClr val="black"/>
                </a:solidFill>
                <a:effectLst/>
                <a:uLnTx/>
                <a:uFillTx/>
                <a:latin typeface="Segoe UI"/>
                <a:ea typeface="+mn-ea"/>
                <a:cs typeface="Segoe UI"/>
              </a:rPr>
              <a:t>computer</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system</a:t>
            </a:r>
            <a:r>
              <a:rPr kumimoji="0" sz="1800" b="0" i="0" u="none" strike="noStrike" kern="1200" cap="none" spc="-10" normalizeH="0" baseline="0" noProof="0" dirty="0">
                <a:ln>
                  <a:noFill/>
                </a:ln>
                <a:solidFill>
                  <a:prstClr val="black"/>
                </a:solidFill>
                <a:effectLst/>
                <a:uLnTx/>
                <a:uFillTx/>
                <a:latin typeface="Segoe UI"/>
                <a:ea typeface="+mn-ea"/>
                <a:cs typeface="Segoe UI"/>
              </a:rPr>
              <a:t> to </a:t>
            </a:r>
            <a:r>
              <a:rPr kumimoji="0" sz="1800" b="0" i="0" u="none" strike="noStrike" kern="1200" cap="none" spc="-5" normalizeH="0" baseline="0" noProof="0" dirty="0">
                <a:ln>
                  <a:noFill/>
                </a:ln>
                <a:solidFill>
                  <a:prstClr val="black"/>
                </a:solidFill>
                <a:effectLst/>
                <a:uLnTx/>
                <a:uFillTx/>
                <a:latin typeface="Segoe UI"/>
                <a:ea typeface="+mn-ea"/>
                <a:cs typeface="Segoe UI"/>
              </a:rPr>
              <a:t>disturb </a:t>
            </a:r>
            <a:r>
              <a:rPr kumimoji="0" sz="1800" b="0" i="0" u="none" strike="noStrike" kern="1200" cap="none" spc="0" normalizeH="0" baseline="0" noProof="0" dirty="0">
                <a:ln>
                  <a:noFill/>
                </a:ln>
                <a:solidFill>
                  <a:prstClr val="black"/>
                </a:solidFill>
                <a:effectLst/>
                <a:uLnTx/>
                <a:uFillTx/>
                <a:latin typeface="Segoe UI"/>
                <a:ea typeface="+mn-ea"/>
                <a:cs typeface="Segoe UI"/>
              </a:rPr>
              <a:t>or</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0" lvl="0" indent="0" algn="l" defTabSz="914400" rtl="0" eaLnBrk="1" fontAlgn="auto" latinLnBrk="0" hangingPunct="1">
              <a:lnSpc>
                <a:spcPts val="2055"/>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Segoe UI"/>
                <a:ea typeface="+mn-ea"/>
                <a:cs typeface="Segoe UI"/>
              </a:rPr>
              <a:t>threaten</a:t>
            </a:r>
            <a:r>
              <a:rPr kumimoji="0" sz="1800" b="0" i="0" u="none" strike="noStrike" kern="1200" cap="none" spc="-3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another</a:t>
            </a:r>
            <a:r>
              <a:rPr kumimoji="0" sz="1800" b="0" i="0" u="none" strike="noStrike" kern="1200" cap="none" spc="-5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person.</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5080" lvl="0" indent="-228600" algn="l" defTabSz="914400" rtl="0" eaLnBrk="1" fontAlgn="auto" latinLnBrk="0" hangingPunct="1">
              <a:lnSpc>
                <a:spcPts val="1939"/>
              </a:lnSpc>
              <a:spcBef>
                <a:spcPts val="520"/>
              </a:spcBef>
              <a:spcAft>
                <a:spcPts val="0"/>
              </a:spcAft>
              <a:buClrTx/>
              <a:buSzTx/>
              <a:buFont typeface="Arial MT"/>
              <a:buChar char="•"/>
              <a:tabLst>
                <a:tab pos="697865" algn="l"/>
                <a:tab pos="698500" algn="l"/>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Section</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25:</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Criminalizes</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the</a:t>
            </a:r>
            <a:r>
              <a:rPr kumimoji="0" sz="1800" b="0" i="0" u="none" strike="noStrike" kern="1200" cap="none" spc="-5" normalizeH="0" baseline="0" noProof="0" dirty="0">
                <a:ln>
                  <a:noFill/>
                </a:ln>
                <a:solidFill>
                  <a:prstClr val="black"/>
                </a:solidFill>
                <a:effectLst/>
                <a:uLnTx/>
                <a:uFillTx/>
                <a:latin typeface="Segoe UI"/>
                <a:ea typeface="+mn-ea"/>
                <a:cs typeface="Segoe UI"/>
              </a:rPr>
              <a:t> distribution</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intimate</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images</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without </a:t>
            </a:r>
            <a:r>
              <a:rPr kumimoji="0" sz="1800" b="0" i="0" u="none" strike="noStrike" kern="1200" cap="none" spc="0" normalizeH="0" baseline="0" noProof="0" dirty="0">
                <a:ln>
                  <a:noFill/>
                </a:ln>
                <a:solidFill>
                  <a:prstClr val="black"/>
                </a:solidFill>
                <a:effectLst/>
                <a:uLnTx/>
                <a:uFillTx/>
                <a:latin typeface="Segoe UI"/>
                <a:ea typeface="+mn-ea"/>
                <a:cs typeface="Segoe UI"/>
              </a:rPr>
              <a:t>consent,</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often</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5" normalizeH="0" baseline="0" noProof="0" dirty="0">
                <a:ln>
                  <a:noFill/>
                </a:ln>
                <a:solidFill>
                  <a:prstClr val="black"/>
                </a:solidFill>
                <a:effectLst/>
                <a:uLnTx/>
                <a:uFillTx/>
                <a:latin typeface="Segoe UI"/>
                <a:ea typeface="+mn-ea"/>
                <a:cs typeface="Segoe UI"/>
              </a:rPr>
              <a:t>referred</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to</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as</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5" normalizeH="0" baseline="0" noProof="0" dirty="0">
                <a:ln>
                  <a:noFill/>
                </a:ln>
                <a:solidFill>
                  <a:prstClr val="black"/>
                </a:solidFill>
                <a:effectLst/>
                <a:uLnTx/>
                <a:uFillTx/>
                <a:latin typeface="Segoe UI"/>
                <a:ea typeface="+mn-ea"/>
                <a:cs typeface="Segoe UI"/>
              </a:rPr>
              <a:t>"revenge </a:t>
            </a:r>
            <a:r>
              <a:rPr kumimoji="0" sz="1800" b="0" i="0" u="none" strike="noStrike" kern="1200" cap="none" spc="-48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porn."</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a:ea typeface="+mn-ea"/>
                <a:cs typeface="Segoe UI"/>
              </a:rPr>
              <a:t>The</a:t>
            </a:r>
            <a:r>
              <a:rPr kumimoji="0" sz="1800" b="1" i="0" u="none" strike="noStrike" kern="1200" cap="none" spc="-5" normalizeH="0" baseline="0" noProof="0" dirty="0">
                <a:ln>
                  <a:noFill/>
                </a:ln>
                <a:solidFill>
                  <a:prstClr val="black"/>
                </a:solidFill>
                <a:effectLst/>
                <a:uLnTx/>
                <a:uFillTx/>
                <a:latin typeface="Segoe UI"/>
                <a:ea typeface="+mn-ea"/>
                <a:cs typeface="Segoe UI"/>
              </a:rPr>
              <a:t> </a:t>
            </a:r>
            <a:r>
              <a:rPr kumimoji="0" sz="1800" b="1" i="0" u="none" strike="noStrike" kern="1200" cap="none" spc="-10" normalizeH="0" baseline="0" noProof="0" dirty="0">
                <a:ln>
                  <a:noFill/>
                </a:ln>
                <a:solidFill>
                  <a:prstClr val="black"/>
                </a:solidFill>
                <a:effectLst/>
                <a:uLnTx/>
                <a:uFillTx/>
                <a:latin typeface="Segoe UI"/>
                <a:ea typeface="+mn-ea"/>
                <a:cs typeface="Segoe UI"/>
              </a:rPr>
              <a:t>Anti-Pornography</a:t>
            </a:r>
            <a:r>
              <a:rPr kumimoji="0" sz="1800" b="1" i="0" u="none" strike="noStrike" kern="1200" cap="none" spc="-3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Act,</a:t>
            </a:r>
            <a:r>
              <a:rPr kumimoji="0" sz="1800" b="1" i="0" u="none" strike="noStrike" kern="1200" cap="none" spc="0" normalizeH="0" baseline="0" noProof="0" dirty="0">
                <a:ln>
                  <a:noFill/>
                </a:ln>
                <a:solidFill>
                  <a:prstClr val="black"/>
                </a:solidFill>
                <a:effectLst/>
                <a:uLnTx/>
                <a:uFillTx/>
                <a:latin typeface="Segoe UI"/>
                <a:ea typeface="+mn-ea"/>
                <a:cs typeface="Segoe UI"/>
              </a:rPr>
              <a:t> </a:t>
            </a:r>
            <a:r>
              <a:rPr kumimoji="0" sz="1800" b="1" i="0" u="none" strike="noStrike" kern="1200" cap="none" spc="-10" normalizeH="0" baseline="0" noProof="0" dirty="0">
                <a:ln>
                  <a:noFill/>
                </a:ln>
                <a:solidFill>
                  <a:prstClr val="black"/>
                </a:solidFill>
                <a:effectLst/>
                <a:uLnTx/>
                <a:uFillTx/>
                <a:latin typeface="Segoe UI"/>
                <a:ea typeface="+mn-ea"/>
                <a:cs typeface="Segoe UI"/>
              </a:rPr>
              <a:t>2014:</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389255" lvl="0" indent="-228600" algn="l" defTabSz="914400" rtl="0" eaLnBrk="1" fontAlgn="auto" latinLnBrk="0" hangingPunct="1">
              <a:lnSpc>
                <a:spcPct val="90100"/>
              </a:lnSpc>
              <a:spcBef>
                <a:spcPts val="505"/>
              </a:spcBef>
              <a:spcAft>
                <a:spcPts val="0"/>
              </a:spcAft>
              <a:buClrTx/>
              <a:buSzTx/>
              <a:buFont typeface="Arial MT"/>
              <a:buChar char="•"/>
              <a:tabLst>
                <a:tab pos="697865" algn="l"/>
                <a:tab pos="698500" algn="l"/>
              </a:tabLst>
              <a:defRPr/>
            </a:pPr>
            <a:r>
              <a:rPr kumimoji="0" sz="1800" b="0" i="0" u="none" strike="noStrike" kern="1200" cap="none" spc="0" normalizeH="0" baseline="0" noProof="0" dirty="0">
                <a:ln>
                  <a:noFill/>
                </a:ln>
                <a:solidFill>
                  <a:prstClr val="black"/>
                </a:solidFill>
                <a:effectLst/>
                <a:uLnTx/>
                <a:uFillTx/>
                <a:latin typeface="Segoe UI"/>
                <a:ea typeface="+mn-ea"/>
                <a:cs typeface="Segoe UI"/>
              </a:rPr>
              <a:t>This </a:t>
            </a:r>
            <a:r>
              <a:rPr kumimoji="0" sz="1800" b="0" i="0" u="none" strike="noStrike" kern="1200" cap="none" spc="-5" normalizeH="0" baseline="0" noProof="0" dirty="0">
                <a:ln>
                  <a:noFill/>
                </a:ln>
                <a:solidFill>
                  <a:prstClr val="black"/>
                </a:solidFill>
                <a:effectLst/>
                <a:uLnTx/>
                <a:uFillTx/>
                <a:latin typeface="Segoe UI"/>
                <a:ea typeface="+mn-ea"/>
                <a:cs typeface="Segoe UI"/>
              </a:rPr>
              <a:t>law focuses </a:t>
            </a:r>
            <a:r>
              <a:rPr kumimoji="0" sz="1800" b="0" i="0" u="none" strike="noStrike" kern="1200" cap="none" spc="0" normalizeH="0" baseline="0" noProof="0" dirty="0">
                <a:ln>
                  <a:noFill/>
                </a:ln>
                <a:solidFill>
                  <a:prstClr val="black"/>
                </a:solidFill>
                <a:effectLst/>
                <a:uLnTx/>
                <a:uFillTx/>
                <a:latin typeface="Segoe UI"/>
                <a:ea typeface="+mn-ea"/>
                <a:cs typeface="Segoe UI"/>
              </a:rPr>
              <a:t>on </a:t>
            </a:r>
            <a:r>
              <a:rPr kumimoji="0" sz="1800" b="0" i="0" u="none" strike="noStrike" kern="1200" cap="none" spc="-5" normalizeH="0" baseline="0" noProof="0" dirty="0">
                <a:ln>
                  <a:noFill/>
                </a:ln>
                <a:solidFill>
                  <a:prstClr val="black"/>
                </a:solidFill>
                <a:effectLst/>
                <a:uLnTx/>
                <a:uFillTx/>
                <a:latin typeface="Segoe UI"/>
                <a:ea typeface="+mn-ea"/>
                <a:cs typeface="Segoe UI"/>
              </a:rPr>
              <a:t>regulating and combating </a:t>
            </a:r>
            <a:r>
              <a:rPr kumimoji="0" sz="1800" b="0" i="0" u="none" strike="noStrike" kern="1200" cap="none" spc="-10" normalizeH="0" baseline="0" noProof="0" dirty="0">
                <a:ln>
                  <a:noFill/>
                </a:ln>
                <a:solidFill>
                  <a:prstClr val="black"/>
                </a:solidFill>
                <a:effectLst/>
                <a:uLnTx/>
                <a:uFillTx/>
                <a:latin typeface="Segoe UI"/>
                <a:ea typeface="+mn-ea"/>
                <a:cs typeface="Segoe UI"/>
              </a:rPr>
              <a:t>pornography, </a:t>
            </a:r>
            <a:r>
              <a:rPr kumimoji="0" sz="1800" b="0" i="0" u="none" strike="noStrike" kern="1200" cap="none" spc="-5" normalizeH="0" baseline="0" noProof="0" dirty="0">
                <a:ln>
                  <a:noFill/>
                </a:ln>
                <a:solidFill>
                  <a:prstClr val="black"/>
                </a:solidFill>
                <a:effectLst/>
                <a:uLnTx/>
                <a:uFillTx/>
                <a:latin typeface="Segoe UI"/>
                <a:ea typeface="+mn-ea"/>
                <a:cs typeface="Segoe UI"/>
              </a:rPr>
              <a:t>including explicit content </a:t>
            </a:r>
            <a:r>
              <a:rPr kumimoji="0" sz="1800" b="0" i="0" u="none" strike="noStrike" kern="1200" cap="none" spc="-10" normalizeH="0" baseline="0" noProof="0" dirty="0">
                <a:ln>
                  <a:noFill/>
                </a:ln>
                <a:solidFill>
                  <a:prstClr val="black"/>
                </a:solidFill>
                <a:effectLst/>
                <a:uLnTx/>
                <a:uFillTx/>
                <a:latin typeface="Segoe UI"/>
                <a:ea typeface="+mn-ea"/>
                <a:cs typeface="Segoe UI"/>
              </a:rPr>
              <a:t>shared </a:t>
            </a:r>
            <a:r>
              <a:rPr kumimoji="0" sz="1800" b="0" i="0" u="none" strike="noStrike" kern="1200" cap="none" spc="-5" normalizeH="0" baseline="0" noProof="0" dirty="0">
                <a:ln>
                  <a:noFill/>
                </a:ln>
                <a:solidFill>
                  <a:prstClr val="black"/>
                </a:solidFill>
                <a:effectLst/>
                <a:uLnTx/>
                <a:uFillTx/>
                <a:latin typeface="Segoe UI"/>
                <a:ea typeface="+mn-ea"/>
                <a:cs typeface="Segoe UI"/>
              </a:rPr>
              <a:t>online. </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30" normalizeH="0" baseline="0" noProof="0" dirty="0">
                <a:ln>
                  <a:noFill/>
                </a:ln>
                <a:solidFill>
                  <a:prstClr val="black"/>
                </a:solidFill>
                <a:effectLst/>
                <a:uLnTx/>
                <a:uFillTx/>
                <a:latin typeface="Segoe UI"/>
                <a:ea typeface="+mn-ea"/>
                <a:cs typeface="Segoe UI"/>
              </a:rPr>
              <a:t>However,</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it</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has been</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criticized</a:t>
            </a:r>
            <a:r>
              <a:rPr kumimoji="0" sz="1800" b="0" i="0" u="none" strike="noStrike" kern="1200" cap="none" spc="3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for</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its</a:t>
            </a:r>
            <a:r>
              <a:rPr kumimoji="0" sz="1800" b="0" i="0" u="none" strike="noStrike" kern="1200" cap="none" spc="-15" normalizeH="0" baseline="0" noProof="0" dirty="0">
                <a:ln>
                  <a:noFill/>
                </a:ln>
                <a:solidFill>
                  <a:prstClr val="black"/>
                </a:solidFill>
                <a:effectLst/>
                <a:uLnTx/>
                <a:uFillTx/>
                <a:latin typeface="Segoe UI"/>
                <a:ea typeface="+mn-ea"/>
                <a:cs typeface="Segoe UI"/>
              </a:rPr>
              <a:t> broad</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and</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ambiguous</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definitions,</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leading</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to</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concerns </a:t>
            </a:r>
            <a:r>
              <a:rPr kumimoji="0" sz="1800" b="0" i="0" u="none" strike="noStrike" kern="1200" cap="none" spc="-10" normalizeH="0" baseline="0" noProof="0" dirty="0">
                <a:ln>
                  <a:noFill/>
                </a:ln>
                <a:solidFill>
                  <a:prstClr val="black"/>
                </a:solidFill>
                <a:effectLst/>
                <a:uLnTx/>
                <a:uFillTx/>
                <a:latin typeface="Segoe UI"/>
                <a:ea typeface="+mn-ea"/>
                <a:cs typeface="Segoe UI"/>
              </a:rPr>
              <a:t>regarding </a:t>
            </a:r>
            <a:r>
              <a:rPr kumimoji="0" sz="1800" b="0" i="0" u="none" strike="noStrike" kern="1200" cap="none" spc="-47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freedom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expression.</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ts val="1945"/>
              </a:lnSpc>
              <a:spcBef>
                <a:spcPts val="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a:ea typeface="+mn-ea"/>
                <a:cs typeface="Segoe UI"/>
              </a:rPr>
              <a:t>The</a:t>
            </a:r>
            <a:r>
              <a:rPr kumimoji="0" sz="1800" b="1" i="0" u="none" strike="noStrike" kern="1200" cap="none" spc="-1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Data</a:t>
            </a:r>
            <a:r>
              <a:rPr kumimoji="0" sz="1800" b="1" i="0" u="none" strike="noStrike" kern="1200" cap="none" spc="-2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Protection and</a:t>
            </a:r>
            <a:r>
              <a:rPr kumimoji="0" sz="1800" b="1" i="0" u="none" strike="noStrike" kern="1200" cap="none" spc="-2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Privacy</a:t>
            </a:r>
            <a:r>
              <a:rPr kumimoji="0" sz="1800" b="1" i="0" u="none" strike="noStrike" kern="1200" cap="none" spc="-5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Act,</a:t>
            </a:r>
            <a:r>
              <a:rPr kumimoji="0" sz="1800" b="1" i="0" u="none" strike="noStrike" kern="1200" cap="none" spc="0" normalizeH="0" baseline="0" noProof="0" dirty="0">
                <a:ln>
                  <a:noFill/>
                </a:ln>
                <a:solidFill>
                  <a:prstClr val="black"/>
                </a:solidFill>
                <a:effectLst/>
                <a:uLnTx/>
                <a:uFillTx/>
                <a:latin typeface="Segoe UI"/>
                <a:ea typeface="+mn-ea"/>
                <a:cs typeface="Segoe UI"/>
              </a:rPr>
              <a:t> </a:t>
            </a:r>
            <a:r>
              <a:rPr kumimoji="0" sz="1800" b="1" i="0" u="none" strike="noStrike" kern="1200" cap="none" spc="-10" normalizeH="0" baseline="0" noProof="0" dirty="0">
                <a:ln>
                  <a:noFill/>
                </a:ln>
                <a:solidFill>
                  <a:prstClr val="black"/>
                </a:solidFill>
                <a:effectLst/>
                <a:uLnTx/>
                <a:uFillTx/>
                <a:latin typeface="Segoe UI"/>
                <a:ea typeface="+mn-ea"/>
                <a:cs typeface="Segoe UI"/>
              </a:rPr>
              <a:t>2019:</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262255" lvl="0" indent="-228600" algn="l" defTabSz="914400" rtl="0" eaLnBrk="1" fontAlgn="auto" latinLnBrk="0" hangingPunct="1">
              <a:lnSpc>
                <a:spcPts val="1950"/>
              </a:lnSpc>
              <a:spcBef>
                <a:spcPts val="525"/>
              </a:spcBef>
              <a:spcAft>
                <a:spcPts val="0"/>
              </a:spcAft>
              <a:buClrTx/>
              <a:buSzTx/>
              <a:buFont typeface="Arial MT"/>
              <a:buChar char="•"/>
              <a:tabLst>
                <a:tab pos="697865" algn="l"/>
                <a:tab pos="698500" algn="l"/>
              </a:tabLst>
              <a:defRPr/>
            </a:pPr>
            <a:r>
              <a:rPr kumimoji="0" sz="1800" b="0" i="0" u="none" strike="noStrike" kern="1200" cap="none" spc="0" normalizeH="0" baseline="0" noProof="0" dirty="0">
                <a:ln>
                  <a:noFill/>
                </a:ln>
                <a:solidFill>
                  <a:prstClr val="black"/>
                </a:solidFill>
                <a:effectLst/>
                <a:uLnTx/>
                <a:uFillTx/>
                <a:latin typeface="Segoe UI"/>
                <a:ea typeface="+mn-ea"/>
                <a:cs typeface="Segoe UI"/>
              </a:rPr>
              <a:t>This</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legislation</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aims</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to </a:t>
            </a:r>
            <a:r>
              <a:rPr kumimoji="0" sz="1800" b="0" i="0" u="none" strike="noStrike" kern="1200" cap="none" spc="-10" normalizeH="0" baseline="0" noProof="0" dirty="0">
                <a:ln>
                  <a:noFill/>
                </a:ln>
                <a:solidFill>
                  <a:prstClr val="black"/>
                </a:solidFill>
                <a:effectLst/>
                <a:uLnTx/>
                <a:uFillTx/>
                <a:latin typeface="Segoe UI"/>
                <a:ea typeface="+mn-ea"/>
                <a:cs typeface="Segoe UI"/>
              </a:rPr>
              <a:t>protect</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individuals'</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personal</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data</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and</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privacy</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rights. It imposes</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obligations</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on </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organizations </a:t>
            </a:r>
            <a:r>
              <a:rPr kumimoji="0" sz="1800" b="0" i="0" u="none" strike="noStrike" kern="1200" cap="none" spc="0" normalizeH="0" baseline="0" noProof="0" dirty="0">
                <a:ln>
                  <a:noFill/>
                </a:ln>
                <a:solidFill>
                  <a:prstClr val="black"/>
                </a:solidFill>
                <a:effectLst/>
                <a:uLnTx/>
                <a:uFillTx/>
                <a:latin typeface="Segoe UI"/>
                <a:ea typeface="+mn-ea"/>
                <a:cs typeface="Segoe UI"/>
              </a:rPr>
              <a:t>and </a:t>
            </a:r>
            <a:r>
              <a:rPr kumimoji="0" sz="1800" b="0" i="0" u="none" strike="noStrike" kern="1200" cap="none" spc="-5" normalizeH="0" baseline="0" noProof="0" dirty="0">
                <a:ln>
                  <a:noFill/>
                </a:ln>
                <a:solidFill>
                  <a:prstClr val="black"/>
                </a:solidFill>
                <a:effectLst/>
                <a:uLnTx/>
                <a:uFillTx/>
                <a:latin typeface="Segoe UI"/>
                <a:ea typeface="+mn-ea"/>
                <a:cs typeface="Segoe UI"/>
              </a:rPr>
              <a:t>individuals </a:t>
            </a:r>
            <a:r>
              <a:rPr kumimoji="0" sz="1800" b="0" i="0" u="none" strike="noStrike" kern="1200" cap="none" spc="-10" normalizeH="0" baseline="0" noProof="0" dirty="0">
                <a:ln>
                  <a:noFill/>
                </a:ln>
                <a:solidFill>
                  <a:prstClr val="black"/>
                </a:solidFill>
                <a:effectLst/>
                <a:uLnTx/>
                <a:uFillTx/>
                <a:latin typeface="Segoe UI"/>
                <a:ea typeface="+mn-ea"/>
                <a:cs typeface="Segoe UI"/>
              </a:rPr>
              <a:t>regarding </a:t>
            </a:r>
            <a:r>
              <a:rPr kumimoji="0" sz="1800" b="0" i="0" u="none" strike="noStrike" kern="1200" cap="none" spc="-5" normalizeH="0" baseline="0" noProof="0" dirty="0">
                <a:ln>
                  <a:noFill/>
                </a:ln>
                <a:solidFill>
                  <a:prstClr val="black"/>
                </a:solidFill>
                <a:effectLst/>
                <a:uLnTx/>
                <a:uFillTx/>
                <a:latin typeface="Segoe UI"/>
                <a:ea typeface="+mn-ea"/>
                <a:cs typeface="Segoe UI"/>
              </a:rPr>
              <a:t>data collection, storage, </a:t>
            </a:r>
            <a:r>
              <a:rPr kumimoji="0" sz="1800" b="0" i="0" u="none" strike="noStrike" kern="1200" cap="none" spc="0" normalizeH="0" baseline="0" noProof="0" dirty="0">
                <a:ln>
                  <a:noFill/>
                </a:ln>
                <a:solidFill>
                  <a:prstClr val="black"/>
                </a:solidFill>
                <a:effectLst/>
                <a:uLnTx/>
                <a:uFillTx/>
                <a:latin typeface="Segoe UI"/>
                <a:ea typeface="+mn-ea"/>
                <a:cs typeface="Segoe UI"/>
              </a:rPr>
              <a:t>and </a:t>
            </a:r>
            <a:r>
              <a:rPr kumimoji="0" sz="1800" b="0" i="0" u="none" strike="noStrike" kern="1200" cap="none" spc="-5" normalizeH="0" baseline="0" noProof="0" dirty="0">
                <a:ln>
                  <a:noFill/>
                </a:ln>
                <a:solidFill>
                  <a:prstClr val="black"/>
                </a:solidFill>
                <a:effectLst/>
                <a:uLnTx/>
                <a:uFillTx/>
                <a:latin typeface="Segoe UI"/>
                <a:ea typeface="+mn-ea"/>
                <a:cs typeface="Segoe UI"/>
              </a:rPr>
              <a:t>sharing. It can </a:t>
            </a:r>
            <a:r>
              <a:rPr kumimoji="0" sz="1800" b="0" i="0" u="none" strike="noStrike" kern="1200" cap="none" spc="0" normalizeH="0" baseline="0" noProof="0" dirty="0">
                <a:ln>
                  <a:noFill/>
                </a:ln>
                <a:solidFill>
                  <a:prstClr val="black"/>
                </a:solidFill>
                <a:effectLst/>
                <a:uLnTx/>
                <a:uFillTx/>
                <a:latin typeface="Segoe UI"/>
                <a:ea typeface="+mn-ea"/>
                <a:cs typeface="Segoe UI"/>
              </a:rPr>
              <a:t>be </a:t>
            </a:r>
            <a:r>
              <a:rPr kumimoji="0" sz="1800" b="0" i="0" u="none" strike="noStrike" kern="1200" cap="none" spc="-5" normalizeH="0" baseline="0" noProof="0" dirty="0">
                <a:ln>
                  <a:noFill/>
                </a:ln>
                <a:solidFill>
                  <a:prstClr val="black"/>
                </a:solidFill>
                <a:effectLst/>
                <a:uLnTx/>
                <a:uFillTx/>
                <a:latin typeface="Segoe UI"/>
                <a:ea typeface="+mn-ea"/>
                <a:cs typeface="Segoe UI"/>
              </a:rPr>
              <a:t>applied </a:t>
            </a:r>
            <a:r>
              <a:rPr kumimoji="0" sz="1800" b="0" i="0" u="none" strike="noStrike" kern="1200" cap="none" spc="-10" normalizeH="0" baseline="0" noProof="0" dirty="0">
                <a:ln>
                  <a:noFill/>
                </a:ln>
                <a:solidFill>
                  <a:prstClr val="black"/>
                </a:solidFill>
                <a:effectLst/>
                <a:uLnTx/>
                <a:uFillTx/>
                <a:latin typeface="Segoe UI"/>
                <a:ea typeface="+mn-ea"/>
                <a:cs typeface="Segoe UI"/>
              </a:rPr>
              <a:t>to </a:t>
            </a:r>
            <a:r>
              <a:rPr kumimoji="0" sz="1800" b="0" i="0" u="none" strike="noStrike" kern="1200" cap="none" spc="-5" normalizeH="0" baseline="0" noProof="0" dirty="0">
                <a:ln>
                  <a:noFill/>
                </a:ln>
                <a:solidFill>
                  <a:prstClr val="black"/>
                </a:solidFill>
                <a:effectLst/>
                <a:uLnTx/>
                <a:uFillTx/>
                <a:latin typeface="Segoe UI"/>
                <a:ea typeface="+mn-ea"/>
                <a:cs typeface="Segoe UI"/>
              </a:rPr>
              <a:t>cases </a:t>
            </a:r>
            <a:r>
              <a:rPr kumimoji="0" sz="1800" b="0" i="0" u="none" strike="noStrike" kern="1200" cap="none" spc="-48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involving</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the</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unauthorized</a:t>
            </a:r>
            <a:r>
              <a:rPr kumimoji="0" sz="1800" b="0" i="0" u="none" strike="noStrike" kern="1200" cap="none" spc="-4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sharing</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personal</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information</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in </a:t>
            </a:r>
            <a:r>
              <a:rPr kumimoji="0" sz="1800" b="0" i="0" u="none" strike="noStrike" kern="1200" cap="none" spc="0" normalizeH="0" baseline="0" noProof="0" dirty="0">
                <a:ln>
                  <a:noFill/>
                </a:ln>
                <a:solidFill>
                  <a:prstClr val="black"/>
                </a:solidFill>
                <a:effectLst/>
                <a:uLnTx/>
                <a:uFillTx/>
                <a:latin typeface="Segoe UI"/>
                <a:ea typeface="+mn-ea"/>
                <a:cs typeface="Segoe UI"/>
              </a:rPr>
              <a:t>OGBV</a:t>
            </a:r>
            <a:r>
              <a:rPr kumimoji="0" sz="1800" b="0" i="0" u="none" strike="noStrike" kern="1200" cap="none" spc="-5" normalizeH="0" baseline="0" noProof="0" dirty="0">
                <a:ln>
                  <a:noFill/>
                </a:ln>
                <a:solidFill>
                  <a:prstClr val="black"/>
                </a:solidFill>
                <a:effectLst/>
                <a:uLnTx/>
                <a:uFillTx/>
                <a:latin typeface="Segoe UI"/>
                <a:ea typeface="+mn-ea"/>
                <a:cs typeface="Segoe UI"/>
              </a:rPr>
              <a:t> incidents.</a:t>
            </a:r>
            <a:endParaRPr kumimoji="0" sz="1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object 7"/>
          <p:cNvSpPr txBox="1">
            <a:spLocks noGrp="1"/>
          </p:cNvSpPr>
          <p:nvPr>
            <p:ph type="title"/>
          </p:nvPr>
        </p:nvSpPr>
        <p:spPr>
          <a:xfrm>
            <a:off x="374700" y="563625"/>
            <a:ext cx="6664959" cy="635000"/>
          </a:xfrm>
          <a:prstGeom prst="rect">
            <a:avLst/>
          </a:prstGeom>
        </p:spPr>
        <p:txBody>
          <a:bodyPr vert="horz" wrap="square" lIns="0" tIns="12065" rIns="0" bIns="0" rtlCol="0">
            <a:spAutoFit/>
          </a:bodyPr>
          <a:lstStyle/>
          <a:p>
            <a:pPr marL="12700">
              <a:lnSpc>
                <a:spcPct val="100000"/>
              </a:lnSpc>
              <a:spcBef>
                <a:spcPts val="95"/>
              </a:spcBef>
            </a:pPr>
            <a:r>
              <a:rPr spc="-40" dirty="0">
                <a:solidFill>
                  <a:srgbClr val="E7BB29"/>
                </a:solidFill>
              </a:rPr>
              <a:t>Laws</a:t>
            </a:r>
            <a:r>
              <a:rPr spc="-125" dirty="0">
                <a:solidFill>
                  <a:srgbClr val="E7BB29"/>
                </a:solidFill>
              </a:rPr>
              <a:t> </a:t>
            </a:r>
            <a:r>
              <a:rPr spc="-40" dirty="0">
                <a:solidFill>
                  <a:srgbClr val="E7BB29"/>
                </a:solidFill>
              </a:rPr>
              <a:t>and</a:t>
            </a:r>
            <a:r>
              <a:rPr spc="-110" dirty="0">
                <a:solidFill>
                  <a:srgbClr val="E7BB29"/>
                </a:solidFill>
              </a:rPr>
              <a:t> </a:t>
            </a:r>
            <a:r>
              <a:rPr spc="-60" dirty="0">
                <a:solidFill>
                  <a:srgbClr val="E7BB29"/>
                </a:solidFill>
              </a:rPr>
              <a:t>Policy</a:t>
            </a:r>
            <a:r>
              <a:rPr spc="-125" dirty="0">
                <a:solidFill>
                  <a:srgbClr val="E7BB29"/>
                </a:solidFill>
              </a:rPr>
              <a:t> </a:t>
            </a:r>
            <a:r>
              <a:rPr spc="-50" dirty="0">
                <a:solidFill>
                  <a:srgbClr val="E7BB29"/>
                </a:solidFill>
              </a:rPr>
              <a:t>Frameworks</a:t>
            </a: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50" y="6652150"/>
            <a:ext cx="12181157" cy="206377"/>
          </a:xfrm>
          <a:prstGeom prst="rect">
            <a:avLst/>
          </a:prstGeom>
        </p:spPr>
      </p:pic>
      <p:grpSp>
        <p:nvGrpSpPr>
          <p:cNvPr id="3" name="object 3"/>
          <p:cNvGrpSpPr/>
          <p:nvPr/>
        </p:nvGrpSpPr>
        <p:grpSpPr>
          <a:xfrm>
            <a:off x="-6350" y="0"/>
            <a:ext cx="12204700" cy="1340485"/>
            <a:chOff x="-6350" y="0"/>
            <a:chExt cx="12204700" cy="1340485"/>
          </a:xfrm>
        </p:grpSpPr>
        <p:sp>
          <p:nvSpPr>
            <p:cNvPr id="4" name="object 4"/>
            <p:cNvSpPr/>
            <p:nvPr/>
          </p:nvSpPr>
          <p:spPr>
            <a:xfrm>
              <a:off x="0" y="0"/>
              <a:ext cx="12192000" cy="1327785"/>
            </a:xfrm>
            <a:custGeom>
              <a:avLst/>
              <a:gdLst/>
              <a:ahLst/>
              <a:cxnLst/>
              <a:rect l="l" t="t" r="r" b="b"/>
              <a:pathLst>
                <a:path w="12192000" h="1327785">
                  <a:moveTo>
                    <a:pt x="12192000" y="0"/>
                  </a:moveTo>
                  <a:lnTo>
                    <a:pt x="0" y="0"/>
                  </a:lnTo>
                  <a:lnTo>
                    <a:pt x="0" y="1327403"/>
                  </a:lnTo>
                  <a:lnTo>
                    <a:pt x="12192000" y="1327403"/>
                  </a:lnTo>
                  <a:lnTo>
                    <a:pt x="12192000" y="0"/>
                  </a:lnTo>
                  <a:close/>
                </a:path>
              </a:pathLst>
            </a:custGeom>
            <a:solidFill>
              <a:srgbClr val="A4B5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0" y="0"/>
              <a:ext cx="12192000" cy="1327785"/>
            </a:xfrm>
            <a:custGeom>
              <a:avLst/>
              <a:gdLst/>
              <a:ahLst/>
              <a:cxnLst/>
              <a:rect l="l" t="t" r="r" b="b"/>
              <a:pathLst>
                <a:path w="12192000" h="1327785">
                  <a:moveTo>
                    <a:pt x="0" y="1327403"/>
                  </a:moveTo>
                  <a:lnTo>
                    <a:pt x="12192000" y="1327403"/>
                  </a:lnTo>
                  <a:lnTo>
                    <a:pt x="12192000" y="0"/>
                  </a:lnTo>
                  <a:lnTo>
                    <a:pt x="0" y="0"/>
                  </a:lnTo>
                  <a:lnTo>
                    <a:pt x="0" y="1327403"/>
                  </a:lnTo>
                  <a:close/>
                </a:path>
              </a:pathLst>
            </a:custGeom>
            <a:ln w="12192">
              <a:solidFill>
                <a:srgbClr val="7884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318617" y="1637791"/>
            <a:ext cx="11149965" cy="4048760"/>
          </a:xfrm>
          <a:prstGeom prst="rect">
            <a:avLst/>
          </a:prstGeom>
        </p:spPr>
        <p:txBody>
          <a:bodyPr vert="horz" wrap="square" lIns="0" tIns="48895" rIns="0" bIns="0" rtlCol="0">
            <a:spAutoFit/>
          </a:bodyPr>
          <a:lstStyle/>
          <a:p>
            <a:pPr marL="12700" marR="0" lvl="0" indent="0" algn="l" defTabSz="914400" rtl="0" eaLnBrk="1" fontAlgn="auto" latinLnBrk="0" hangingPunct="1">
              <a:lnSpc>
                <a:spcPct val="100000"/>
              </a:lnSpc>
              <a:spcBef>
                <a:spcPts val="38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a:ea typeface="+mn-ea"/>
                <a:cs typeface="Segoe UI"/>
              </a:rPr>
              <a:t>The</a:t>
            </a:r>
            <a:r>
              <a:rPr kumimoji="0" sz="1800" b="1" i="0" u="none" strike="noStrike" kern="1200" cap="none" spc="-15" normalizeH="0" baseline="0" noProof="0" dirty="0">
                <a:ln>
                  <a:noFill/>
                </a:ln>
                <a:solidFill>
                  <a:prstClr val="black"/>
                </a:solidFill>
                <a:effectLst/>
                <a:uLnTx/>
                <a:uFillTx/>
                <a:latin typeface="Segoe UI"/>
                <a:ea typeface="+mn-ea"/>
                <a:cs typeface="Segoe UI"/>
              </a:rPr>
              <a:t> </a:t>
            </a:r>
            <a:r>
              <a:rPr kumimoji="0" sz="1800" b="1" i="0" u="none" strike="noStrike" kern="1200" cap="none" spc="-10" normalizeH="0" baseline="0" noProof="0" dirty="0">
                <a:ln>
                  <a:noFill/>
                </a:ln>
                <a:solidFill>
                  <a:prstClr val="black"/>
                </a:solidFill>
                <a:effectLst/>
                <a:uLnTx/>
                <a:uFillTx/>
                <a:latin typeface="Segoe UI"/>
                <a:ea typeface="+mn-ea"/>
                <a:cs typeface="Segoe UI"/>
              </a:rPr>
              <a:t>Penal</a:t>
            </a:r>
            <a:r>
              <a:rPr kumimoji="0" sz="1800" b="1" i="0" u="none" strike="noStrike" kern="1200" cap="none" spc="-20" normalizeH="0" baseline="0" noProof="0" dirty="0">
                <a:ln>
                  <a:noFill/>
                </a:ln>
                <a:solidFill>
                  <a:prstClr val="black"/>
                </a:solidFill>
                <a:effectLst/>
                <a:uLnTx/>
                <a:uFillTx/>
                <a:latin typeface="Segoe UI"/>
                <a:ea typeface="+mn-ea"/>
                <a:cs typeface="Segoe UI"/>
              </a:rPr>
              <a:t> </a:t>
            </a:r>
            <a:r>
              <a:rPr kumimoji="0" sz="1800" b="1" i="0" u="none" strike="noStrike" kern="1200" cap="none" spc="0" normalizeH="0" baseline="0" noProof="0" dirty="0">
                <a:ln>
                  <a:noFill/>
                </a:ln>
                <a:solidFill>
                  <a:prstClr val="black"/>
                </a:solidFill>
                <a:effectLst/>
                <a:uLnTx/>
                <a:uFillTx/>
                <a:latin typeface="Segoe UI"/>
                <a:ea typeface="+mn-ea"/>
                <a:cs typeface="Segoe UI"/>
              </a:rPr>
              <a:t>Code</a:t>
            </a:r>
            <a:r>
              <a:rPr kumimoji="0" sz="1800" b="1" i="0" u="none" strike="noStrike" kern="1200" cap="none" spc="-15"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Act</a:t>
            </a:r>
            <a:r>
              <a:rPr kumimoji="0" sz="1800" b="1" i="0" u="none" strike="noStrike" kern="1200" cap="none" spc="-1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(Cap.</a:t>
            </a:r>
            <a:r>
              <a:rPr kumimoji="0" sz="1800" b="1" i="0" u="none" strike="noStrike" kern="1200" cap="none" spc="-25" normalizeH="0" baseline="0" noProof="0" dirty="0">
                <a:ln>
                  <a:noFill/>
                </a:ln>
                <a:solidFill>
                  <a:prstClr val="black"/>
                </a:solidFill>
                <a:effectLst/>
                <a:uLnTx/>
                <a:uFillTx/>
                <a:latin typeface="Segoe UI"/>
                <a:ea typeface="+mn-ea"/>
                <a:cs typeface="Segoe UI"/>
              </a:rPr>
              <a:t> </a:t>
            </a:r>
            <a:r>
              <a:rPr kumimoji="0" sz="1800" b="1" i="0" u="none" strike="noStrike" kern="1200" cap="none" spc="-10" normalizeH="0" baseline="0" noProof="0" dirty="0">
                <a:ln>
                  <a:noFill/>
                </a:ln>
                <a:solidFill>
                  <a:prstClr val="black"/>
                </a:solidFill>
                <a:effectLst/>
                <a:uLnTx/>
                <a:uFillTx/>
                <a:latin typeface="Segoe UI"/>
                <a:ea typeface="+mn-ea"/>
                <a:cs typeface="Segoe UI"/>
              </a:rPr>
              <a:t>120):</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5080" lvl="0" indent="-228600" algn="l" defTabSz="914400" rtl="0" eaLnBrk="1" fontAlgn="auto" latinLnBrk="0" hangingPunct="1">
              <a:lnSpc>
                <a:spcPts val="1939"/>
              </a:lnSpc>
              <a:spcBef>
                <a:spcPts val="540"/>
              </a:spcBef>
              <a:spcAft>
                <a:spcPts val="0"/>
              </a:spcAft>
              <a:buClrTx/>
              <a:buSzTx/>
              <a:buFont typeface="Arial MT"/>
              <a:buChar char="•"/>
              <a:tabLst>
                <a:tab pos="697865" algn="l"/>
                <a:tab pos="698500" algn="l"/>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Section</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13:</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Prohibits</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the</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publication</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or</a:t>
            </a:r>
            <a:r>
              <a:rPr kumimoji="0" sz="1800" b="0" i="0" u="none" strike="noStrike" kern="1200" cap="none" spc="-5" normalizeH="0" baseline="0" noProof="0" dirty="0">
                <a:ln>
                  <a:noFill/>
                </a:ln>
                <a:solidFill>
                  <a:prstClr val="black"/>
                </a:solidFill>
                <a:effectLst/>
                <a:uLnTx/>
                <a:uFillTx/>
                <a:latin typeface="Segoe UI"/>
                <a:ea typeface="+mn-ea"/>
                <a:cs typeface="Segoe UI"/>
              </a:rPr>
              <a:t> distribution</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obscene</a:t>
            </a:r>
            <a:r>
              <a:rPr kumimoji="0" sz="1800" b="0" i="0" u="none" strike="noStrike" kern="1200" cap="none" spc="-10" normalizeH="0" baseline="0" noProof="0" dirty="0">
                <a:ln>
                  <a:noFill/>
                </a:ln>
                <a:solidFill>
                  <a:prstClr val="black"/>
                </a:solidFill>
                <a:effectLst/>
                <a:uLnTx/>
                <a:uFillTx/>
                <a:latin typeface="Segoe UI"/>
                <a:ea typeface="+mn-ea"/>
                <a:cs typeface="Segoe UI"/>
              </a:rPr>
              <a:t> materials,</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including</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explicit</a:t>
            </a:r>
            <a:r>
              <a:rPr kumimoji="0" sz="1800" b="0" i="0" u="none" strike="noStrike" kern="1200" cap="none" spc="3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content,</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with </a:t>
            </a:r>
            <a:r>
              <a:rPr kumimoji="0" sz="1800" b="0" i="0" u="none" strike="noStrike" kern="1200" cap="none" spc="-48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the</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intent</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to</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corrupt</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public</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morals.</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8500" marR="0" lvl="0" indent="-228600" algn="l" defTabSz="914400" rtl="0" eaLnBrk="1" fontAlgn="auto" latinLnBrk="0" hangingPunct="1">
              <a:lnSpc>
                <a:spcPts val="2055"/>
              </a:lnSpc>
              <a:spcBef>
                <a:spcPts val="250"/>
              </a:spcBef>
              <a:spcAft>
                <a:spcPts val="0"/>
              </a:spcAft>
              <a:buClrTx/>
              <a:buSzTx/>
              <a:buFont typeface="Arial MT"/>
              <a:buChar char="•"/>
              <a:tabLst>
                <a:tab pos="697865" algn="l"/>
                <a:tab pos="698500" algn="l"/>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Section</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141:</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Criminalizes</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the</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intentional</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and</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unlawful</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publication</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defamatory</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30" normalizeH="0" baseline="0" noProof="0" dirty="0">
                <a:ln>
                  <a:noFill/>
                </a:ln>
                <a:solidFill>
                  <a:prstClr val="black"/>
                </a:solidFill>
                <a:effectLst/>
                <a:uLnTx/>
                <a:uFillTx/>
                <a:latin typeface="Segoe UI"/>
                <a:ea typeface="+mn-ea"/>
                <a:cs typeface="Segoe UI"/>
              </a:rPr>
              <a:t>matter,</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which</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includes</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0" lvl="0" indent="0" algn="l" defTabSz="914400" rtl="0" eaLnBrk="1" fontAlgn="auto" latinLnBrk="0" hangingPunct="1">
              <a:lnSpc>
                <a:spcPts val="2055"/>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false and</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damaging</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information</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about</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an</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individual.</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173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Segoe UI"/>
                <a:ea typeface="+mn-ea"/>
                <a:cs typeface="Segoe UI"/>
              </a:rPr>
              <a:t>National</a:t>
            </a:r>
            <a:r>
              <a:rPr kumimoji="0" sz="1800" b="1" i="0" u="none" strike="noStrike" kern="1200" cap="none" spc="-15" normalizeH="0" baseline="0" noProof="0" dirty="0">
                <a:ln>
                  <a:noFill/>
                </a:ln>
                <a:solidFill>
                  <a:prstClr val="black"/>
                </a:solidFill>
                <a:effectLst/>
                <a:uLnTx/>
                <a:uFillTx/>
                <a:latin typeface="Segoe UI"/>
                <a:ea typeface="+mn-ea"/>
                <a:cs typeface="Segoe UI"/>
              </a:rPr>
              <a:t> </a:t>
            </a:r>
            <a:r>
              <a:rPr kumimoji="0" sz="1800" b="1" i="0" u="none" strike="noStrike" kern="1200" cap="none" spc="-10" normalizeH="0" baseline="0" noProof="0" dirty="0">
                <a:ln>
                  <a:noFill/>
                </a:ln>
                <a:solidFill>
                  <a:prstClr val="black"/>
                </a:solidFill>
                <a:effectLst/>
                <a:uLnTx/>
                <a:uFillTx/>
                <a:latin typeface="Segoe UI"/>
                <a:ea typeface="+mn-ea"/>
                <a:cs typeface="Segoe UI"/>
              </a:rPr>
              <a:t>Policy</a:t>
            </a:r>
            <a:r>
              <a:rPr kumimoji="0" sz="1800" b="1" i="0" u="none" strike="noStrike" kern="1200" cap="none" spc="-15"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on</a:t>
            </a:r>
            <a:r>
              <a:rPr kumimoji="0" sz="1800" b="1" i="0" u="none" strike="noStrike" kern="1200" cap="none" spc="2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Elimination </a:t>
            </a:r>
            <a:r>
              <a:rPr kumimoji="0" sz="1800" b="1" i="0" u="none" strike="noStrike" kern="1200" cap="none" spc="-15" normalizeH="0" baseline="0" noProof="0" dirty="0">
                <a:ln>
                  <a:noFill/>
                </a:ln>
                <a:solidFill>
                  <a:prstClr val="black"/>
                </a:solidFill>
                <a:effectLst/>
                <a:uLnTx/>
                <a:uFillTx/>
                <a:latin typeface="Segoe UI"/>
                <a:ea typeface="+mn-ea"/>
                <a:cs typeface="Segoe UI"/>
              </a:rPr>
              <a:t>of</a:t>
            </a:r>
            <a:r>
              <a:rPr kumimoji="0" sz="1800" b="1" i="0" u="none" strike="noStrike" kern="1200" cap="none" spc="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Gender-Based</a:t>
            </a:r>
            <a:r>
              <a:rPr kumimoji="0" sz="1800" b="1" i="0" u="none" strike="noStrike" kern="1200" cap="none" spc="-20"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Violence, </a:t>
            </a:r>
            <a:r>
              <a:rPr kumimoji="0" sz="1800" b="1" i="0" u="none" strike="noStrike" kern="1200" cap="none" spc="-10" normalizeH="0" baseline="0" noProof="0" dirty="0">
                <a:ln>
                  <a:noFill/>
                </a:ln>
                <a:solidFill>
                  <a:prstClr val="black"/>
                </a:solidFill>
                <a:effectLst/>
                <a:uLnTx/>
                <a:uFillTx/>
                <a:latin typeface="Segoe UI"/>
                <a:ea typeface="+mn-ea"/>
                <a:cs typeface="Segoe UI"/>
              </a:rPr>
              <a:t>2016:</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15875" lvl="0" indent="-228600" algn="l" defTabSz="914400" rtl="0" eaLnBrk="1" fontAlgn="auto" latinLnBrk="0" hangingPunct="1">
              <a:lnSpc>
                <a:spcPct val="90100"/>
              </a:lnSpc>
              <a:spcBef>
                <a:spcPts val="500"/>
              </a:spcBef>
              <a:spcAft>
                <a:spcPts val="0"/>
              </a:spcAft>
              <a:buClrTx/>
              <a:buSzTx/>
              <a:buFont typeface="Arial MT"/>
              <a:buChar char="•"/>
              <a:tabLst>
                <a:tab pos="697865" algn="l"/>
                <a:tab pos="698500" algn="l"/>
              </a:tabLst>
              <a:defRPr/>
            </a:pPr>
            <a:r>
              <a:rPr kumimoji="0" sz="1800" b="0" i="0" u="none" strike="noStrike" kern="1200" cap="none" spc="-5" normalizeH="0" baseline="0" noProof="0" dirty="0">
                <a:ln>
                  <a:noFill/>
                </a:ln>
                <a:solidFill>
                  <a:prstClr val="black"/>
                </a:solidFill>
                <a:effectLst/>
                <a:uLnTx/>
                <a:uFillTx/>
                <a:latin typeface="Segoe UI"/>
                <a:ea typeface="+mn-ea"/>
                <a:cs typeface="Segoe UI"/>
              </a:rPr>
              <a:t>This</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policy</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provides</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framework</a:t>
            </a:r>
            <a:r>
              <a:rPr kumimoji="0" sz="1800" b="0" i="0" u="none" strike="noStrike" kern="1200" cap="none" spc="0" normalizeH="0" baseline="0" noProof="0" dirty="0">
                <a:ln>
                  <a:noFill/>
                </a:ln>
                <a:solidFill>
                  <a:prstClr val="black"/>
                </a:solidFill>
                <a:effectLst/>
                <a:uLnTx/>
                <a:uFillTx/>
                <a:latin typeface="Segoe UI"/>
                <a:ea typeface="+mn-ea"/>
                <a:cs typeface="Segoe UI"/>
              </a:rPr>
              <a:t> for</a:t>
            </a:r>
            <a:r>
              <a:rPr kumimoji="0" sz="1800" b="0" i="0" u="none" strike="noStrike" kern="1200" cap="none" spc="-10" normalizeH="0" baseline="0" noProof="0" dirty="0">
                <a:ln>
                  <a:noFill/>
                </a:ln>
                <a:solidFill>
                  <a:prstClr val="black"/>
                </a:solidFill>
                <a:effectLst/>
                <a:uLnTx/>
                <a:uFillTx/>
                <a:latin typeface="Segoe UI"/>
                <a:ea typeface="+mn-ea"/>
                <a:cs typeface="Segoe UI"/>
              </a:rPr>
              <a:t> addressing</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gender-based</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violence in</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Uganda, </a:t>
            </a:r>
            <a:r>
              <a:rPr kumimoji="0" sz="1800" b="0" i="0" u="none" strike="noStrike" kern="1200" cap="none" spc="-10" normalizeH="0" baseline="0" noProof="0" dirty="0">
                <a:ln>
                  <a:noFill/>
                </a:ln>
                <a:solidFill>
                  <a:prstClr val="black"/>
                </a:solidFill>
                <a:effectLst/>
                <a:uLnTx/>
                <a:uFillTx/>
                <a:latin typeface="Segoe UI"/>
                <a:ea typeface="+mn-ea"/>
                <a:cs typeface="Segoe UI"/>
              </a:rPr>
              <a:t>including</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online </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violence.</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It</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emphasizes</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prevention,</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protection,</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prosecution,</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and</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provision</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20" normalizeH="0" baseline="0" noProof="0" dirty="0">
                <a:ln>
                  <a:noFill/>
                </a:ln>
                <a:solidFill>
                  <a:prstClr val="black"/>
                </a:solidFill>
                <a:effectLst/>
                <a:uLnTx/>
                <a:uFillTx/>
                <a:latin typeface="Segoe UI"/>
                <a:ea typeface="+mn-ea"/>
                <a:cs typeface="Segoe UI"/>
              </a:rPr>
              <a:t>of</a:t>
            </a:r>
            <a:r>
              <a:rPr kumimoji="0" sz="1800" b="0" i="0" u="none" strike="noStrike" kern="1200" cap="none" spc="-5" normalizeH="0" baseline="0" noProof="0" dirty="0">
                <a:ln>
                  <a:noFill/>
                </a:ln>
                <a:solidFill>
                  <a:prstClr val="black"/>
                </a:solidFill>
                <a:effectLst/>
                <a:uLnTx/>
                <a:uFillTx/>
                <a:latin typeface="Segoe UI"/>
                <a:ea typeface="+mn-ea"/>
                <a:cs typeface="Segoe UI"/>
              </a:rPr>
              <a:t> comprehensive</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services</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for </a:t>
            </a:r>
            <a:r>
              <a:rPr kumimoji="0" sz="1800" b="0" i="0" u="none" strike="noStrike" kern="1200" cap="none" spc="-47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survivors</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12700" marR="0" lvl="0" indent="0" algn="l" defTabSz="914400" rtl="0" eaLnBrk="1" fontAlgn="auto" latinLnBrk="0" hangingPunct="1">
              <a:lnSpc>
                <a:spcPct val="100000"/>
              </a:lnSpc>
              <a:spcBef>
                <a:spcPts val="1725"/>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Segoe UI"/>
                <a:ea typeface="+mn-ea"/>
                <a:cs typeface="Segoe UI"/>
              </a:rPr>
              <a:t>Cyber</a:t>
            </a:r>
            <a:r>
              <a:rPr kumimoji="0" sz="1800" b="1" i="0" u="none" strike="noStrike" kern="1200" cap="none" spc="-35" normalizeH="0" baseline="0" noProof="0" dirty="0">
                <a:ln>
                  <a:noFill/>
                </a:ln>
                <a:solidFill>
                  <a:prstClr val="black"/>
                </a:solidFill>
                <a:effectLst/>
                <a:uLnTx/>
                <a:uFillTx/>
                <a:latin typeface="Segoe UI"/>
                <a:ea typeface="+mn-ea"/>
                <a:cs typeface="Segoe UI"/>
              </a:rPr>
              <a:t> </a:t>
            </a:r>
            <a:r>
              <a:rPr kumimoji="0" sz="1800" b="1" i="0" u="none" strike="noStrike" kern="1200" cap="none" spc="0" normalizeH="0" baseline="0" noProof="0" dirty="0">
                <a:ln>
                  <a:noFill/>
                </a:ln>
                <a:solidFill>
                  <a:prstClr val="black"/>
                </a:solidFill>
                <a:effectLst/>
                <a:uLnTx/>
                <a:uFillTx/>
                <a:latin typeface="Segoe UI"/>
                <a:ea typeface="+mn-ea"/>
                <a:cs typeface="Segoe UI"/>
              </a:rPr>
              <a:t>Laws</a:t>
            </a:r>
            <a:r>
              <a:rPr kumimoji="0" sz="1800" b="1" i="0" u="none" strike="noStrike" kern="1200" cap="none" spc="-40" normalizeH="0" baseline="0" noProof="0" dirty="0">
                <a:ln>
                  <a:noFill/>
                </a:ln>
                <a:solidFill>
                  <a:prstClr val="black"/>
                </a:solidFill>
                <a:effectLst/>
                <a:uLnTx/>
                <a:uFillTx/>
                <a:latin typeface="Segoe UI"/>
                <a:ea typeface="+mn-ea"/>
                <a:cs typeface="Segoe UI"/>
              </a:rPr>
              <a:t> </a:t>
            </a:r>
            <a:r>
              <a:rPr kumimoji="0" sz="1800" b="1" i="0" u="none" strike="noStrike" kern="1200" cap="none" spc="0" normalizeH="0" baseline="0" noProof="0" dirty="0">
                <a:ln>
                  <a:noFill/>
                </a:ln>
                <a:solidFill>
                  <a:prstClr val="black"/>
                </a:solidFill>
                <a:effectLst/>
                <a:uLnTx/>
                <a:uFillTx/>
                <a:latin typeface="Segoe UI"/>
                <a:ea typeface="+mn-ea"/>
                <a:cs typeface="Segoe UI"/>
              </a:rPr>
              <a:t>and</a:t>
            </a:r>
            <a:r>
              <a:rPr kumimoji="0" sz="1800" b="1" i="0" u="none" strike="noStrike" kern="1200" cap="none" spc="-25" normalizeH="0" baseline="0" noProof="0" dirty="0">
                <a:ln>
                  <a:noFill/>
                </a:ln>
                <a:solidFill>
                  <a:prstClr val="black"/>
                </a:solidFill>
                <a:effectLst/>
                <a:uLnTx/>
                <a:uFillTx/>
                <a:latin typeface="Segoe UI"/>
                <a:ea typeface="+mn-ea"/>
                <a:cs typeface="Segoe UI"/>
              </a:rPr>
              <a:t> </a:t>
            </a:r>
            <a:r>
              <a:rPr kumimoji="0" sz="1800" b="1" i="0" u="none" strike="noStrike" kern="1200" cap="none" spc="-5" normalizeH="0" baseline="0" noProof="0" dirty="0">
                <a:ln>
                  <a:noFill/>
                </a:ln>
                <a:solidFill>
                  <a:prstClr val="black"/>
                </a:solidFill>
                <a:effectLst/>
                <a:uLnTx/>
                <a:uFillTx/>
                <a:latin typeface="Segoe UI"/>
                <a:ea typeface="+mn-ea"/>
                <a:cs typeface="Segoe UI"/>
              </a:rPr>
              <a:t>Regulations:</a:t>
            </a:r>
            <a:endParaRPr kumimoji="0" sz="1800" b="0" i="0" u="none" strike="noStrike" kern="1200" cap="none" spc="0" normalizeH="0" baseline="0" noProof="0">
              <a:ln>
                <a:noFill/>
              </a:ln>
              <a:solidFill>
                <a:prstClr val="black"/>
              </a:solidFill>
              <a:effectLst/>
              <a:uLnTx/>
              <a:uFillTx/>
              <a:latin typeface="Segoe UI"/>
              <a:ea typeface="+mn-ea"/>
              <a:cs typeface="Segoe UI"/>
            </a:endParaRPr>
          </a:p>
          <a:p>
            <a:pPr marL="697865" marR="120014" lvl="0" indent="-228600" algn="l" defTabSz="914400" rtl="0" eaLnBrk="1" fontAlgn="auto" latinLnBrk="0" hangingPunct="1">
              <a:lnSpc>
                <a:spcPct val="90100"/>
              </a:lnSpc>
              <a:spcBef>
                <a:spcPts val="505"/>
              </a:spcBef>
              <a:spcAft>
                <a:spcPts val="0"/>
              </a:spcAft>
              <a:buClrTx/>
              <a:buSzTx/>
              <a:buFont typeface="Arial MT"/>
              <a:buChar char="•"/>
              <a:tabLst>
                <a:tab pos="697865" algn="l"/>
                <a:tab pos="698500" algn="l"/>
              </a:tabLst>
              <a:defRPr/>
            </a:pPr>
            <a:r>
              <a:rPr kumimoji="0" sz="1800" b="0" i="0" u="none" strike="noStrike" kern="1200" cap="none" spc="0" normalizeH="0" baseline="0" noProof="0" dirty="0">
                <a:ln>
                  <a:noFill/>
                </a:ln>
                <a:solidFill>
                  <a:prstClr val="black"/>
                </a:solidFill>
                <a:effectLst/>
                <a:uLnTx/>
                <a:uFillTx/>
                <a:latin typeface="Segoe UI"/>
                <a:ea typeface="+mn-ea"/>
                <a:cs typeface="Segoe UI"/>
              </a:rPr>
              <a:t>The </a:t>
            </a:r>
            <a:r>
              <a:rPr kumimoji="0" sz="1800" b="0" i="0" u="none" strike="noStrike" kern="1200" cap="none" spc="-5" normalizeH="0" baseline="0" noProof="0" dirty="0">
                <a:ln>
                  <a:noFill/>
                </a:ln>
                <a:solidFill>
                  <a:prstClr val="black"/>
                </a:solidFill>
                <a:effectLst/>
                <a:uLnTx/>
                <a:uFillTx/>
                <a:latin typeface="Segoe UI"/>
                <a:ea typeface="+mn-ea"/>
                <a:cs typeface="Segoe UI"/>
              </a:rPr>
              <a:t>Uganda Communications </a:t>
            </a:r>
            <a:r>
              <a:rPr kumimoji="0" sz="1800" b="0" i="0" u="none" strike="noStrike" kern="1200" cap="none" spc="0" normalizeH="0" baseline="0" noProof="0" dirty="0">
                <a:ln>
                  <a:noFill/>
                </a:ln>
                <a:solidFill>
                  <a:prstClr val="black"/>
                </a:solidFill>
                <a:effectLst/>
                <a:uLnTx/>
                <a:uFillTx/>
                <a:latin typeface="Segoe UI"/>
                <a:ea typeface="+mn-ea"/>
                <a:cs typeface="Segoe UI"/>
              </a:rPr>
              <a:t>Act, </a:t>
            </a:r>
            <a:r>
              <a:rPr kumimoji="0" sz="1800" b="0" i="0" u="none" strike="noStrike" kern="1200" cap="none" spc="-5" normalizeH="0" baseline="0" noProof="0" dirty="0">
                <a:ln>
                  <a:noFill/>
                </a:ln>
                <a:solidFill>
                  <a:prstClr val="black"/>
                </a:solidFill>
                <a:effectLst/>
                <a:uLnTx/>
                <a:uFillTx/>
                <a:latin typeface="Segoe UI"/>
                <a:ea typeface="+mn-ea"/>
                <a:cs typeface="Segoe UI"/>
              </a:rPr>
              <a:t>2013, and its subsequent regulations </a:t>
            </a:r>
            <a:r>
              <a:rPr kumimoji="0" sz="1800" b="0" i="0" u="none" strike="noStrike" kern="1200" cap="none" spc="-10" normalizeH="0" baseline="0" noProof="0" dirty="0">
                <a:ln>
                  <a:noFill/>
                </a:ln>
                <a:solidFill>
                  <a:prstClr val="black"/>
                </a:solidFill>
                <a:effectLst/>
                <a:uLnTx/>
                <a:uFillTx/>
                <a:latin typeface="Segoe UI"/>
                <a:ea typeface="+mn-ea"/>
                <a:cs typeface="Segoe UI"/>
              </a:rPr>
              <a:t>empower </a:t>
            </a:r>
            <a:r>
              <a:rPr kumimoji="0" sz="1800" b="0" i="0" u="none" strike="noStrike" kern="1200" cap="none" spc="0" normalizeH="0" baseline="0" noProof="0" dirty="0">
                <a:ln>
                  <a:noFill/>
                </a:ln>
                <a:solidFill>
                  <a:prstClr val="black"/>
                </a:solidFill>
                <a:effectLst/>
                <a:uLnTx/>
                <a:uFillTx/>
                <a:latin typeface="Segoe UI"/>
                <a:ea typeface="+mn-ea"/>
                <a:cs typeface="Segoe UI"/>
              </a:rPr>
              <a:t>the </a:t>
            </a:r>
            <a:r>
              <a:rPr kumimoji="0" sz="1800" b="0" i="0" u="none" strike="noStrike" kern="1200" cap="none" spc="-5" normalizeH="0" baseline="0" noProof="0" dirty="0">
                <a:ln>
                  <a:noFill/>
                </a:ln>
                <a:solidFill>
                  <a:prstClr val="black"/>
                </a:solidFill>
                <a:effectLst/>
                <a:uLnTx/>
                <a:uFillTx/>
                <a:latin typeface="Segoe UI"/>
                <a:ea typeface="+mn-ea"/>
                <a:cs typeface="Segoe UI"/>
              </a:rPr>
              <a:t>Uganda </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Communications</a:t>
            </a:r>
            <a:r>
              <a:rPr kumimoji="0" sz="1800" b="0" i="0" u="none" strike="noStrike" kern="1200" cap="none" spc="-1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Commission</a:t>
            </a:r>
            <a:r>
              <a:rPr kumimoji="0" sz="1800" b="0" i="0" u="none" strike="noStrike" kern="1200" cap="none" spc="-15" normalizeH="0" baseline="0" noProof="0" dirty="0">
                <a:ln>
                  <a:noFill/>
                </a:ln>
                <a:solidFill>
                  <a:prstClr val="black"/>
                </a:solidFill>
                <a:effectLst/>
                <a:uLnTx/>
                <a:uFillTx/>
                <a:latin typeface="Segoe UI"/>
                <a:ea typeface="+mn-ea"/>
                <a:cs typeface="Segoe UI"/>
              </a:rPr>
              <a:t> (UCC)</a:t>
            </a:r>
            <a:r>
              <a:rPr kumimoji="0" sz="1800" b="0" i="0" u="none" strike="noStrike" kern="1200" cap="none" spc="-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to</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regulate</a:t>
            </a:r>
            <a:r>
              <a:rPr kumimoji="0" sz="1800" b="0" i="0" u="none" strike="noStrike" kern="1200" cap="none" spc="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communications</a:t>
            </a:r>
            <a:r>
              <a:rPr kumimoji="0" sz="1800" b="0" i="0" u="none" strike="noStrike" kern="1200" cap="none" spc="0" normalizeH="0" baseline="0" noProof="0" dirty="0">
                <a:ln>
                  <a:noFill/>
                </a:ln>
                <a:solidFill>
                  <a:prstClr val="black"/>
                </a:solidFill>
                <a:effectLst/>
                <a:uLnTx/>
                <a:uFillTx/>
                <a:latin typeface="Segoe UI"/>
                <a:ea typeface="+mn-ea"/>
                <a:cs typeface="Segoe UI"/>
              </a:rPr>
              <a:t> services</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and </a:t>
            </a:r>
            <a:r>
              <a:rPr kumimoji="0" sz="1800" b="0" i="0" u="none" strike="noStrike" kern="1200" cap="none" spc="-10" normalizeH="0" baseline="0" noProof="0" dirty="0">
                <a:ln>
                  <a:noFill/>
                </a:ln>
                <a:solidFill>
                  <a:prstClr val="black"/>
                </a:solidFill>
                <a:effectLst/>
                <a:uLnTx/>
                <a:uFillTx/>
                <a:latin typeface="Segoe UI"/>
                <a:ea typeface="+mn-ea"/>
                <a:cs typeface="Segoe UI"/>
              </a:rPr>
              <a:t>address</a:t>
            </a:r>
            <a:r>
              <a:rPr kumimoji="0" sz="1800" b="0" i="0" u="none" strike="noStrike" kern="1200" cap="none" spc="2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issues</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5" normalizeH="0" baseline="0" noProof="0" dirty="0">
                <a:ln>
                  <a:noFill/>
                </a:ln>
                <a:solidFill>
                  <a:prstClr val="black"/>
                </a:solidFill>
                <a:effectLst/>
                <a:uLnTx/>
                <a:uFillTx/>
                <a:latin typeface="Segoe UI"/>
                <a:ea typeface="+mn-ea"/>
                <a:cs typeface="Segoe UI"/>
              </a:rPr>
              <a:t>related</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to </a:t>
            </a:r>
            <a:r>
              <a:rPr kumimoji="0" sz="1800" b="0" i="0" u="none" strike="noStrike" kern="1200" cap="none" spc="-47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cybercrime,</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10" normalizeH="0" baseline="0" noProof="0" dirty="0">
                <a:ln>
                  <a:noFill/>
                </a:ln>
                <a:solidFill>
                  <a:prstClr val="black"/>
                </a:solidFill>
                <a:effectLst/>
                <a:uLnTx/>
                <a:uFillTx/>
                <a:latin typeface="Segoe UI"/>
                <a:ea typeface="+mn-ea"/>
                <a:cs typeface="Segoe UI"/>
              </a:rPr>
              <a:t>including</a:t>
            </a:r>
            <a:r>
              <a:rPr kumimoji="0" sz="1800" b="0" i="0" u="none" strike="noStrike" kern="1200" cap="none" spc="0" normalizeH="0" baseline="0" noProof="0" dirty="0">
                <a:ln>
                  <a:noFill/>
                </a:ln>
                <a:solidFill>
                  <a:prstClr val="black"/>
                </a:solidFill>
                <a:effectLst/>
                <a:uLnTx/>
                <a:uFillTx/>
                <a:latin typeface="Segoe UI"/>
                <a:ea typeface="+mn-ea"/>
                <a:cs typeface="Segoe UI"/>
              </a:rPr>
              <a:t> online</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harassment</a:t>
            </a:r>
            <a:r>
              <a:rPr kumimoji="0" sz="1800" b="0" i="0" u="none" strike="noStrike" kern="1200" cap="none" spc="-25" normalizeH="0" baseline="0" noProof="0" dirty="0">
                <a:ln>
                  <a:noFill/>
                </a:ln>
                <a:solidFill>
                  <a:prstClr val="black"/>
                </a:solidFill>
                <a:effectLst/>
                <a:uLnTx/>
                <a:uFillTx/>
                <a:latin typeface="Segoe UI"/>
                <a:ea typeface="+mn-ea"/>
                <a:cs typeface="Segoe UI"/>
              </a:rPr>
              <a:t> </a:t>
            </a:r>
            <a:r>
              <a:rPr kumimoji="0" sz="1800" b="0" i="0" u="none" strike="noStrike" kern="1200" cap="none" spc="0" normalizeH="0" baseline="0" noProof="0" dirty="0">
                <a:ln>
                  <a:noFill/>
                </a:ln>
                <a:solidFill>
                  <a:prstClr val="black"/>
                </a:solidFill>
                <a:effectLst/>
                <a:uLnTx/>
                <a:uFillTx/>
                <a:latin typeface="Segoe UI"/>
                <a:ea typeface="+mn-ea"/>
                <a:cs typeface="Segoe UI"/>
              </a:rPr>
              <a:t>and</a:t>
            </a:r>
            <a:r>
              <a:rPr kumimoji="0" sz="1800" b="0" i="0" u="none" strike="noStrike" kern="1200" cap="none" spc="-10" normalizeH="0" baseline="0" noProof="0" dirty="0">
                <a:ln>
                  <a:noFill/>
                </a:ln>
                <a:solidFill>
                  <a:prstClr val="black"/>
                </a:solidFill>
                <a:effectLst/>
                <a:uLnTx/>
                <a:uFillTx/>
                <a:latin typeface="Segoe UI"/>
                <a:ea typeface="+mn-ea"/>
                <a:cs typeface="Segoe UI"/>
              </a:rPr>
              <a:t> </a:t>
            </a:r>
            <a:r>
              <a:rPr kumimoji="0" sz="1800" b="0" i="0" u="none" strike="noStrike" kern="1200" cap="none" spc="-5" normalizeH="0" baseline="0" noProof="0" dirty="0">
                <a:ln>
                  <a:noFill/>
                </a:ln>
                <a:solidFill>
                  <a:prstClr val="black"/>
                </a:solidFill>
                <a:effectLst/>
                <a:uLnTx/>
                <a:uFillTx/>
                <a:latin typeface="Segoe UI"/>
                <a:ea typeface="+mn-ea"/>
                <a:cs typeface="Segoe UI"/>
              </a:rPr>
              <a:t>abuse</a:t>
            </a:r>
            <a:endParaRPr kumimoji="0" sz="18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object 7"/>
          <p:cNvSpPr txBox="1">
            <a:spLocks noGrp="1"/>
          </p:cNvSpPr>
          <p:nvPr>
            <p:ph type="title"/>
          </p:nvPr>
        </p:nvSpPr>
        <p:spPr>
          <a:xfrm>
            <a:off x="2907919" y="563625"/>
            <a:ext cx="1597025" cy="635000"/>
          </a:xfrm>
          <a:prstGeom prst="rect">
            <a:avLst/>
          </a:prstGeom>
        </p:spPr>
        <p:txBody>
          <a:bodyPr vert="horz" wrap="square" lIns="0" tIns="12065" rIns="0" bIns="0" rtlCol="0">
            <a:spAutoFit/>
          </a:bodyPr>
          <a:lstStyle/>
          <a:p>
            <a:pPr marL="12700">
              <a:lnSpc>
                <a:spcPct val="100000"/>
              </a:lnSpc>
              <a:spcBef>
                <a:spcPts val="95"/>
              </a:spcBef>
            </a:pPr>
            <a:r>
              <a:rPr spc="-50" dirty="0">
                <a:solidFill>
                  <a:srgbClr val="E7BB29"/>
                </a:solidFill>
              </a:rPr>
              <a:t>Co</a:t>
            </a:r>
            <a:r>
              <a:rPr spc="-60" dirty="0">
                <a:solidFill>
                  <a:srgbClr val="E7BB29"/>
                </a:solidFill>
              </a:rPr>
              <a:t>n</a:t>
            </a:r>
            <a:r>
              <a:rPr spc="-55" dirty="0">
                <a:solidFill>
                  <a:srgbClr val="E7BB29"/>
                </a:solidFill>
              </a:rPr>
              <a:t>t</a:t>
            </a:r>
            <a:r>
              <a:rPr spc="-5" dirty="0">
                <a:solidFill>
                  <a:srgbClr val="E7BB29"/>
                </a:solidFill>
              </a:rPr>
              <a:t>…</a:t>
            </a:r>
          </a:p>
        </p:txBody>
      </p:sp>
      <p:pic>
        <p:nvPicPr>
          <p:cNvPr id="8" name="object 8"/>
          <p:cNvPicPr/>
          <p:nvPr/>
        </p:nvPicPr>
        <p:blipFill>
          <a:blip r:embed="rId3" cstate="print"/>
          <a:stretch>
            <a:fillRect/>
          </a:stretch>
        </p:blipFill>
        <p:spPr>
          <a:xfrm>
            <a:off x="9809988" y="112776"/>
            <a:ext cx="2382011" cy="49987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
</p:tagLst>
</file>

<file path=ppt/tags/tag2.xml><?xml version="1.0" encoding="utf-8"?>
<p:tagLst xmlns:a="http://schemas.openxmlformats.org/drawingml/2006/main" xmlns:r="http://schemas.openxmlformats.org/officeDocument/2006/relationships" xmlns:p="http://schemas.openxmlformats.org/presentationml/2006/main">
  <p:tag name="TIMING" val="|9.5"/>
</p:tagLst>
</file>

<file path=ppt/tags/tag3.xml><?xml version="1.0" encoding="utf-8"?>
<p:tagLst xmlns:a="http://schemas.openxmlformats.org/drawingml/2006/main" xmlns:r="http://schemas.openxmlformats.org/officeDocument/2006/relationships" xmlns:p="http://schemas.openxmlformats.org/presentationml/2006/main">
  <p:tag name="TIMING" val="|2|10.3|14.5"/>
</p:tagLst>
</file>

<file path=ppt/tags/tag4.xml><?xml version="1.0" encoding="utf-8"?>
<p:tagLst xmlns:a="http://schemas.openxmlformats.org/drawingml/2006/main" xmlns:r="http://schemas.openxmlformats.org/officeDocument/2006/relationships" xmlns:p="http://schemas.openxmlformats.org/presentationml/2006/main">
  <p:tag name="TIMING" val="|8.3|4"/>
</p:tagLst>
</file>

<file path=ppt/tags/tag5.xml><?xml version="1.0" encoding="utf-8"?>
<p:tagLst xmlns:a="http://schemas.openxmlformats.org/drawingml/2006/main" xmlns:r="http://schemas.openxmlformats.org/officeDocument/2006/relationships" xmlns:p="http://schemas.openxmlformats.org/presentationml/2006/main">
  <p:tag name="TIMING" val="|8.3|4"/>
</p:tagLst>
</file>

<file path=ppt/tags/tag6.xml><?xml version="1.0" encoding="utf-8"?>
<p:tagLst xmlns:a="http://schemas.openxmlformats.org/drawingml/2006/main" xmlns:r="http://schemas.openxmlformats.org/officeDocument/2006/relationships" xmlns:p="http://schemas.openxmlformats.org/presentationml/2006/main">
  <p:tag name="TIMING" val="|8.3|4"/>
</p:tagLst>
</file>

<file path=ppt/tags/tag7.xml><?xml version="1.0" encoding="utf-8"?>
<p:tagLst xmlns:a="http://schemas.openxmlformats.org/drawingml/2006/main" xmlns:r="http://schemas.openxmlformats.org/officeDocument/2006/relationships" xmlns:p="http://schemas.openxmlformats.org/presentationml/2006/main">
  <p:tag name="TIMING" val="|17"/>
</p:tagLst>
</file>

<file path=ppt/tags/tag8.xml><?xml version="1.0" encoding="utf-8"?>
<p:tagLst xmlns:a="http://schemas.openxmlformats.org/drawingml/2006/main" xmlns:r="http://schemas.openxmlformats.org/officeDocument/2006/relationships" xmlns:p="http://schemas.openxmlformats.org/presentationml/2006/main">
  <p:tag name="TIMING" val="|4.4|2.3"/>
</p:tagLst>
</file>

<file path=ppt/tags/tag9.xml><?xml version="1.0" encoding="utf-8"?>
<p:tagLst xmlns:a="http://schemas.openxmlformats.org/drawingml/2006/main" xmlns:r="http://schemas.openxmlformats.org/officeDocument/2006/relationships" xmlns:p="http://schemas.openxmlformats.org/presentationml/2006/main">
  <p:tag name="TIMING" val="|9.5|4.6|1.6|1.5|4.9|1.7|15.3|4.3"/>
</p:tagLst>
</file>

<file path=ppt/theme/_rels/theme18.xml.rels><?xml version="1.0" encoding="UTF-8" standalone="yes"?>
<Relationships xmlns="http://schemas.openxmlformats.org/package/2006/relationships"><Relationship Id="rId1" Type="http://schemas.openxmlformats.org/officeDocument/2006/relationships/image" Target="../media/image11.jpeg"/></Relationships>
</file>

<file path=ppt/theme/_rels/theme2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Simple Contrast Light - v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LSHTMwhi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HTMwhite" id="{FFCC13F4-E849-574D-B247-1519162DA866}" vid="{C0305F6B-8F33-E144-A41F-A9768142CF2C}"/>
    </a:ext>
  </a:extLst>
</a:theme>
</file>

<file path=ppt/theme/theme17.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8.xml><?xml version="1.0" encoding="utf-8"?>
<a:theme xmlns:a="http://schemas.openxmlformats.org/drawingml/2006/main" name="Flow">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f10203756">
  <a:themeElements>
    <a:clrScheme name="Office Them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Office Them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ffice Them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Office Them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Office Them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Office Them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Office Them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Office Them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Office Them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CARE Template">
  <a:themeElements>
    <a:clrScheme name="CARE Brand Colors">
      <a:dk1>
        <a:srgbClr val="E36F1E"/>
      </a:dk1>
      <a:lt1>
        <a:srgbClr val="FFFFFF"/>
      </a:lt1>
      <a:dk2>
        <a:srgbClr val="E36F1E"/>
      </a:dk2>
      <a:lt2>
        <a:srgbClr val="F3B223"/>
      </a:lt2>
      <a:accent1>
        <a:srgbClr val="E36F1E"/>
      </a:accent1>
      <a:accent2>
        <a:srgbClr val="F3B223"/>
      </a:accent2>
      <a:accent3>
        <a:srgbClr val="AA182C"/>
      </a:accent3>
      <a:accent4>
        <a:srgbClr val="68813C"/>
      </a:accent4>
      <a:accent5>
        <a:srgbClr val="510C76"/>
      </a:accent5>
      <a:accent6>
        <a:srgbClr val="004987"/>
      </a:accent6>
      <a:hlink>
        <a:srgbClr val="E36F1E"/>
      </a:hlink>
      <a:folHlink>
        <a:srgbClr val="F3B22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_PPT_Template_Widescreen_04.24.19" id="{70314EBD-3007-374F-B6A7-FEAB63449897}" vid="{BCE788C9-8EF4-ED4E-B74E-78A87BCCEC82}"/>
    </a:ext>
  </a:extLst>
</a:theme>
</file>

<file path=ppt/theme/theme26.xml><?xml version="1.0" encoding="utf-8"?>
<a:theme xmlns:a="http://schemas.openxmlformats.org/drawingml/2006/main" name="Pathways">
  <a:themeElements>
    <a:clrScheme name="Pathways">
      <a:dk1>
        <a:sysClr val="windowText" lastClr="000000"/>
      </a:dk1>
      <a:lt1>
        <a:sysClr val="window" lastClr="FFFFFF"/>
      </a:lt1>
      <a:dk2>
        <a:srgbClr val="44546A"/>
      </a:dk2>
      <a:lt2>
        <a:srgbClr val="E7E6E6"/>
      </a:lt2>
      <a:accent1>
        <a:srgbClr val="003972"/>
      </a:accent1>
      <a:accent2>
        <a:srgbClr val="EF5D3B"/>
      </a:accent2>
      <a:accent3>
        <a:srgbClr val="298B9C"/>
      </a:accent3>
      <a:accent4>
        <a:srgbClr val="FAB41F"/>
      </a:accent4>
      <a:accent5>
        <a:srgbClr val="7030A0"/>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ppt" id="{0BA24F4A-83E8-4340-A474-7EE7D1F28181}" vid="{11834507-A8A6-404B-B083-632F199ABE71}"/>
    </a:ext>
  </a:ext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SSAGES TEMPLATE">
  <a:themeElements>
    <a:clrScheme name="Passages Correct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2B6FB6"/>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ppt/theme/themeOverride2.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docProps/app.xml><?xml version="1.0" encoding="utf-8"?>
<Properties xmlns="http://schemas.openxmlformats.org/officeDocument/2006/extended-properties" xmlns:vt="http://schemas.openxmlformats.org/officeDocument/2006/docPropsVTypes">
  <Template/>
  <TotalTime>9153</TotalTime>
  <Words>19408</Words>
  <Application>Microsoft Office PowerPoint</Application>
  <PresentationFormat>Widescreen</PresentationFormat>
  <Paragraphs>2109</Paragraphs>
  <Slides>226</Slides>
  <Notes>51</Notes>
  <HiddenSlides>0</HiddenSlides>
  <MMClips>0</MMClips>
  <ScaleCrop>false</ScaleCrop>
  <HeadingPairs>
    <vt:vector size="8" baseType="variant">
      <vt:variant>
        <vt:lpstr>Fonts Used</vt:lpstr>
      </vt:variant>
      <vt:variant>
        <vt:i4>35</vt:i4>
      </vt:variant>
      <vt:variant>
        <vt:lpstr>Theme</vt:lpstr>
      </vt:variant>
      <vt:variant>
        <vt:i4>27</vt:i4>
      </vt:variant>
      <vt:variant>
        <vt:lpstr>Embedded OLE Servers</vt:lpstr>
      </vt:variant>
      <vt:variant>
        <vt:i4>1</vt:i4>
      </vt:variant>
      <vt:variant>
        <vt:lpstr>Slide Titles</vt:lpstr>
      </vt:variant>
      <vt:variant>
        <vt:i4>226</vt:i4>
      </vt:variant>
    </vt:vector>
  </HeadingPairs>
  <TitlesOfParts>
    <vt:vector size="289" baseType="lpstr">
      <vt:lpstr>Arial</vt:lpstr>
      <vt:lpstr>Arial Black</vt:lpstr>
      <vt:lpstr>Arial MT</vt:lpstr>
      <vt:lpstr>Calibri</vt:lpstr>
      <vt:lpstr>Calibri Light</vt:lpstr>
      <vt:lpstr>Cambria</vt:lpstr>
      <vt:lpstr>Century Gothic</vt:lpstr>
      <vt:lpstr>Constantia</vt:lpstr>
      <vt:lpstr>Courier New</vt:lpstr>
      <vt:lpstr>Fira Sans Condensed</vt:lpstr>
      <vt:lpstr>Fira Sans Condensed SemiBold</vt:lpstr>
      <vt:lpstr>Gill Sans MT</vt:lpstr>
      <vt:lpstr>Helvetica Light</vt:lpstr>
      <vt:lpstr>Impact</vt:lpstr>
      <vt:lpstr>Lato Light</vt:lpstr>
      <vt:lpstr>Montserrat</vt:lpstr>
      <vt:lpstr>Montserrat SemiBold</vt:lpstr>
      <vt:lpstr>Montserrat-SemiBold</vt:lpstr>
      <vt:lpstr>Open Sans</vt:lpstr>
      <vt:lpstr>Open Sans Medium</vt:lpstr>
      <vt:lpstr>Palatino Linotype</vt:lpstr>
      <vt:lpstr>Poppins</vt:lpstr>
      <vt:lpstr>PT Sans</vt:lpstr>
      <vt:lpstr>Segoe UI</vt:lpstr>
      <vt:lpstr>Segoe UI Symbol</vt:lpstr>
      <vt:lpstr>Söhne</vt:lpstr>
      <vt:lpstr>Symbol</vt:lpstr>
      <vt:lpstr>System Font</vt:lpstr>
      <vt:lpstr>Tahoma</vt:lpstr>
      <vt:lpstr>Times New Roman</vt:lpstr>
      <vt:lpstr>Trebuchet MS</vt:lpstr>
      <vt:lpstr>Tw Cen MT</vt:lpstr>
      <vt:lpstr>Tw Cen MT Condensed</vt:lpstr>
      <vt:lpstr>Wingdings</vt:lpstr>
      <vt:lpstr>Wingdings 2</vt:lpstr>
      <vt:lpstr>Learning Collaborative</vt:lpstr>
      <vt:lpstr>1_Learning Collaborative</vt:lpstr>
      <vt:lpstr>2_Learning Collaborative</vt:lpstr>
      <vt:lpstr>3_Learning Collaborative</vt:lpstr>
      <vt:lpstr>4_Learning Collaborative</vt:lpstr>
      <vt:lpstr>5_Learning Collaborative</vt:lpstr>
      <vt:lpstr>6_Learning Collaborative</vt:lpstr>
      <vt:lpstr>PASSAGES TEMPLATE</vt:lpstr>
      <vt:lpstr>Office Theme</vt:lpstr>
      <vt:lpstr>2_Office Theme</vt:lpstr>
      <vt:lpstr>4_Office Theme</vt:lpstr>
      <vt:lpstr>5_Office Theme</vt:lpstr>
      <vt:lpstr>Simple Contrast Light - v1</vt:lpstr>
      <vt:lpstr>6_Office Theme</vt:lpstr>
      <vt:lpstr>7_Office Theme</vt:lpstr>
      <vt:lpstr>LSHTMwhite</vt:lpstr>
      <vt:lpstr>Droplet</vt:lpstr>
      <vt:lpstr>Flow</vt:lpstr>
      <vt:lpstr>3_Office Theme</vt:lpstr>
      <vt:lpstr>8_Office Theme</vt:lpstr>
      <vt:lpstr>9_Office Theme</vt:lpstr>
      <vt:lpstr>10_Office Theme</vt:lpstr>
      <vt:lpstr>tf10203756</vt:lpstr>
      <vt:lpstr>Executive</vt:lpstr>
      <vt:lpstr>CARE Template</vt:lpstr>
      <vt:lpstr>Pathways</vt:lpstr>
      <vt:lpstr>1_Office Theme</vt:lpstr>
      <vt:lpstr>Microsoft Excel Chart</vt:lpstr>
      <vt:lpstr>8:00am – 8:45am, Registration  8:45am – 8:55am, Openning remarks – Prof. Rebecka Lundgren, UCSD 8:55am – 9:10am, Keynote Address – Prof. Paul Bukuluki, MAK 9:10am – 9:25am, Presentation – Mr Michael Tugyetwena, CARE</vt:lpstr>
      <vt:lpstr>Digitization and the Technology Impact on Gender and Social Norms</vt:lpstr>
      <vt:lpstr>Opening Remarks Dr. Rebecka Lundgren University of California San Diego Center on Gender Equity and Health </vt:lpstr>
      <vt:lpstr>Keynote Address Dr. Paul Bukuluki Makerere University- School of Women and Gender Studies. </vt:lpstr>
      <vt:lpstr>Digitalization: Do social and gender norms matter? </vt:lpstr>
      <vt:lpstr>Key points to issues to reflect on</vt:lpstr>
      <vt:lpstr>Key points to issues to reflect on</vt:lpstr>
      <vt:lpstr> A ‘gender continuum’: typology of interventions</vt:lpstr>
      <vt:lpstr>Intersectionality</vt:lpstr>
      <vt:lpstr>PowerPoint Presentation</vt:lpstr>
      <vt:lpstr>Social Norms defined</vt:lpstr>
      <vt:lpstr>A working definition of  social norms</vt:lpstr>
      <vt:lpstr>Social Norms as Beliefs</vt:lpstr>
      <vt:lpstr>PowerPoint Presentation</vt:lpstr>
      <vt:lpstr>PowerPoint Presentation</vt:lpstr>
      <vt:lpstr>Gender Norms</vt:lpstr>
      <vt:lpstr>Conclusion</vt:lpstr>
      <vt:lpstr>PRESENTATIONS ON  RESEARCH ON TECHNOLOGY &amp; SOCIAL NORMS   Gender Based Violence </vt:lpstr>
      <vt:lpstr>Mr. Michael Tugyetwena - Operations Director  Care International Uganda </vt:lpstr>
      <vt:lpstr>"Exploring the Dark Side of Digitization:  The Role of Technology in Gender-Based Violence"</vt:lpstr>
      <vt:lpstr>Introduction</vt:lpstr>
      <vt:lpstr>Study Objectives</vt:lpstr>
      <vt:lpstr>Literature Review: Understanding Gender-Based Violence (GBV)</vt:lpstr>
      <vt:lpstr>Literature Review: The Digital Dimension of GBV</vt:lpstr>
      <vt:lpstr>Conceptual Framework</vt:lpstr>
      <vt:lpstr>Methodology Overview</vt:lpstr>
      <vt:lpstr>Key Findings</vt:lpstr>
      <vt:lpstr>Implications and Discussion</vt:lpstr>
      <vt:lpstr>Recommendations for Addressing TAGBV</vt:lpstr>
      <vt:lpstr>Further Recommendations and Conclusion</vt:lpstr>
      <vt:lpstr>Thank you for your time 😊</vt:lpstr>
      <vt:lpstr>References</vt:lpstr>
      <vt:lpstr>Mr. Joseph Nyende and Mr. Monja Minisi</vt:lpstr>
      <vt:lpstr>Learnings from FOME’s Online Project titled  “Prevention of Gender-Based Violence against Women  and Girls using Social Media during COVID-19”</vt:lpstr>
      <vt:lpstr>Outline of the Presentation</vt:lpstr>
      <vt:lpstr>PowerPoint Presentation</vt:lpstr>
      <vt:lpstr>PowerPoint Presentation</vt:lpstr>
      <vt:lpstr>The project aimed to involve key players in the prevention of gender-  based violence in Uganda and around the world by leveraging internet  technologies like Twitter, Facebook Live, Zoom, Google Meet, WhatsApp,  and Facebook.</vt:lpstr>
      <vt:lpstr>PowerPoint Presentation</vt:lpstr>
      <vt:lpstr>PowerPoint Presentation</vt:lpstr>
      <vt:lpstr>PowerPoint Presentation</vt:lpstr>
      <vt:lpstr>Project Next Steps</vt:lpstr>
      <vt:lpstr>Thank you to our partners who supported the campaign</vt:lpstr>
      <vt:lpstr>Ms. Goretti Amuriat Zaavuga  Digital  Woman Uganda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 </vt:lpstr>
      <vt:lpstr>HEALTH BREAK 15 minutes</vt:lpstr>
      <vt:lpstr>Rogers Tumusiime Save The Children</vt:lpstr>
      <vt:lpstr>Lessons Learned from a Mixed-Method Pilot of a Norms-Shifting Social Media Intervention to Reduce Teacher-Perpetrated School-Related Gender-Based Violence in Uganda</vt:lpstr>
      <vt:lpstr>VIOLENCE AGAINST CHILDREN IS A GLOBAL EPIDEMIC</vt:lpstr>
      <vt:lpstr>SCHOOL-RELATED GENDER-BASED VIOLENCE IN UGANDA</vt:lpstr>
      <vt:lpstr>SOCIAL NORMS SUPPORTING CHILD ABUSE</vt:lpstr>
      <vt:lpstr>SOCIAL MEDIA IS A PROMISING STRATEGY FOR SOCIAL NORMS SHIFTING</vt:lpstr>
      <vt:lpstr>THE INTERVENTION: Everyday Heroes Social Media Groups</vt:lpstr>
      <vt:lpstr>PILOT STUDY METHODS </vt:lpstr>
      <vt:lpstr>RESULTS: INTERVENTION REACH &amp; ENGAGEMENT</vt:lpstr>
      <vt:lpstr>RESULTS: SRGBV SOCIAL NORMS AND ATTITUDES OF TEACHERS</vt:lpstr>
      <vt:lpstr>RESULTS: IMPLEMENTATION LEARNING</vt:lpstr>
      <vt:lpstr>KEY TAKEAWAYS</vt:lpstr>
      <vt:lpstr>LIMITATIONS</vt:lpstr>
      <vt:lpstr>FUTURE DIRECTIONS</vt:lpstr>
      <vt:lpstr>REFERENCES</vt:lpstr>
      <vt:lpstr>PowerPoint Presentation</vt:lpstr>
      <vt:lpstr>WOUGNET</vt:lpstr>
      <vt:lpstr>The extent of Online Gender  Based Violence (OGBV) in  Uganda.</vt:lpstr>
      <vt:lpstr>OUTLINE</vt:lpstr>
      <vt:lpstr>About WOUGNET</vt:lpstr>
      <vt:lpstr>The Extent of OGBV in Uganda</vt:lpstr>
      <vt:lpstr>The extent of OGBV cont.…</vt:lpstr>
      <vt:lpstr>Cont…..</vt:lpstr>
      <vt:lpstr>Types of OGBV</vt:lpstr>
      <vt:lpstr>Impacts of Online Gender-based Violence</vt:lpstr>
      <vt:lpstr>Online Platforms</vt:lpstr>
      <vt:lpstr>Social media Platforms</vt:lpstr>
      <vt:lpstr>Relevant Social media Policies</vt:lpstr>
      <vt:lpstr>Legal and Policy Frameworks</vt:lpstr>
      <vt:lpstr>Laws and Policy Frameworks</vt:lpstr>
      <vt:lpstr>Cont…</vt:lpstr>
      <vt:lpstr>Recommendations</vt:lpstr>
      <vt:lpstr>Strategies for Prevention and Response:</vt:lpstr>
      <vt:lpstr>Conclusion</vt:lpstr>
      <vt:lpstr>THANK YOU</vt:lpstr>
      <vt:lpstr>Feven Dejene Dr. Mirgissa Kaba   Dr. Maereg Wagnew Dr. Ann Nolan Dr. Kristien Hadefiled Dr. Mulugeta Tamire </vt:lpstr>
      <vt:lpstr>Exploring social norms affecting adolescents’ SRH intervention and girls’ decision making</vt:lpstr>
      <vt:lpstr>Outline </vt:lpstr>
      <vt:lpstr>Background </vt:lpstr>
      <vt:lpstr>Cont.…</vt:lpstr>
      <vt:lpstr>Objective </vt:lpstr>
      <vt:lpstr>Method </vt:lpstr>
      <vt:lpstr>Cont.….</vt:lpstr>
      <vt:lpstr>Cont.….</vt:lpstr>
      <vt:lpstr>Finding I - social norms that affect SRH intervention </vt:lpstr>
      <vt:lpstr>Cont.… </vt:lpstr>
      <vt:lpstr>Cont.… </vt:lpstr>
      <vt:lpstr>Cont.…</vt:lpstr>
      <vt:lpstr>Finding II - social norms that affect girls’ decision making on SRH service use</vt:lpstr>
      <vt:lpstr>Cont.….</vt:lpstr>
      <vt:lpstr> Finding III - Entry point for adolescent girls’ engagement in SRH decision making</vt:lpstr>
      <vt:lpstr>Cont.…</vt:lpstr>
      <vt:lpstr>Discussion </vt:lpstr>
      <vt:lpstr>Cont.…</vt:lpstr>
      <vt:lpstr>Cont.…</vt:lpstr>
      <vt:lpstr>Cont.… </vt:lpstr>
      <vt:lpstr>Cont.…</vt:lpstr>
      <vt:lpstr>Comparison </vt:lpstr>
      <vt:lpstr>Conclusion </vt:lpstr>
      <vt:lpstr>Acknowledgment</vt:lpstr>
      <vt:lpstr>Reference </vt:lpstr>
      <vt:lpstr>Health Break  We Return at 2:30pm </vt:lpstr>
      <vt:lpstr>WILD CARD</vt:lpstr>
      <vt:lpstr>Ogara Collin </vt:lpstr>
      <vt:lpstr>Eastern Africa Social and Gender Norms Learning Collaborative Conference.     Date: - 14th - 15th June 2023.  Theme: “Digitization and Technology Impact on Gender and Social Norms”.</vt:lpstr>
      <vt:lpstr>OGARA Collin Commonwealth Alumina  Research Officer  FAWE Uganda</vt:lpstr>
      <vt:lpstr>     Title:  Exploring Technology and Gender Responsive Pedagogy Intervention Models to Popularize Positive Social Norms, Improve Access, Retention and Completion of School for Adolescent Girls.  </vt:lpstr>
      <vt:lpstr>Introduction and background </vt:lpstr>
      <vt:lpstr>Problem statement </vt:lpstr>
      <vt:lpstr>Methodology  Study Design </vt:lpstr>
      <vt:lpstr>Intervention </vt:lpstr>
      <vt:lpstr>Key results :</vt:lpstr>
      <vt:lpstr>Lessons and implications </vt:lpstr>
      <vt:lpstr>Conclusion </vt:lpstr>
      <vt:lpstr>Dr. Tatu Nyange, Mwalimu Nyerere Memorial Academy, Tanzania  </vt:lpstr>
      <vt:lpstr>    Gender Issues on Top  Administrative Leadership Positions: Influencing Impediments in Zanzibar, Tanzania          15th JUNE, 2023     </vt:lpstr>
      <vt:lpstr>Presentation Outline</vt:lpstr>
      <vt:lpstr>Introduction </vt:lpstr>
      <vt:lpstr>Introduction Cont…</vt:lpstr>
      <vt:lpstr>Introduction Cont…</vt:lpstr>
      <vt:lpstr>Introduction Cont…</vt:lpstr>
      <vt:lpstr> Problem Statement </vt:lpstr>
      <vt:lpstr>Research Gap</vt:lpstr>
      <vt:lpstr>PowerPoint Presentation</vt:lpstr>
      <vt:lpstr>Theoretical Framework </vt:lpstr>
      <vt:lpstr>Theoretical Framework Cont…</vt:lpstr>
      <vt:lpstr>Power of Digital Space Towards Gender Equality</vt:lpstr>
      <vt:lpstr>PowerPoint Presentation</vt:lpstr>
      <vt:lpstr>PowerPoint Presentation</vt:lpstr>
      <vt:lpstr>Research Design &amp; Sampling Procedures</vt:lpstr>
      <vt:lpstr>PowerPoint Presentation</vt:lpstr>
      <vt:lpstr>Key Findings </vt:lpstr>
      <vt:lpstr>Table 1: The Status of Gender and Top Leadership in the HoRZ</vt:lpstr>
      <vt:lpstr>Status of Gender and Top Leadership in the HoRZ Cont..</vt:lpstr>
      <vt:lpstr>Table 2: The Status of Gender and Top Leadership in Adm. Post</vt:lpstr>
      <vt:lpstr>PowerPoint Presentation</vt:lpstr>
      <vt:lpstr>PowerPoint Presentation</vt:lpstr>
      <vt:lpstr>Impediments factors Influencing Gender Based    Representation in Top Leadership Positions</vt:lpstr>
      <vt:lpstr>Conclusion and Recommendation </vt:lpstr>
      <vt:lpstr>Recommendation </vt:lpstr>
      <vt:lpstr>PowerPoint Presentation</vt:lpstr>
      <vt:lpstr>Questions &amp; Answers </vt:lpstr>
      <vt:lpstr>Dr. Venance E. Kalumanga </vt:lpstr>
      <vt:lpstr>PowerPoint Presentation</vt:lpstr>
      <vt:lpstr>Introduction </vt:lpstr>
      <vt:lpstr>Introduction Cont…</vt:lpstr>
      <vt:lpstr>Paper Objectives </vt:lpstr>
      <vt:lpstr>PowerPoint Presentation</vt:lpstr>
      <vt:lpstr>Methodology </vt:lpstr>
      <vt:lpstr>Theory guiding the study </vt:lpstr>
      <vt:lpstr>Organizations Working to support Gender via Digital systems in Tanzania. </vt:lpstr>
      <vt:lpstr>Findings…. Gender Norms Shifting to Digital Eras  </vt:lpstr>
      <vt:lpstr>Before Colonialism </vt:lpstr>
      <vt:lpstr>During Colonialisms </vt:lpstr>
      <vt:lpstr>After Colonialism </vt:lpstr>
      <vt:lpstr>In the Contemporary Period </vt:lpstr>
      <vt:lpstr>PowerPoint Presentation</vt:lpstr>
      <vt:lpstr>Technology and Production </vt:lpstr>
      <vt:lpstr>QUESTION:As we enjoy digital life, are  we prepared to cope with every situation? (positive/negative) </vt:lpstr>
      <vt:lpstr>PowerPoint Presentation</vt:lpstr>
      <vt:lpstr>Effects of the GN Shifting from CL to DW in Social Context  </vt:lpstr>
      <vt:lpstr>PowerPoint Presentation</vt:lpstr>
      <vt:lpstr>PowerPoint Presentation</vt:lpstr>
      <vt:lpstr>DR. EDNA HARRIETH MTOI</vt:lpstr>
      <vt:lpstr> </vt:lpstr>
      <vt:lpstr>Background Information</vt:lpstr>
      <vt:lpstr>Literature Review</vt:lpstr>
      <vt:lpstr>The Role of Social and Gender Norms</vt:lpstr>
      <vt:lpstr>Study Methods</vt:lpstr>
      <vt:lpstr>Data Analysis</vt:lpstr>
      <vt:lpstr>PowerPoint Presentation</vt:lpstr>
      <vt:lpstr> Statuses of Women Empowerment</vt:lpstr>
      <vt:lpstr>PowerPoint Presentation</vt:lpstr>
      <vt:lpstr>PowerPoint Presentation</vt:lpstr>
      <vt:lpstr>PowerPoint Presentation</vt:lpstr>
      <vt:lpstr>Conclusion and Recommendations</vt:lpstr>
      <vt:lpstr>Thank you for your attention</vt:lpstr>
      <vt:lpstr>Mr. Edton Babu</vt:lpstr>
      <vt:lpstr>WOMEN ECONOMIC OUTCOMES IN SACCOs and SAVINGS GROUPs  Edton Babu edton.babu@care.org     </vt:lpstr>
      <vt:lpstr>Presentation Outline</vt:lpstr>
      <vt:lpstr>Background</vt:lpstr>
      <vt:lpstr>PROFIRA’s Components </vt:lpstr>
      <vt:lpstr>Overall WEE Study Objective</vt:lpstr>
      <vt:lpstr>Specific objectives</vt:lpstr>
      <vt:lpstr> The WEE framework</vt:lpstr>
      <vt:lpstr>Methodology </vt:lpstr>
      <vt:lpstr> The WEJ framework which guided the Qualitative Data Collection: Domain of Agency</vt:lpstr>
      <vt:lpstr>Study Findings</vt:lpstr>
      <vt:lpstr>Study Findings</vt:lpstr>
      <vt:lpstr>Findings Cont…</vt:lpstr>
      <vt:lpstr>Findings Cont…</vt:lpstr>
      <vt:lpstr>Study Findings…</vt:lpstr>
      <vt:lpstr>Study Findings</vt:lpstr>
      <vt:lpstr> Recommendations for Policy </vt:lpstr>
      <vt:lpstr>Recommendations </vt:lpstr>
      <vt:lpstr>Questions &amp; Answers </vt:lpstr>
      <vt:lpstr>Conference Recap and Closing  Dr. Mpiima - Makerere University and EALC Governance Team Member </vt:lpstr>
      <vt:lpstr>Join the EALC!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Savage</dc:creator>
  <cp:lastModifiedBy>Sheillah Nambalirwa</cp:lastModifiedBy>
  <cp:revision>54</cp:revision>
  <dcterms:created xsi:type="dcterms:W3CDTF">2021-07-09T01:43:17Z</dcterms:created>
  <dcterms:modified xsi:type="dcterms:W3CDTF">2023-06-16T03:57:14Z</dcterms:modified>
</cp:coreProperties>
</file>