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y="6858000" cx="12192000"/>
  <p:notesSz cx="6858000" cy="9144000"/>
  <p:embeddedFontLst>
    <p:embeddedFont>
      <p:font typeface="Montserrat"/>
      <p:bold r:id="rId103"/>
      <p:boldItalic r:id="rId104"/>
    </p:embeddedFont>
    <p:embeddedFont>
      <p:font typeface="Montserrat Medium"/>
      <p:regular r:id="rId105"/>
      <p:bold r:id="rId106"/>
      <p:italic r:id="rId107"/>
      <p:boldItalic r:id="rId108"/>
    </p:embeddedFont>
    <p:embeddedFont>
      <p:font typeface="Comfortaa Regular"/>
      <p:regular r:id="rId109"/>
      <p:bold r:id="rId110"/>
    </p:embeddedFont>
    <p:embeddedFont>
      <p:font typeface="Comfortaa"/>
      <p:regular r:id="rId111"/>
      <p:bold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3" roundtripDataSignature="AMtx7mgBbswk+I1xNuQW426fa55zDqtf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92581B-DF1F-4804-9904-08BD4812C9FC}">
  <a:tblStyle styleId="{0A92581B-DF1F-4804-9904-08BD4812C9F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0F38CED-73EC-4667-8BEF-94755900978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MontserratMedium-italic.fntdata"/><Relationship Id="rId106" Type="http://schemas.openxmlformats.org/officeDocument/2006/relationships/font" Target="fonts/MontserratMedium-bold.fntdata"/><Relationship Id="rId105" Type="http://schemas.openxmlformats.org/officeDocument/2006/relationships/font" Target="fonts/MontserratMedium-regular.fntdata"/><Relationship Id="rId104" Type="http://schemas.openxmlformats.org/officeDocument/2006/relationships/font" Target="fonts/Montserrat-boldItalic.fntdata"/><Relationship Id="rId109" Type="http://schemas.openxmlformats.org/officeDocument/2006/relationships/font" Target="fonts/ComfortaaRegular-regular.fntdata"/><Relationship Id="rId108" Type="http://schemas.openxmlformats.org/officeDocument/2006/relationships/font" Target="fonts/MontserratMedium-boldItalic.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Montserrat-bold.fntdata"/><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10" Type="http://schemas.openxmlformats.org/officeDocument/2006/relationships/font" Target="fonts/ComfortaaRegular-bold.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113" Type="http://customschemas.google.com/relationships/presentationmetadata" Target="metadata"/><Relationship Id="rId112" Type="http://schemas.openxmlformats.org/officeDocument/2006/relationships/font" Target="fonts/Comfortaa-bold.fntdata"/><Relationship Id="rId111" Type="http://schemas.openxmlformats.org/officeDocument/2006/relationships/font" Target="fonts/Comfortaa-regular.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Dans le cadre de cette activité, les participants travailleront en groupes (un ou plusieurs groupes, selon la taille de l’équipe) afin d’amorcer le processus d’organisation des informations issues de la recherche formative dans des formats qui permettront à l’équipe de prendre des décisions programmatiques. Au cours de cette activité, l’équipe remplira le Tableau de cartographie de la relation norme-comportement. Vous trouverez ci-dessous un exemple de tableau rempli, et en Annexe 1 un modèle vierge.</a:t>
            </a:r>
            <a:endParaRPr/>
          </a:p>
          <a:p>
            <a:pPr indent="-152400" lvl="0" marL="228600" rtl="0" algn="l">
              <a:spcBef>
                <a:spcPts val="0"/>
              </a:spcBef>
              <a:spcAft>
                <a:spcPts val="0"/>
              </a:spcAft>
              <a:buClr>
                <a:schemeClr val="dk1"/>
              </a:buClr>
              <a:buSzPts val="1200"/>
              <a:buFont typeface="Calibri"/>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Un exemplaire vierge du Tableau de cartographie de la relation norme-comportement est distribué à chaque groupe (un ou plusieurs groupes). Dans la première colonne, établir une liste des normes identifiées dans l’outil SNET ou lors de la recherche formative qui pourraient avoir un impact sur les comportements cibles sur lesquels porte le programme. Il peut s’agir de normes qui ont une influence directe sur les comportements ciblés par le programme, ou bien de normes plus générales que l’équipe souhaite prendre en compte dans le cadre du programme. Nous recommandons d’inclure l’intégralité des normes pertinentes dans cette liste. Attention à ne pas inclure d’attitudes individuelles dans cette liste, mais uniquement des normes sociales. Pour plus de conseils pour bien différencier les attitudes et les normes, consulter l’Atlas des normes sociales (Social Norms Atlas), disponible à la rubrique « Ressources utiles » de cet outil.</a:t>
            </a:r>
            <a:endParaRPr/>
          </a:p>
          <a:p>
            <a:pPr indent="-152400" lvl="0" marL="228600" rtl="0" algn="l">
              <a:spcBef>
                <a:spcPts val="0"/>
              </a:spcBef>
              <a:spcAft>
                <a:spcPts val="0"/>
              </a:spcAft>
              <a:buClr>
                <a:schemeClr val="dk1"/>
              </a:buClr>
              <a:buSzPts val="1200"/>
              <a:buFont typeface="Calibri"/>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Sur la première ligne, énumérer les comportements ciblés par le programme (ou « comportements cibles »).</a:t>
            </a:r>
            <a:endParaRPr/>
          </a:p>
          <a:p>
            <a:pPr indent="-152400" lvl="0" marL="228600" rtl="0" algn="l">
              <a:spcBef>
                <a:spcPts val="0"/>
              </a:spcBef>
              <a:spcAft>
                <a:spcPts val="0"/>
              </a:spcAft>
              <a:buClr>
                <a:schemeClr val="dk1"/>
              </a:buClr>
              <a:buSzPts val="1200"/>
              <a:buFont typeface="Calibri"/>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Identifier la relation entre une norme donnée et chacun des comportements cibles en discutant de la manière dont une modification de ladite norme pourrait contribuer à atteindre le changement du comportement cible. Ici, l’idée est de comprendre l’importance relative de chaque norme par rapport au comportement cible, afin de commencer à hiérarchiser les normes à aborder dans le cadre du programme.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Ensuite, pour chaque norme, indiquer sa relation avec chacun des comportements ciblés. Dans le cas où la modification d’une norme entraînerait nécessairement un changement du comportement, inscrire « effet direct » dans la case correspondante. Dans le cas où la modification d’une norme modifierait un autre facteur ou déterminant qui pourrait, à son tour, entraîner un changement du comportement, inscrire « effet indirect ». Dans le cas où la modification d’une norme aurait très peu d’impact sur le changement du comportement, que ce soit directement ou indirectement, inscrire « effet minime ». Par moment, il y aura des désaccords et des débats au sein de l’équipe concernant ces décisions. L’objectif de cet exercice n’est pas d’atteindre la perfection, mais de comprendre quelle est la probabilité que le fait de travailler sur une norme donnée ait un impact sur le comportement cible, de sorte que l’équipe puisse hiérarchiser les normes à inclure dans le programme.</a:t>
            </a:r>
            <a:endParaRPr/>
          </a:p>
          <a:p>
            <a:pPr indent="0" lvl="0" marL="0" rtl="0" algn="l">
              <a:spcBef>
                <a:spcPts val="0"/>
              </a:spcBef>
              <a:spcAft>
                <a:spcPts val="0"/>
              </a:spcAft>
              <a:buNone/>
            </a:pPr>
            <a:r>
              <a:t/>
            </a:r>
            <a:endParaRPr/>
          </a:p>
        </p:txBody>
      </p:sp>
      <p:sp>
        <p:nvSpPr>
          <p:cNvPr id="256" name="Google Shape;2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Dans le cadre de cette activité, l’équipe devra remplir des tableaux indiquant les normes, les groupes prioritaires et les groupes de référence pour chacune des normes indiquées dans le Tableau de cartographie de la relation norme-comportement rempli lors de l’Activité 1. Un tableau distinct devra être créé pour chacune des normes. Un exemple de tableau rempli est présenté ci-dessous, et un modèle vierge est disponible en Annexe 2.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Un tableau indiquant les normes, les groupes prioritaires et les groupes de référence doit être rempli pour chacune des normes indiquées dans le Tableau de cartographie de la relation norme-comportement rempli lors de l’Activité 1. Un tableau distinct devra être créé pour chacune des normes.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Pour chaque norme, indiquer dans les colonnes correspondantes tous les groupes prioritaires ou groupes de référence associés à une norme donnée. Le nombre de groupes prioritaires et de groupes de référence inclus dans le tableau dépendra de la norme ciblée. Il est possible qu’il soit nécessaire d’ajouter des colonnes si certaines normes concernent plus de trois groupes prioritaires ou de référence. Remarque : Les groupes prioritaires et les groupes de référence doivent avoir été identifiés à partir de la recherche formative ; si l’équipe ne dispose pas de ces informations, il est nécessaire de prendre le temps d’analyser la recherche pour comprendre les relations entre les normes sociales que l’équipe a identifiées, les groupes qui manifestent les comportements que le programme vise à modifier (c.-à-d., les groupes prioritaires) et les groupes de référence.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Pour chacun des groupes prioritaires et de référence, réfléchir aux questions indiquées dans le modèle et noter les réponses dans les colonnes correspondant aux différents groupes. Ces questions permettent de mieux comprendre la manière dont chaque groupe de référence réagit à la norme, ce qui sera un facteur important dans la prise de décisions relatives au programme au cours du reste du processus.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1" name="Google Shape;37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1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1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Rassembler les résultats de l’Activité 1 et de l’Activité 2. Ils seront utilisés pour établir les Profils de normes.</a:t>
            </a:r>
            <a:endParaRPr/>
          </a:p>
          <a:p>
            <a:pPr indent="-158750" lvl="0" marL="228600" rtl="0" algn="l">
              <a:spcBef>
                <a:spcPts val="0"/>
              </a:spcBef>
              <a:spcAft>
                <a:spcPts val="0"/>
              </a:spcAft>
              <a:buClr>
                <a:schemeClr val="dk1"/>
              </a:buClr>
              <a:buSzPts val="1100"/>
              <a:buFont typeface="Calibri"/>
              <a:buNone/>
            </a:pPr>
            <a:r>
              <a:t/>
            </a:r>
            <a:endParaRPr b="0" sz="11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Remplir les Profils de normes comme suit :</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la norme actuelle.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comportements cibles associés à cette norme (il s’agit des mêmes comportements cibles que ceux utilisés jusque-là lors des activités précédentes).</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groupes prioritaires qui manifestent le comportement que le programme vise à modifier afin d’obtenir des résultats de santé.</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groupes de référence qui appuient/font appliquer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groupes de référence qui s’opposent/résistent à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sanctions (conséquences négatives) infligées en cas de violation de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récompenses fournies en cas d’observance de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NE PAS REMPLIR : action proposée (celle-ci sera choisie lors du Module 2, Activité 5).</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NE PAS REMPLIR : poids de la norme (celui-ci sera évalué lors du Module 2, Activité 5).</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si cette norme est publique (est-elle « visible » pour les groupes de référence ?) ou privée.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Ajouter toute autre considération issue de l’ensemble du travail et des discussions entrepris par l’équipe qui devrait être prise en compte lorsque l’équipe prendra les décisions relatives au contenu du programme lors du prochain module. Cette rubrique pourra être complétée lors du Module 2.</a:t>
            </a:r>
            <a:endParaRPr/>
          </a:p>
          <a:p>
            <a:pPr indent="0" lvl="0" marL="0" rtl="0" algn="l">
              <a:spcBef>
                <a:spcPts val="0"/>
              </a:spcBef>
              <a:spcAft>
                <a:spcPts val="0"/>
              </a:spcAft>
              <a:buNone/>
            </a:pPr>
            <a:r>
              <a:t/>
            </a:r>
            <a:endParaRPr/>
          </a:p>
        </p:txBody>
      </p:sp>
      <p:sp>
        <p:nvSpPr>
          <p:cNvPr id="488" name="Google Shape;48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Présenter les membres de l’équipe, les facilitateurs et le programme. Expliquer les objectifs du programme au sein de la communauté (par exemple, réduire la mortalité maternelle) et comment les atteindre.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Présenter les principaux changements visés par le programme (les comportements « ciblés ») et expliquer leur lien avec les objectifs du programme (par exemple, comment la planification familiale permet de réduire la mortalité maternelle). Demander au groupe de faire émerger quelques idées qui expliquent pourquoi les personnes manifestent ou non le comportement ciblé actuellement. Certains des points évoqués par les personnes seront des normes sociales déjà identifiées par l’équipe. Si ce n’est pas le cas, il est possible de demander au groupe s’il estime qu’elles sont effectivement liées (mais qu’il ne les définit pas encore comme des normes).</a:t>
            </a: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l’équipe souhaite en savoir plus sur certaines des idées soulevées par le groupe et sur la manière dont elle peut aider le groupe à atteindre les objectifs de la communauté. En particulier, l’équipe souhaite étudier les règles officieuses qui régissent le comportement des personnes au sein de la communauté, et savoir si la communauté estime que ces règles doivent rester en place ou être modifiées. Informer le groupe que ces règles comportementales officieuses sont appelées « normes sociales ». Si des débats supplémentaires ou une définition plus détaillée sont nécessaires, le proposer.</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Décrire brièvement les recherches sur lesquelles s’est appuyée l’époque pour établir la liste des normes sociales qui influencent les comportements ciblés par le programme. Ensuite, partager avec le groupe une liste raisonnable des normes sociales que l’équipe considère comme liées aux comportements ciblés. Discuter avec le groupe de la manière dont cette liste recoupe les idées émises par le groupe lors de l’étape 2. Une fois que le groupe comprend la définition d’une norme sociale, cette liste semble-t-elle correcte aux yeux du groupe ? Certains éléments sont-ils incorrects ou manquants ? Convenir d’une petite sélection de normes (pas plus de 4) sur lesquelles le groupe travaillera pendant le reste de la réunion. Tout au long de ce module, cette sélection de normes sera simplement désignée par le terme « les normes ».</a:t>
            </a: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Tout au long de cette activité de présentation, l’équipe doit expliquer avec clarté et transparence l’objectif de cette réunion de consultation de la communauté. Avant l’activité de consultation communautaire, l’équipe doit rédiger une présentation type de l’objectif du programme et du rôle du programme en tant que facilitateur du changement. Voici la forme que cette présentation pourrait prendre : « Nous allons aborder des sujets que nous considérons, en tant que communauté, comme normaux et acceptables, mais nous pourrions également identifier de quelle manière ces mêmes normes peuvent représenter des obstacles aux comportements et aux objectifs qui sont importants pour la santé et le développement de notre communauté. Nous allons devoir déterminer quelles sont les normes qui devraient selon vous évoluer et de quelle manière elles devraient le faire. Dans le cadre du programme, nous allons probablement devoir choisir un sous-ensemble de questions sur lesquelles concentrer nos efforts. »</a:t>
            </a:r>
            <a:endParaRPr/>
          </a:p>
          <a:p>
            <a:pPr indent="0" lvl="0" marL="0" rtl="0" algn="l">
              <a:spcBef>
                <a:spcPts val="0"/>
              </a:spcBef>
              <a:spcAft>
                <a:spcPts val="0"/>
              </a:spcAft>
              <a:buNone/>
            </a:pPr>
            <a:r>
              <a:t/>
            </a:r>
            <a:endParaRPr/>
          </a:p>
        </p:txBody>
      </p:sp>
      <p:sp>
        <p:nvSpPr>
          <p:cNvPr id="633" name="Google Shape;63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l’équipe souhaiterait solliciter l’aide du groupe pour comprendre ce que le groupe aimerait changer ou non afin d’atteindre les objectifs de la communauté. Expliquer que les décisions prises par le groupe de membres de la communauté seront utilisées pour façonner les activités du programme. En fin de séance, le groupe aura la possibilité de clarifier et de réaffirmer ses recommandations pour le programme.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Montrer au groupe l’arbre de décision et expliquer que chaque groupe devra se poser un ensemble de questions, ce qui mènera à d’autres questions. Ce type d’outil est appelé arbre de décision. Le groupe peut débattre de différentes réponses et voir comment celles-ci modifient les effets.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Définir les termes utilisés dans l’outil d’arbre de décision outil et s’assurer que tout le monde les comprend bien.</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Selon le nombre de normes sur lesquelles le groupe a décidé de travailler et la taille du groupe, répartir les participants en petits groupes et attribuer à chaque groupe une ou plusieurs normes sur lesquelles travailler à l’aide de l’arbre de décision. S’il y a trois groupes et trois normes, chaque groupe peut travailler sur une norme. Si seules une ou deux normes ont été sélectionnées mais qu’il y a plusieurs groupes, différents groupes peuvent travailler sur la même norme.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Chaque groupe nécessitera un facilitateur ou un rapporteur qui dispose de compétences en littératie suffisantes pour lire les supports et prendre des notes. Si personne ne possède ces compétences au sein des groupes de membres de la communauté, l’équipe doit faire en sorte que des rapporteurs participent à cette session ou bien adapter ce module pour qu’il soit réalisé en plénière plutôt qu’en petits groupes.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à chaque petit groupe de travailler sur leur arbre de décision. Une fois que cela est terminé, demander à chaque groupe de présenter leurs arbres et l’effet sur lequel il est tombé d’accord au reste des participants, et lancer une discussion en plénière. Si différents groupes ont travaillé sur une même norme et sont arrivés à des effets différents, en discuter. Si les différents groupes n’arrivent à aucun consensus concernant les mesures à prendre, en rendre compte clairement.</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Au fur et à mesure des présentations des différents groupes, demander à un facilitateur de remplir le tableau « Renforcement, recadrage, modification, prise en compte » et, lorsque celui-ci est rempli, le partager avec l’ensemble du groupe.</a:t>
            </a:r>
            <a:endParaRPr/>
          </a:p>
          <a:p>
            <a:pPr indent="0" lvl="0" marL="0" rtl="0" algn="l">
              <a:spcBef>
                <a:spcPts val="0"/>
              </a:spcBef>
              <a:spcAft>
                <a:spcPts val="0"/>
              </a:spcAft>
              <a:buNone/>
            </a:pPr>
            <a:r>
              <a:t/>
            </a:r>
            <a:endParaRPr/>
          </a:p>
        </p:txBody>
      </p:sp>
      <p:sp>
        <p:nvSpPr>
          <p:cNvPr id="717" name="Google Shape;71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au groupe que l’équipe souhaite comprendre comment il souhaiterait que les « règles officieuses » évoluent ou restent les mêmes à l’avenir. Les participants seront répartis en petits groupes pour définir leur vision de ce que ces règles devraient être.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au groupe de faire autant de petits groupes de 3 à 5 participants qu’il y a de normes, dans la mesure du possible. Selon le nombre de participants, plusieurs groupes peuvent devoir travailler sur une même norme. Si le nombre de groupes n’est pas suffisant pour couvrir l’ensemble des normes, assigner deux normes à un même groupe et organiser plusieurs tours.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à chaque groupe de décrire l’état actuel de la norme et d’imaginer comment il souhaiterait qu’elle soit à l’avenir. Le groupe pourra décider ensemble d’une méthode permettant de comparer « le présent » et « l’avenir » : il peut s’agir par exemple d’un dessin, d’une saynète ou d’une petite histoire écrite illustrant la situation présente et l’avenir. S’assurer que les fournitures telles que le papier et les marqueurs sont fournies par le programme.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à chaque groupe de débattre de sa vision de l’avenir de la norme sur laquelle il travaille. Ensuite, demander à chaque groupe de présenter son dessin/sa saynète/sa petite histoire comparant le présent et l’avenir au reste des participants. Laisser l’ensemble du groupe débattre pour valider une vision commune de l’avenir. Reformuler jusqu’à ce que le groupe soit satisfait et estime que l’état futur idéal de la norme a été saisi. Documenter l’état futur souhaité pour chacune des normes, soit en prenant une photo du dessin ou en récupérant le script de la saynète, soit en retranscrivant une description de l’état futur souhaité.</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Si un groupe ne parvient pas à un consensus concernant sa vision de l’avenir, le facilitateur peut lui offrir d’autres options, comme mettre à l’écrit plusieurs visions possibles de l’avenir de la norme. Il est possible que des désaccords émergent concernant l’état futur souhaité pour la norme lorsque les groupes présentent leur vision respective au reste des participants. Le simple fait qu’un conflit émerge est une source d’informations pour l’équipe, car il informe la manière dont les normes sociales doivent être incluses dans le programme. La survenue d’un conflit ne signifie pas que l’équipe doit éviter d’influencer les normes par le biais du programme, mais que cela doit être fait avec de grandes précautions et après une consultation supplémentaire de la communauté. Un conflit est un signe qu’il faut prêter une attention particulière.</a:t>
            </a:r>
            <a:endParaRPr/>
          </a:p>
          <a:p>
            <a:pPr indent="0" lvl="0" marL="0" rtl="0" algn="l">
              <a:spcBef>
                <a:spcPts val="0"/>
              </a:spcBef>
              <a:spcAft>
                <a:spcPts val="0"/>
              </a:spcAft>
              <a:buNone/>
            </a:pPr>
            <a:r>
              <a:t/>
            </a:r>
            <a:endParaRPr/>
          </a:p>
        </p:txBody>
      </p:sp>
      <p:sp>
        <p:nvSpPr>
          <p:cNvPr id="833" name="Google Shape;83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le programme nécessite l’aide de la communauté pour comprendre si la vision de l’avenir de chaque norme sera facile ou difficile à atteindre. Ce n’est pas parce que cette vision pourrait être difficile à atteindre qu’il ne faut pas essayer ! Simplement, l’équipe doit comprendre les difficultés auxquelles elle sera confrontée.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Montrer au groupe le modèle « La norme est-elle difficile à mettre en place ? » qui sera utilisé dans le cadre de cette activité. Si le groupe est important, il est possible de répartir les participants dans des petits groupes qui se consacreront à une norme chacun. Si le groupe est petit et le temps disponible est suffisant pour couvrir toutes les normes, cet exercice peut être réalisé en plénière.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groupes devront utiliser une liste de vérification pour évaluer si la norme future sera facile ou difficile à mettre en place. Demander à un facilitateur de lire les versions « présent » et « avenir » des normes, définies par les groupes lors de l’activité précédente Ensuite, poser chacune des questions de la liste de vérification une par une et débattre des réponses. Ensuite, le facilitateur du groupe évalue la difficulté de modifier la norme. Si le groupe estime que la norme sera difficile à modifier, demander si cette difficulté perçue le fait changer d’avis quant à l’importance de tenter de la modifier. Le groupe a-t-il des idées qui faciliteraient la modification de la norme ? S’assurer de noter ces idées dans le tableau ci-dessous.</a:t>
            </a:r>
            <a:endParaRPr/>
          </a:p>
          <a:p>
            <a:pPr indent="0" lvl="0" marL="0" rtl="0" algn="l">
              <a:spcBef>
                <a:spcPts val="0"/>
              </a:spcBef>
              <a:spcAft>
                <a:spcPts val="0"/>
              </a:spcAft>
              <a:buNone/>
            </a:pPr>
            <a:r>
              <a:t/>
            </a:r>
            <a:endParaRPr/>
          </a:p>
        </p:txBody>
      </p:sp>
      <p:sp>
        <p:nvSpPr>
          <p:cNvPr id="906" name="Google Shape;90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Une fois la consultation de la communauté terminée, remplir les cases du Profil de norme (annexe 3) qui étaient restées vierges lors de l’activité précédente (cases « Action proposée » et « Poids de la norme »). </a:t>
            </a:r>
            <a:r>
              <a:rPr b="0" i="0" lang="fr-FR" sz="1200" cap="none" strike="noStrike">
                <a:solidFill>
                  <a:srgbClr val="0193C0"/>
                </a:solidFill>
                <a:latin typeface="Avenir"/>
                <a:ea typeface="Avenir"/>
                <a:cs typeface="Avenir"/>
                <a:sym typeface="Avenir"/>
              </a:rPr>
              <a:t>L’« action proposée » est l’action suggérée par les membres de la communauté dans le cadre du module de consultation de la communauté.</a:t>
            </a:r>
            <a:r>
              <a:rPr b="0" i="0" lang="fr-FR" sz="1200" cap="none" strike="noStrike">
                <a:solidFill>
                  <a:srgbClr val="454545"/>
                </a:solidFill>
                <a:latin typeface="Avenir"/>
                <a:ea typeface="Avenir"/>
                <a:cs typeface="Avenir"/>
                <a:sym typeface="Avenir"/>
              </a:rPr>
              <a:t> Si l’équipe du programme était partie de l’hypothèse que le programme allait modifier une norme, mais la communauté a décidé que la norme devait être par exemple renforcée, le programme ne doit pas maintenir ses projets de modifier la norme. Si la consultation de la communauté a produit des suggestions qui ne correspondent pas aux objectifs ou aux activités du programme, l’équipe du programme doit mettre en pause le processus. À ce stade, les options incluent la réévaluation des objectifs ou des activités du programme, afin de s’assurer qu’ils correspondent aux envies de la communauté, ou la réalisation d’une consultation supplémentaire de la communauté, afin de s’assurer que tout l’éventail, aussi large qu’il soit, des opinions, besoins et souhaits de la communauté a été entendu et bien compris. Ne pas prendre en compte les suggestions de la communauté parce qu’elles ne cadrent pas avec le programme constitue un manquement à l’éthique.</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Pour chaque norme à modifier ou recadrer, ajouter également une section « Norme future souhaitée » dans la case « Norme actuelle », en haut du Profil de norme (Annexe 3) ; ensuite, décrire la « Norme future souhaitée », telle que définie lors de la consultation de la communauté.</a:t>
            </a:r>
            <a:endParaRPr/>
          </a:p>
          <a:p>
            <a:pPr indent="0" lvl="0" marL="0" rtl="0" algn="l">
              <a:spcBef>
                <a:spcPts val="0"/>
              </a:spcBef>
              <a:spcAft>
                <a:spcPts val="0"/>
              </a:spcAft>
              <a:buNone/>
            </a:pPr>
            <a:r>
              <a:t/>
            </a:r>
            <a:endParaRPr/>
          </a:p>
        </p:txBody>
      </p:sp>
      <p:sp>
        <p:nvSpPr>
          <p:cNvPr id="967" name="Google Shape;967;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Examiner le modèle logique actuel du programme, puis répondre aux questions du tableau ci-dessous.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Si la réponse à au moins l’une des questions est « non », passer en revue les considérations afin d’identifier les domaines auxquels apporter éventuellement des modifications. Vous pourrez revenir à votre modèle logique à la fin de ce module pour y apporter les modifications.</a:t>
            </a:r>
            <a:endParaRPr/>
          </a:p>
          <a:p>
            <a:pPr indent="0" lvl="0" marL="0" rtl="0" algn="l">
              <a:spcBef>
                <a:spcPts val="0"/>
              </a:spcBef>
              <a:spcAft>
                <a:spcPts val="0"/>
              </a:spcAft>
              <a:buNone/>
            </a:pPr>
            <a:r>
              <a:t/>
            </a:r>
            <a:endParaRPr/>
          </a:p>
        </p:txBody>
      </p:sp>
      <p:sp>
        <p:nvSpPr>
          <p:cNvPr id="1085" name="Google Shape;108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 name="Google Shape;112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0" name="Google Shape;114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2" name="Google Shape;117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0" name="Google Shape;119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r>
              <a:rPr b="0" i="1" lang="fr-FR" sz="1200" cap="none" strike="noStrike">
                <a:solidFill>
                  <a:srgbClr val="454545"/>
                </a:solidFill>
                <a:latin typeface="Avenir"/>
                <a:ea typeface="Avenir"/>
                <a:cs typeface="Avenir"/>
                <a:sym typeface="Avenir"/>
              </a:rPr>
              <a:t>Remplir le tableau ci-après en suivant les étapes indiquées.</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Dans la colonne « Activité », inscrire le titre ou brève description de toutes les activités existantes ou prévues dans le cadre du programme.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activités, indiquer quels sont les groupes prioritaires et/ou les groupes de référence ciblés par l’activité.</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activités, indiquer la ou les normes existantes sur lesquelles elle porte (en se basant sur les profils de normes)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activités, évaluer dans quelle mesure elle présente les attributs communs aux programmes de modification des normes et pour chaque critère qu’elle remplit, cocher la case correspondante.</a:t>
            </a:r>
            <a:endParaRPr/>
          </a:p>
          <a:p>
            <a:pPr indent="0" lvl="0" marL="0" rtl="0" algn="l">
              <a:spcBef>
                <a:spcPts val="0"/>
              </a:spcBef>
              <a:spcAft>
                <a:spcPts val="0"/>
              </a:spcAft>
              <a:buNone/>
            </a:pPr>
            <a:r>
              <a:t/>
            </a:r>
            <a:endParaRPr/>
          </a:p>
        </p:txBody>
      </p:sp>
      <p:sp>
        <p:nvSpPr>
          <p:cNvPr id="1191" name="Google Shape;1191;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0" name="Google Shape;121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2" name="Google Shape;123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54545"/>
              </a:buClr>
              <a:buSzPts val="1200"/>
              <a:buFont typeface="Avenir"/>
              <a:buNone/>
            </a:pPr>
            <a:r>
              <a:rPr b="0" i="0" lang="fr-FR" sz="1200" cap="none" strike="noStrike">
                <a:solidFill>
                  <a:srgbClr val="454545"/>
                </a:solidFill>
                <a:latin typeface="Avenir"/>
                <a:ea typeface="Avenir"/>
                <a:cs typeface="Avenir"/>
                <a:sym typeface="Avenir"/>
              </a:rPr>
              <a:t>Réaliser l’analyse des lacunes pour identifier les domaines qui nécessitent une attention supplémentaire. Il sera possible d’intégrer ces lacunes à la description des activités lors de la prochaine activité.</a:t>
            </a:r>
            <a:endParaRPr/>
          </a:p>
          <a:p>
            <a:pPr indent="0" lvl="0" marL="0" rtl="0" algn="l">
              <a:spcBef>
                <a:spcPts val="0"/>
              </a:spcBef>
              <a:spcAft>
                <a:spcPts val="0"/>
              </a:spcAft>
              <a:buNone/>
            </a:pPr>
            <a:r>
              <a:t/>
            </a:r>
            <a:endParaRPr/>
          </a:p>
        </p:txBody>
      </p:sp>
      <p:sp>
        <p:nvSpPr>
          <p:cNvPr id="1233" name="Google Shape;1233;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3" name="Google Shape;125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1" name="Google Shape;127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9" name="Google Shape;128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7" name="Google Shape;130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Lire l’exemple de chaîne logique rédigé ci-dessous pour se familiariser avec les différents composants de la voie de causalité : l’activité, comment les normes sont incluses, comment la norme sera abordée, les groupes de référence, et les changements qui en découleront.</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S’entraîner à identifier les différents composants pour les autres exemples fournis ci-dessous en les isolant à l’aide d’un surligneur ou d’un stylo.</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Ensuite, pour chacune des activités nouvelles ou existantes du programme, écrire au moins une chaîne logique sous forme de phrase (ou de paragraphe) qui </a:t>
            </a:r>
            <a:br>
              <a:rPr lang="fr-FR" sz="1200"/>
            </a:br>
            <a:r>
              <a:rPr b="0" i="0" lang="fr-FR" sz="1200" cap="none" strike="noStrike">
                <a:solidFill>
                  <a:srgbClr val="454545"/>
                </a:solidFill>
                <a:latin typeface="Avenir"/>
                <a:ea typeface="Avenir"/>
                <a:cs typeface="Avenir"/>
                <a:sym typeface="Avenir"/>
              </a:rPr>
              <a:t>a) décrit l’activité</a:t>
            </a:r>
            <a:br>
              <a:rPr lang="fr-FR" sz="1200"/>
            </a:br>
            <a:r>
              <a:rPr b="0" i="0" lang="fr-FR" sz="1200" cap="none" strike="noStrike">
                <a:solidFill>
                  <a:srgbClr val="454545"/>
                </a:solidFill>
                <a:latin typeface="Avenir"/>
                <a:ea typeface="Avenir"/>
                <a:cs typeface="Avenir"/>
                <a:sym typeface="Avenir"/>
              </a:rPr>
              <a:t>b) indique comment la norme sera utilisée</a:t>
            </a:r>
            <a:br>
              <a:rPr lang="fr-FR" sz="1200"/>
            </a:br>
            <a:r>
              <a:rPr b="0" i="0" lang="fr-FR" sz="1200" cap="none" strike="noStrike">
                <a:solidFill>
                  <a:srgbClr val="454545"/>
                </a:solidFill>
                <a:latin typeface="Avenir"/>
                <a:ea typeface="Avenir"/>
                <a:cs typeface="Avenir"/>
                <a:sym typeface="Avenir"/>
              </a:rPr>
              <a:t>c) indique comment les groupes de référence seront touchés</a:t>
            </a:r>
            <a:br>
              <a:rPr lang="fr-FR" sz="1200"/>
            </a:br>
            <a:r>
              <a:rPr b="0" i="0" lang="fr-FR" sz="1200" cap="none" strike="noStrike">
                <a:solidFill>
                  <a:srgbClr val="454545"/>
                </a:solidFill>
                <a:latin typeface="Avenir"/>
                <a:ea typeface="Avenir"/>
                <a:cs typeface="Avenir"/>
                <a:sym typeface="Avenir"/>
              </a:rPr>
              <a:t>d) décrit ce qui changera en conséquence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Une fois qu’une chaîne logique est finalisée pour chaque activité, les rassembler dans un même document. À la fin du Module 2, ce document sera complété par d’autres pour former un dossier documentant l’ensemble du travail réalisé. </a:t>
            </a:r>
            <a:endParaRPr/>
          </a:p>
          <a:p>
            <a:pPr indent="0" lvl="0" marL="0" rtl="0" algn="l">
              <a:spcBef>
                <a:spcPts val="0"/>
              </a:spcBef>
              <a:spcAft>
                <a:spcPts val="0"/>
              </a:spcAft>
              <a:buNone/>
            </a:pPr>
            <a:r>
              <a:t/>
            </a:r>
            <a:endParaRPr/>
          </a:p>
        </p:txBody>
      </p:sp>
      <p:sp>
        <p:nvSpPr>
          <p:cNvPr id="1308" name="Google Shape;1308;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3" name="Google Shape;133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8" name="Google Shape;135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6" name="Google Shape;137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4" name="Google Shape;139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5" name="Google Shape;141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Réfléchir aux questions suivantes et prendre des notes concernant la manière dont ces considérations pourraient être intégrées aux activités. L’objectif du tableau de prise en compte des risques est d’aider l’équipe à bien vérifier qu’elle a mis en place in processus fiable qui permet d’identifier et de limiter les risques.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7C1E8"/>
              </a:buClr>
              <a:buSzPts val="1200"/>
              <a:buFont typeface="Avenir"/>
              <a:buNone/>
            </a:pPr>
            <a:r>
              <a:rPr b="0" i="0" lang="fr-FR" sz="1200" cap="none" strike="noStrike">
                <a:solidFill>
                  <a:srgbClr val="07C1E8"/>
                </a:solidFill>
                <a:latin typeface="Avenir"/>
                <a:ea typeface="Avenir"/>
                <a:cs typeface="Avenir"/>
                <a:sym typeface="Avenir"/>
              </a:rPr>
              <a:t>L’équipe ne pourra en aucun cas prédire et éviter toutes les conséquences négatives de son travail, il est donc important que celles-ci soient incluses dans le plan de suivi (voir Module 4). Il est impératif de mettre en place des systèmes de suivi qui permettent de détecter la résistance et les réactions hostiles de manière précoce lors de la mise en œuvre des programmes, ce qui permet à l’équipe de réfléchir à la nécessité de réagir ou de soutenir les personnes concernées, y compris son personnel, et à la manière de le faire.</a:t>
            </a:r>
            <a:endParaRPr/>
          </a:p>
          <a:p>
            <a:pPr indent="0" lvl="0" marL="0" rtl="0" algn="l">
              <a:spcBef>
                <a:spcPts val="0"/>
              </a:spcBef>
              <a:spcAft>
                <a:spcPts val="0"/>
              </a:spcAft>
              <a:buNone/>
            </a:pPr>
            <a:r>
              <a:t/>
            </a:r>
            <a:endParaRPr/>
          </a:p>
        </p:txBody>
      </p:sp>
      <p:sp>
        <p:nvSpPr>
          <p:cNvPr id="1416" name="Google Shape;1416;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5" name="Google Shape;1435;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6" name="Google Shape;1436;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7" name="Google Shape;145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5" name="Google Shape;147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1" name="Google Shape;151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9" name="Google Shape;1529;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8" name="Google Shape;153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6" name="Google Shape;155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4" name="Google Shape;1574;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2" name="Google Shape;159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0" name="Google Shape;1610;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Recopier dans le tableau ci-dessous chacune des normes incluses dans les catégories « recadrage » ou « modification » dans le cadre du Module 2, ainsi que les nouveaux objectifs/objectifs révisés.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normes, selon ce qui est approprié/pertinent, formuler des indicateurs à la fois pour les normes descriptives et prescriptives, sauf s’il est évident qu’un seul type de norme est pertinent dans le cadre de l’objectif concerné.</a:t>
            </a:r>
            <a:br>
              <a:rPr lang="fr-FR" sz="1200"/>
            </a:br>
            <a:br>
              <a:rPr lang="fr-FR" sz="1200"/>
            </a:br>
            <a:endParaRPr/>
          </a:p>
        </p:txBody>
      </p:sp>
      <p:sp>
        <p:nvSpPr>
          <p:cNvPr id="1611" name="Google Shape;1611;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0" name="Google Shape;1630;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1" name="Google Shape;1631;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2" name="Google Shape;165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0" name="Google Shape;1670;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8" name="Google Shape;1688;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6" name="Google Shape;1706;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Remplir le tableau du plan de suivi à l’aide des indicateurs relatifs aux extrants, à la couverture/portée, aux effets intermédiaires et aux effets comportementaux. Ne pas remplir les autres cases du tableau pour l’instant.</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Les indicateurs relatifs aux extrants (le nombre de produits, d’activités, ou livrables générés dans le cadre du programme) : pour chacune des activités, inclure au moins un indicateur relatif aux extrants. </a:t>
            </a:r>
            <a:endParaRPr/>
          </a:p>
          <a:p>
            <a:pPr indent="-137160" lvl="0" marL="228600" rtl="0" algn="l">
              <a:spcBef>
                <a:spcPts val="0"/>
              </a:spcBef>
              <a:spcAft>
                <a:spcPts val="0"/>
              </a:spcAft>
              <a:buClr>
                <a:srgbClr val="0193C0"/>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Indicateurs relatifs à la couverture/portée (le nombre de personnes ayant participé ou été touchées par une activité/le pourcentage de la cible qui se souvient de/a participé à des activités du programme) : il est essentiel de mesurer l’exposition au programme pour évaluer les effets de celui-ci. Les données ont démontré qu’une relation « dose-effet » était souvent associée à l’exposition, c’est-à-dire que les effets des programmes augmentent parallèlement au nombre/type d’expositions/de participations aux programmes rapportées par les participants.</a:t>
            </a:r>
            <a:endParaRPr/>
          </a:p>
          <a:p>
            <a:pPr indent="-80010" lvl="0" marL="171450" rtl="0" algn="l">
              <a:spcBef>
                <a:spcPts val="0"/>
              </a:spcBef>
              <a:spcAft>
                <a:spcPts val="0"/>
              </a:spcAft>
              <a:buClr>
                <a:srgbClr val="0193C0"/>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Indicateurs relatifs aux effets intermédiaires (pourcentage de la cible qui rapporte que la communauté est favorable aux normes sociales mises en avant par le programme) : recopier dans le tableau ci-dessous chacune des normes sociales descriptives et prescriptives identifiées lors de l’activité précédente (Annexe 8). </a:t>
            </a:r>
            <a:endParaRPr/>
          </a:p>
          <a:p>
            <a:pPr indent="-80010" lvl="0" marL="171450" rtl="0" algn="l">
              <a:spcBef>
                <a:spcPts val="0"/>
              </a:spcBef>
              <a:spcAft>
                <a:spcPts val="0"/>
              </a:spcAft>
              <a:buClr>
                <a:srgbClr val="0193C0"/>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Indicateurs relatifs aux effets comportementaux (pourcentage de la cible qui rapporte avoir les comportements mis en avant par le programme) : établir une liste des principaux effets comportementaux inclus dans le modèle logique.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startAt="2"/>
            </a:pPr>
            <a:r>
              <a:rPr b="0" i="0" lang="fr-FR" sz="1200" cap="none" strike="noStrike">
                <a:solidFill>
                  <a:srgbClr val="454545"/>
                </a:solidFill>
                <a:latin typeface="Avenir"/>
                <a:ea typeface="Avenir"/>
                <a:cs typeface="Avenir"/>
                <a:sym typeface="Avenir"/>
              </a:rPr>
              <a:t>Pour chacun des indicateurs, préciser (1) son type (c.-à-d., extrants, portée, couverture, effets intermédiaires et effets comportementaux) et (2) s’il concerne une norme descriptive ou prescriptive (uniquement pour les indicateurs relatifs aux normes sociales). La rubrique « Ressources utiles » propose une ressource contenant des exemples.</a:t>
            </a:r>
            <a:endParaRPr/>
          </a:p>
          <a:p>
            <a:pPr indent="0" lvl="0" marL="0" rtl="0" algn="l">
              <a:spcBef>
                <a:spcPts val="0"/>
              </a:spcBef>
              <a:spcAft>
                <a:spcPts val="0"/>
              </a:spcAft>
              <a:buNone/>
            </a:pPr>
            <a:r>
              <a:t/>
            </a:r>
            <a:endParaRPr/>
          </a:p>
        </p:txBody>
      </p:sp>
      <p:sp>
        <p:nvSpPr>
          <p:cNvPr id="1707" name="Google Shape;1707;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8" name="Google Shape;1728;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9" name="Google Shape;1729;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0" name="Google Shape;1750;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8" name="Google Shape;1768;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6" name="Google Shape;1786;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4" name="Google Shape;1804;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Passer en revue les indicateurs inclus dans le tableau du plan de suivi (Annexe 10) lors de l’activité précédente à l’aune du modèle logique. Par rapport à la liste d’indicateurs actuelle, reste-t-il des aspects du programme liés au processus de mise en œuvre qui doivent être évalués mais ne peuvent pas l’être ? Ou bien une meilleure compréhension de la manière dont le programme a été perçu par la cible ou par les groupes de référence est-elle nécessaire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Si oui, identifier les questions relatives au processus de mise en œuvre qui doivent être posées et qui nécessitent une approche qualitative.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Ajouter les indicateurs qualitatifs au tableau du plan de suivi (Annexe 10).</a:t>
            </a:r>
            <a:endParaRPr/>
          </a:p>
          <a:p>
            <a:pPr indent="0" lvl="0" marL="0" rtl="0" algn="l">
              <a:spcBef>
                <a:spcPts val="0"/>
              </a:spcBef>
              <a:spcAft>
                <a:spcPts val="0"/>
              </a:spcAft>
              <a:buNone/>
            </a:pPr>
            <a:r>
              <a:t/>
            </a:r>
            <a:endParaRPr/>
          </a:p>
        </p:txBody>
      </p:sp>
      <p:sp>
        <p:nvSpPr>
          <p:cNvPr id="1805" name="Google Shape;1805;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6" name="Google Shape;1826;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7" name="Google Shape;1827;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8" name="Google Shape;1848;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6" name="Google Shape;1866;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4" name="Google Shape;1884;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2" name="Google Shape;1902;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Pour chacun des indicateurs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7C1E8"/>
              </a:buClr>
              <a:buSzPts val="1440"/>
              <a:buFont typeface="Courier New"/>
              <a:buChar char="o"/>
            </a:pPr>
            <a:r>
              <a:rPr b="0" i="0" lang="fr-FR" sz="1200" cap="none" strike="noStrike">
                <a:solidFill>
                  <a:srgbClr val="454545"/>
                </a:solidFill>
                <a:latin typeface="Avenir"/>
                <a:ea typeface="Avenir"/>
                <a:cs typeface="Avenir"/>
                <a:sym typeface="Avenir"/>
              </a:rPr>
              <a:t>Réfléchir aux différentes sources de données pouvant être sollicitées dans le cadre du programme, et inclure uniquement celles qui pourront de manière réaliste être utilisées dans le cadre du programme. Si les ressources sont insuffisantes pour recueillir les données nécessaires concernant un indicateur donné, l’équipe peut décider soit (1) d’éliminer l’indicateur, soit (2) de réviser l’indicateur afin qu’il puisse être évalué à l’aide des sources de données disponibles. L’utilisation d’indicateurs qualitatifs peut également être envisagée (voir Activité 3 ci-dessus).</a:t>
            </a:r>
            <a:endParaRPr/>
          </a:p>
          <a:p>
            <a:pPr indent="-80010" lvl="0" marL="171450" rtl="0" algn="l">
              <a:spcBef>
                <a:spcPts val="0"/>
              </a:spcBef>
              <a:spcAft>
                <a:spcPts val="0"/>
              </a:spcAft>
              <a:buClr>
                <a:srgbClr val="07C1E8"/>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7C1E8"/>
              </a:buClr>
              <a:buSzPts val="1440"/>
              <a:buFont typeface="Courier New"/>
              <a:buChar char="o"/>
            </a:pPr>
            <a:r>
              <a:rPr b="0" i="0" lang="fr-FR" sz="1200" cap="none" strike="noStrike">
                <a:solidFill>
                  <a:srgbClr val="454545"/>
                </a:solidFill>
                <a:latin typeface="Avenir"/>
                <a:ea typeface="Avenir"/>
                <a:cs typeface="Avenir"/>
                <a:sym typeface="Avenir"/>
              </a:rPr>
              <a:t>Réfléchir soigneusement à la ventilation des données. Celle-ci devra être basée sur les besoins du programme et des rapports.</a:t>
            </a:r>
            <a:endParaRPr/>
          </a:p>
          <a:p>
            <a:pPr indent="-80010" lvl="0" marL="171450" rtl="0" algn="l">
              <a:spcBef>
                <a:spcPts val="0"/>
              </a:spcBef>
              <a:spcAft>
                <a:spcPts val="0"/>
              </a:spcAft>
              <a:buClr>
                <a:srgbClr val="07C1E8"/>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7C1E8"/>
              </a:buClr>
              <a:buSzPts val="1440"/>
              <a:buFont typeface="Courier New"/>
              <a:buChar char="o"/>
            </a:pPr>
            <a:r>
              <a:rPr b="0" i="0" lang="fr-FR" sz="1200" cap="none" strike="noStrike">
                <a:solidFill>
                  <a:srgbClr val="454545"/>
                </a:solidFill>
                <a:latin typeface="Avenir"/>
                <a:ea typeface="Avenir"/>
                <a:cs typeface="Avenir"/>
                <a:sym typeface="Avenir"/>
              </a:rPr>
              <a:t>Déterminer à quelle fréquence les données devront être recueillies, qui sera chargé du recueil des données concernant cet indicateur, et qui sera chargé d’analyser les données et d’appliquer les conclusions de cette analyse aux activités du programme.</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Veuillez garder à l’esprit les points suivants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Veillez à travailler avec le personnel de suivi et d’évaluation pour réaliser cette activité et à inclure le personnel de suivi et d’évaluation tout au long du processus décrit dans l’outil.</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Une fois cette activité terminée, l’équipe de suivi et d’évaluation devra rédiger les formulaires de recueil des données. </a:t>
            </a:r>
            <a:endParaRPr/>
          </a:p>
          <a:p>
            <a:pPr indent="0" lvl="0" marL="0" rtl="0" algn="l">
              <a:spcBef>
                <a:spcPts val="0"/>
              </a:spcBef>
              <a:spcAft>
                <a:spcPts val="0"/>
              </a:spcAft>
              <a:buNone/>
            </a:pPr>
            <a:r>
              <a:t/>
            </a:r>
            <a:endParaRPr/>
          </a:p>
        </p:txBody>
      </p:sp>
      <p:sp>
        <p:nvSpPr>
          <p:cNvPr id="1903" name="Google Shape;1903;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4" name="Google Shape;1924;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5" name="Google Shape;1925;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6" name="Google Shape;1946;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4" name="Google Shape;1964;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10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0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1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1, two-column">
  <p:cSld name="Box 1, two-column">
    <p:spTree>
      <p:nvGrpSpPr>
        <p:cNvPr id="25" name="Shape 25"/>
        <p:cNvGrpSpPr/>
        <p:nvPr/>
      </p:nvGrpSpPr>
      <p:grpSpPr>
        <a:xfrm>
          <a:off x="0" y="0"/>
          <a:ext cx="0" cy="0"/>
          <a:chOff x="0" y="0"/>
          <a:chExt cx="0" cy="0"/>
        </a:xfrm>
      </p:grpSpPr>
      <p:sp>
        <p:nvSpPr>
          <p:cNvPr id="26" name="Google Shape;26;p101"/>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662"/>
              <a:buFont typeface="Montserrat"/>
              <a:buNone/>
              <a:defRPr b="1" i="0" sz="1662">
                <a:solidFill>
                  <a:schemeClr val="accent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01"/>
          <p:cNvSpPr txBox="1"/>
          <p:nvPr>
            <p:ph idx="12" type="sldNum"/>
          </p:nvPr>
        </p:nvSpPr>
        <p:spPr>
          <a:xfrm>
            <a:off x="10688515" y="6367079"/>
            <a:ext cx="471365" cy="326517"/>
          </a:xfrm>
          <a:prstGeom prst="rect">
            <a:avLst/>
          </a:prstGeom>
          <a:noFill/>
          <a:ln>
            <a:noFill/>
          </a:ln>
        </p:spPr>
        <p:txBody>
          <a:bodyPr anchorCtr="0" anchor="ctr" bIns="0" lIns="0" spcFirstLastPara="1" rIns="0" wrap="square" tIns="0">
            <a:noAutofit/>
          </a:bodyPr>
          <a:lstStyle>
            <a:lvl1pPr indent="0" lvl="0" marL="0" algn="r">
              <a:spcBef>
                <a:spcPts val="0"/>
              </a:spcBef>
              <a:buNone/>
              <a:defRPr b="0" i="0" sz="623" u="none" cap="none" strike="noStrike">
                <a:solidFill>
                  <a:schemeClr val="dk1"/>
                </a:solidFill>
                <a:latin typeface="Calibri"/>
                <a:ea typeface="Calibri"/>
                <a:cs typeface="Calibri"/>
                <a:sym typeface="Calibri"/>
              </a:defRPr>
            </a:lvl1pPr>
            <a:lvl2pPr indent="0" lvl="1" marL="0" algn="r">
              <a:spcBef>
                <a:spcPts val="0"/>
              </a:spcBef>
              <a:buNone/>
              <a:defRPr b="0" i="0" sz="623" u="none" cap="none" strike="noStrike">
                <a:solidFill>
                  <a:schemeClr val="dk1"/>
                </a:solidFill>
                <a:latin typeface="Calibri"/>
                <a:ea typeface="Calibri"/>
                <a:cs typeface="Calibri"/>
                <a:sym typeface="Calibri"/>
              </a:defRPr>
            </a:lvl2pPr>
            <a:lvl3pPr indent="0" lvl="2" marL="0" algn="r">
              <a:spcBef>
                <a:spcPts val="0"/>
              </a:spcBef>
              <a:buNone/>
              <a:defRPr b="0" i="0" sz="623" u="none" cap="none" strike="noStrike">
                <a:solidFill>
                  <a:schemeClr val="dk1"/>
                </a:solidFill>
                <a:latin typeface="Calibri"/>
                <a:ea typeface="Calibri"/>
                <a:cs typeface="Calibri"/>
                <a:sym typeface="Calibri"/>
              </a:defRPr>
            </a:lvl3pPr>
            <a:lvl4pPr indent="0" lvl="3" marL="0" algn="r">
              <a:spcBef>
                <a:spcPts val="0"/>
              </a:spcBef>
              <a:buNone/>
              <a:defRPr b="0" i="0" sz="623" u="none" cap="none" strike="noStrike">
                <a:solidFill>
                  <a:schemeClr val="dk1"/>
                </a:solidFill>
                <a:latin typeface="Calibri"/>
                <a:ea typeface="Calibri"/>
                <a:cs typeface="Calibri"/>
                <a:sym typeface="Calibri"/>
              </a:defRPr>
            </a:lvl4pPr>
            <a:lvl5pPr indent="0" lvl="4" marL="0" algn="r">
              <a:spcBef>
                <a:spcPts val="0"/>
              </a:spcBef>
              <a:buNone/>
              <a:defRPr b="0" i="0" sz="623" u="none" cap="none" strike="noStrike">
                <a:solidFill>
                  <a:schemeClr val="dk1"/>
                </a:solidFill>
                <a:latin typeface="Calibri"/>
                <a:ea typeface="Calibri"/>
                <a:cs typeface="Calibri"/>
                <a:sym typeface="Calibri"/>
              </a:defRPr>
            </a:lvl5pPr>
            <a:lvl6pPr indent="0" lvl="5" marL="0" algn="r">
              <a:spcBef>
                <a:spcPts val="0"/>
              </a:spcBef>
              <a:buNone/>
              <a:defRPr b="0" i="0" sz="623" u="none" cap="none" strike="noStrike">
                <a:solidFill>
                  <a:schemeClr val="dk1"/>
                </a:solidFill>
                <a:latin typeface="Calibri"/>
                <a:ea typeface="Calibri"/>
                <a:cs typeface="Calibri"/>
                <a:sym typeface="Calibri"/>
              </a:defRPr>
            </a:lvl6pPr>
            <a:lvl7pPr indent="0" lvl="6" marL="0" algn="r">
              <a:spcBef>
                <a:spcPts val="0"/>
              </a:spcBef>
              <a:buNone/>
              <a:defRPr b="0" i="0" sz="623" u="none" cap="none" strike="noStrike">
                <a:solidFill>
                  <a:schemeClr val="dk1"/>
                </a:solidFill>
                <a:latin typeface="Calibri"/>
                <a:ea typeface="Calibri"/>
                <a:cs typeface="Calibri"/>
                <a:sym typeface="Calibri"/>
              </a:defRPr>
            </a:lvl7pPr>
            <a:lvl8pPr indent="0" lvl="7" marL="0" algn="r">
              <a:spcBef>
                <a:spcPts val="0"/>
              </a:spcBef>
              <a:buNone/>
              <a:defRPr b="0" i="0" sz="623" u="none" cap="none" strike="noStrike">
                <a:solidFill>
                  <a:schemeClr val="dk1"/>
                </a:solidFill>
                <a:latin typeface="Calibri"/>
                <a:ea typeface="Calibri"/>
                <a:cs typeface="Calibri"/>
                <a:sym typeface="Calibri"/>
              </a:defRPr>
            </a:lvl8pPr>
            <a:lvl9pPr indent="0" lvl="8" marL="0" algn="r">
              <a:spcBef>
                <a:spcPts val="0"/>
              </a:spcBef>
              <a:buNone/>
              <a:defRPr b="0" i="0" sz="623"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9" name="Google Shape;29;p101"/>
          <p:cNvSpPr txBox="1"/>
          <p:nvPr>
            <p:ph idx="10" type="dt"/>
          </p:nvPr>
        </p:nvSpPr>
        <p:spPr>
          <a:xfrm>
            <a:off x="8339404" y="6366817"/>
            <a:ext cx="2281536" cy="32677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sz="399">
                <a:solidFill>
                  <a:srgbClr val="66666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0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0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0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0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document/d/1Ehc2wraqeW4lhgrZwvFyOvDShl840PKnuOY8wbnUlrk/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document/d/1JsU0M1H4d2Hq_2XLSvMgobg7lVEAuH9tRhclnFcquok/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document/d/1FbF-yNZYzRC7syQJLC6ZhzwJ1Wohl5-MYqtEjIfuXXc/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ocs.google.com/document/d/1mdAgkKU7jAIv8hOedT1ikVCKsQwqYeSE8cNQXgPEpkE/edit?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forms.gle/ivqY2jpPZok6YiEA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docs.google.com/document/d/1fxm9Yov2MXpoRXYI0NvZwhYk2hK1TO5BtQqUY8TOiAg/edit?usp=shar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docs.google.com/document/d/1vR1EkEPnev1S2g3LAWptL85GOjFv-3FCTiNebPhYHaw/edit?usp=shari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docs.google.com/document/d/1XyOIVY24MMM6I5lXLuFsWMQTTG9xoQSu284hfF9nOdA/edit?usp=sharin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docs.google.com/document/d/1sab4MFrptTG1R6hshU61NSF8aWWYTY14FfQX09-1I5w/edit?usp=sharin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docs.google.com/document/d/18rUlYNOXTuEEKMQDYTI9ShgEw95askPx40W9rYAxc0o/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docs.google.com/document/d/1PDC5KbpVpUUGcuQGVxr13xxwRtT6nyRrsxfKxV3T1Xo/edit?usp=sharing"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www.measureevaluation.org/resources/publications/fs-17-217"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
          <p:cNvPicPr preferRelativeResize="0"/>
          <p:nvPr/>
        </p:nvPicPr>
        <p:blipFill rotWithShape="1">
          <a:blip r:embed="rId3">
            <a:alphaModFix/>
          </a:blip>
          <a:srcRect b="0" l="8548" r="10653" t="4802"/>
          <a:stretch/>
        </p:blipFill>
        <p:spPr>
          <a:xfrm>
            <a:off x="0" y="1"/>
            <a:ext cx="12192000" cy="6057900"/>
          </a:xfrm>
          <a:prstGeom prst="rect">
            <a:avLst/>
          </a:prstGeom>
          <a:noFill/>
          <a:ln>
            <a:noFill/>
          </a:ln>
        </p:spPr>
      </p:pic>
      <p:sp>
        <p:nvSpPr>
          <p:cNvPr id="95" name="Google Shape;95;p1"/>
          <p:cNvSpPr txBox="1"/>
          <p:nvPr/>
        </p:nvSpPr>
        <p:spPr>
          <a:xfrm>
            <a:off x="2152650" y="2717086"/>
            <a:ext cx="6407201" cy="223692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fr-FR" sz="3200" u="none" cap="none" strike="noStrike">
                <a:solidFill>
                  <a:srgbClr val="FFFFFF"/>
                </a:solidFill>
                <a:latin typeface="Montserrat Medium"/>
                <a:ea typeface="Montserrat Medium"/>
                <a:cs typeface="Montserrat Medium"/>
                <a:sym typeface="Montserrat Medium"/>
              </a:rPr>
              <a:t>Guide pratique</a:t>
            </a:r>
            <a:endParaRPr/>
          </a:p>
          <a:p>
            <a:pPr indent="0" lvl="0" marL="0" marR="0" rtl="0" algn="l">
              <a:lnSpc>
                <a:spcPct val="110000"/>
              </a:lnSpc>
              <a:spcBef>
                <a:spcPts val="692"/>
              </a:spcBef>
              <a:spcAft>
                <a:spcPts val="0"/>
              </a:spcAft>
              <a:buNone/>
            </a:pPr>
            <a:r>
              <a:rPr b="0" i="0" lang="fr-FR" sz="3200" u="none" cap="none" strike="noStrike">
                <a:solidFill>
                  <a:srgbClr val="DEFBFF"/>
                </a:solidFill>
                <a:latin typeface="Montserrat Medium"/>
                <a:ea typeface="Montserrat Medium"/>
                <a:cs typeface="Montserrat Medium"/>
                <a:sym typeface="Montserrat Medium"/>
              </a:rPr>
              <a:t>Intégrer les normes sociales dans les programmes de changement social et comportemental</a:t>
            </a:r>
            <a:endParaRPr/>
          </a:p>
        </p:txBody>
      </p:sp>
      <p:pic>
        <p:nvPicPr>
          <p:cNvPr id="96" name="Google Shape;96;p1"/>
          <p:cNvPicPr preferRelativeResize="0"/>
          <p:nvPr/>
        </p:nvPicPr>
        <p:blipFill rotWithShape="1">
          <a:blip r:embed="rId4">
            <a:alphaModFix/>
          </a:blip>
          <a:srcRect b="0" l="0" r="0" t="0"/>
          <a:stretch/>
        </p:blipFill>
        <p:spPr>
          <a:xfrm>
            <a:off x="1663657" y="618368"/>
            <a:ext cx="2098718" cy="2098718"/>
          </a:xfrm>
          <a:prstGeom prst="rect">
            <a:avLst/>
          </a:prstGeom>
          <a:noFill/>
          <a:ln>
            <a:noFill/>
          </a:ln>
        </p:spPr>
      </p:pic>
      <p:grpSp>
        <p:nvGrpSpPr>
          <p:cNvPr id="97" name="Google Shape;97;p1"/>
          <p:cNvGrpSpPr/>
          <p:nvPr/>
        </p:nvGrpSpPr>
        <p:grpSpPr>
          <a:xfrm>
            <a:off x="3090233" y="6126956"/>
            <a:ext cx="6011534" cy="731043"/>
            <a:chOff x="3368933" y="6057901"/>
            <a:chExt cx="6011534" cy="731043"/>
          </a:xfrm>
        </p:grpSpPr>
        <p:pic>
          <p:nvPicPr>
            <p:cNvPr descr="Breakthrough ACTION Ghana - Home | Facebook" id="98" name="Google Shape;98;p1"/>
            <p:cNvPicPr preferRelativeResize="0"/>
            <p:nvPr/>
          </p:nvPicPr>
          <p:blipFill rotWithShape="1">
            <a:blip r:embed="rId5">
              <a:alphaModFix/>
            </a:blip>
            <a:srcRect b="0" l="0" r="0" t="0"/>
            <a:stretch/>
          </p:blipFill>
          <p:spPr>
            <a:xfrm>
              <a:off x="7883576" y="6118597"/>
              <a:ext cx="1496891" cy="543227"/>
            </a:xfrm>
            <a:prstGeom prst="rect">
              <a:avLst/>
            </a:prstGeom>
            <a:noFill/>
            <a:ln>
              <a:noFill/>
            </a:ln>
          </p:spPr>
        </p:pic>
        <p:pic>
          <p:nvPicPr>
            <p:cNvPr descr="A picture containing graphical user interface&#10;&#10;Description automatically generated" id="99" name="Google Shape;99;p1"/>
            <p:cNvPicPr preferRelativeResize="0"/>
            <p:nvPr/>
          </p:nvPicPr>
          <p:blipFill rotWithShape="1">
            <a:blip r:embed="rId6">
              <a:alphaModFix/>
            </a:blip>
            <a:srcRect b="0" l="0" r="0" t="0"/>
            <a:stretch/>
          </p:blipFill>
          <p:spPr>
            <a:xfrm>
              <a:off x="5658783" y="6249241"/>
              <a:ext cx="1553775" cy="349203"/>
            </a:xfrm>
            <a:prstGeom prst="rect">
              <a:avLst/>
            </a:prstGeom>
            <a:noFill/>
            <a:ln>
              <a:noFill/>
            </a:ln>
          </p:spPr>
        </p:pic>
        <p:pic>
          <p:nvPicPr>
            <p:cNvPr id="100" name="Google Shape;100;p1"/>
            <p:cNvPicPr preferRelativeResize="0"/>
            <p:nvPr/>
          </p:nvPicPr>
          <p:blipFill rotWithShape="1">
            <a:blip r:embed="rId7">
              <a:alphaModFix/>
            </a:blip>
            <a:srcRect b="0" l="0" r="0" t="0"/>
            <a:stretch/>
          </p:blipFill>
          <p:spPr>
            <a:xfrm>
              <a:off x="3368933" y="6057901"/>
              <a:ext cx="1879288" cy="73104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ph idx="1" type="body"/>
          </p:nvPr>
        </p:nvSpPr>
        <p:spPr>
          <a:xfrm>
            <a:off x="341194" y="1825625"/>
            <a:ext cx="2306472" cy="265827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MODÈLE</a:t>
            </a:r>
            <a:endParaRPr sz="2600"/>
          </a:p>
          <a:p>
            <a:pPr indent="0" lvl="0" marL="0" rtl="0" algn="l">
              <a:lnSpc>
                <a:spcPct val="110000"/>
              </a:lnSpc>
              <a:spcBef>
                <a:spcPts val="1000"/>
              </a:spcBef>
              <a:spcAft>
                <a:spcPts val="0"/>
              </a:spcAft>
              <a:buClr>
                <a:srgbClr val="404040"/>
              </a:buClr>
              <a:buSzPct val="100000"/>
              <a:buNone/>
            </a:pPr>
            <a:r>
              <a:rPr b="0" i="0" lang="fr-FR" sz="2200" cap="none" strike="noStrike">
                <a:solidFill>
                  <a:srgbClr val="404040"/>
                </a:solidFill>
                <a:latin typeface="Avenir"/>
                <a:ea typeface="Avenir"/>
                <a:cs typeface="Avenir"/>
                <a:sym typeface="Avenir"/>
              </a:rPr>
              <a:t>Tableau de cartographie de la relation norme-comportement </a:t>
            </a:r>
            <a:endParaRPr/>
          </a:p>
          <a:p>
            <a:pPr indent="0" lvl="0" marL="0" rtl="0" algn="l">
              <a:lnSpc>
                <a:spcPct val="110000"/>
              </a:lnSpc>
              <a:spcBef>
                <a:spcPts val="1000"/>
              </a:spcBef>
              <a:spcAft>
                <a:spcPts val="0"/>
              </a:spcAft>
              <a:buClr>
                <a:srgbClr val="0193C0"/>
              </a:buClr>
              <a:buSzPct val="100000"/>
              <a:buNone/>
            </a:pPr>
            <a:r>
              <a:rPr b="0" i="0" lang="fr-FR" sz="2200" u="sng" cap="none" strike="noStrike">
                <a:solidFill>
                  <a:schemeClr val="hlink"/>
                </a:solidFill>
                <a:latin typeface="Avenir"/>
                <a:ea typeface="Avenir"/>
                <a:cs typeface="Avenir"/>
                <a:sym typeface="Avenir"/>
                <a:hlinkClick r:id="rId3"/>
              </a:rPr>
              <a:t>Annexe 1</a:t>
            </a:r>
            <a:endParaRPr sz="2200">
              <a:solidFill>
                <a:srgbClr val="0193C0"/>
              </a:solidFill>
              <a:latin typeface="Avenir"/>
              <a:ea typeface="Avenir"/>
              <a:cs typeface="Avenir"/>
              <a:sym typeface="Avenir"/>
            </a:endParaRPr>
          </a:p>
        </p:txBody>
      </p:sp>
      <p:graphicFrame>
        <p:nvGraphicFramePr>
          <p:cNvPr id="259" name="Google Shape;259;p10"/>
          <p:cNvGraphicFramePr/>
          <p:nvPr/>
        </p:nvGraphicFramePr>
        <p:xfrm>
          <a:off x="2834196" y="1825625"/>
          <a:ext cx="3000000" cy="3000000"/>
        </p:xfrm>
        <a:graphic>
          <a:graphicData uri="http://schemas.openxmlformats.org/drawingml/2006/table">
            <a:tbl>
              <a:tblPr>
                <a:noFill/>
                <a:tableStyleId>{0A92581B-DF1F-4804-9904-08BD4812C9FC}</a:tableStyleId>
              </a:tblPr>
              <a:tblGrid>
                <a:gridCol w="2357275"/>
                <a:gridCol w="1578325"/>
                <a:gridCol w="1599375"/>
                <a:gridCol w="1650475"/>
                <a:gridCol w="1610350"/>
              </a:tblGrid>
              <a:tr h="749550">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Norme actuelle</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1</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2</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3</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4</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r>
              <a:tr h="914400">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r h="778475">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r h="766125">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r h="840250">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bl>
          </a:graphicData>
        </a:graphic>
      </p:graphicFrame>
      <p:grpSp>
        <p:nvGrpSpPr>
          <p:cNvPr id="260" name="Google Shape;260;p10"/>
          <p:cNvGrpSpPr/>
          <p:nvPr/>
        </p:nvGrpSpPr>
        <p:grpSpPr>
          <a:xfrm>
            <a:off x="9602236" y="327846"/>
            <a:ext cx="2832738" cy="432092"/>
            <a:chOff x="4115836" y="413123"/>
            <a:chExt cx="2832738" cy="432092"/>
          </a:xfrm>
        </p:grpSpPr>
        <p:cxnSp>
          <p:nvCxnSpPr>
            <p:cNvPr id="261" name="Google Shape;261;p1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62" name="Google Shape;262;p1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63" name="Google Shape;263;p10"/>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64" name="Google Shape;264;p1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65" name="Google Shape;265;p10"/>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66" name="Google Shape;266;p1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67" name="Google Shape;267;p10"/>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68" name="Google Shape;268;p10"/>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69" name="Google Shape;269;p1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70" name="Google Shape;270;p1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71" name="Google Shape;271;p1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72" name="Google Shape;272;p10"/>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11"/>
          <p:cNvGraphicFramePr/>
          <p:nvPr/>
        </p:nvGraphicFramePr>
        <p:xfrm>
          <a:off x="2288005" y="1493965"/>
          <a:ext cx="3000000" cy="3000000"/>
        </p:xfrm>
        <a:graphic>
          <a:graphicData uri="http://schemas.openxmlformats.org/drawingml/2006/table">
            <a:tbl>
              <a:tblPr bandRow="1" firstCol="1" firstRow="1">
                <a:noFill/>
                <a:tableStyleId>{E0F38CED-73EC-4667-8BEF-947559009787}</a:tableStyleId>
              </a:tblPr>
              <a:tblGrid>
                <a:gridCol w="3846125"/>
                <a:gridCol w="1254300"/>
                <a:gridCol w="1283450"/>
                <a:gridCol w="1614050"/>
                <a:gridCol w="1462725"/>
              </a:tblGrid>
              <a:tr h="1276475">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Norme actuelle</a:t>
                      </a:r>
                      <a:endParaRPr b="1" i="0" sz="1100" u="none" cap="none" strike="noStrike">
                        <a:solidFill>
                          <a:srgbClr val="0193C0"/>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1</a:t>
                      </a:r>
                      <a:endParaRPr/>
                    </a:p>
                    <a:p>
                      <a:pPr indent="0" lvl="0" marL="0" marR="0" rtl="0" algn="l">
                        <a:lnSpc>
                          <a:spcPct val="120000"/>
                        </a:lnSpc>
                        <a:spcBef>
                          <a:spcPts val="0"/>
                        </a:spcBef>
                        <a:spcAft>
                          <a:spcPts val="0"/>
                        </a:spcAft>
                        <a:buNone/>
                      </a:pPr>
                      <a:r>
                        <a:rPr b="0" i="0" lang="fr-FR" sz="1100" u="none" cap="none" strike="noStrike">
                          <a:solidFill>
                            <a:srgbClr val="454545"/>
                          </a:solidFill>
                          <a:latin typeface="Avenir"/>
                          <a:ea typeface="Avenir"/>
                          <a:cs typeface="Avenir"/>
                          <a:sym typeface="Avenir"/>
                        </a:rPr>
                        <a:t>Les jeunes femmes utilisent une méthode de contraception</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2</a:t>
                      </a:r>
                      <a:endParaRPr/>
                    </a:p>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Les jeunes couples abordent l’utilisation d’une méthode de contraception</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3</a:t>
                      </a:r>
                      <a:endParaRPr/>
                    </a:p>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Les professionnels de la santé abordent la planification familiale avec les jeunes hommes et les jeunes femmes</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4</a:t>
                      </a:r>
                      <a:endParaRPr/>
                    </a:p>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Les jeunes hommes et les jeunes femmes ont utilisé un préservatif lors de leur dernier rapport sexuel</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9625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Dans cette communauté, un vrai homme est perçu comme quelqu’un qui peut gérer son ménage et qui n’aborde pas la planification familiale avec sa partenaire.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25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Si une femme ressent des changements physiques dus à des effets secondaires (par exemple, une prise ou une perte de poids), les autres le remarquent et la critiquent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2220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Il est important d’avoir une grande famille, en partie en raison de la reconnaissance et du statut social que cela confère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8275">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Mes pairs estiment que dans un couple, les hommes doivent avoir le pouvoir décisionnel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3025">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Les membres de cette communauté estiment que la sexualité et la planification familiale sont des questions privées qui ne doivent pas être abordées en dehors du ménage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25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Les membres de l’ancienne génération attendent des jeunes qu’ils « prouvent » leur fertilité de manière précoce au cours de leur vie, c’est-à-dire avant ou immédiatement après le mariage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pSp>
        <p:nvGrpSpPr>
          <p:cNvPr id="279" name="Google Shape;279;p11"/>
          <p:cNvGrpSpPr/>
          <p:nvPr/>
        </p:nvGrpSpPr>
        <p:grpSpPr>
          <a:xfrm>
            <a:off x="9602236" y="327846"/>
            <a:ext cx="2832738" cy="432092"/>
            <a:chOff x="4115836" y="413123"/>
            <a:chExt cx="2832738" cy="432092"/>
          </a:xfrm>
        </p:grpSpPr>
        <p:cxnSp>
          <p:nvCxnSpPr>
            <p:cNvPr id="280" name="Google Shape;280;p1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81" name="Google Shape;281;p1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82" name="Google Shape;282;p11"/>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83" name="Google Shape;283;p1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84" name="Google Shape;284;p11"/>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85" name="Google Shape;285;p1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86" name="Google Shape;286;p11"/>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87" name="Google Shape;287;p11"/>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88" name="Google Shape;288;p1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89" name="Google Shape;289;p1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90" name="Google Shape;290;p1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91" name="Google Shape;291;p11"/>
          <p:cNvSpPr txBox="1"/>
          <p:nvPr>
            <p:ph type="title"/>
          </p:nvPr>
        </p:nvSpPr>
        <p:spPr>
          <a:xfrm>
            <a:off x="1024446" y="70404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
        <p:nvSpPr>
          <p:cNvPr id="292" name="Google Shape;292;p11"/>
          <p:cNvSpPr txBox="1"/>
          <p:nvPr/>
        </p:nvSpPr>
        <p:spPr>
          <a:xfrm>
            <a:off x="468730" y="1725774"/>
            <a:ext cx="1819275" cy="2658275"/>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193C0"/>
              </a:buClr>
              <a:buSzPts val="2400"/>
              <a:buFont typeface="Arial"/>
              <a:buNone/>
            </a:pPr>
            <a:r>
              <a:rPr b="0" i="0" lang="fr-FR" sz="2400" u="none" cap="none" strike="noStrike">
                <a:solidFill>
                  <a:srgbClr val="0193C0"/>
                </a:solidFill>
                <a:latin typeface="Comfortaa"/>
                <a:ea typeface="Comfortaa"/>
                <a:cs typeface="Comfortaa"/>
                <a:sym typeface="Comfortaa"/>
              </a:rPr>
              <a:t>EXEMPLE</a:t>
            </a:r>
            <a:endParaRPr b="0" i="0" sz="2400" u="none" cap="none" strike="noStrike">
              <a:solidFill>
                <a:schemeClr val="dk1"/>
              </a:solidFill>
              <a:latin typeface="Arial"/>
              <a:ea typeface="Arial"/>
              <a:cs typeface="Arial"/>
              <a:sym typeface="Arial"/>
            </a:endParaRPr>
          </a:p>
          <a:p>
            <a:pPr indent="0" lvl="0" marL="0" marR="0" rtl="0" algn="l">
              <a:lnSpc>
                <a:spcPct val="110000"/>
              </a:lnSpc>
              <a:spcBef>
                <a:spcPts val="1000"/>
              </a:spcBef>
              <a:spcAft>
                <a:spcPts val="0"/>
              </a:spcAft>
              <a:buClr>
                <a:srgbClr val="404040"/>
              </a:buClr>
              <a:buSzPts val="2000"/>
              <a:buFont typeface="Arial"/>
              <a:buNone/>
            </a:pPr>
            <a:r>
              <a:rPr b="0" i="0" lang="fr-FR" sz="2000" u="none" cap="none" strike="noStrike">
                <a:solidFill>
                  <a:srgbClr val="404040"/>
                </a:solidFill>
                <a:latin typeface="Avenir"/>
                <a:ea typeface="Avenir"/>
                <a:cs typeface="Avenir"/>
                <a:sym typeface="Avenir"/>
              </a:rPr>
              <a:t>Tableau de cartographie de la relation norme-comportement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 analysé la relation entre les normes et les comportements. Gardez ce tableau près de vous, car il vous servira de référence pour la prochaine activité. Lors de la prochaine activité, l’équipe commencera à analyser la relation entre les normes et les relations interpersonnelles.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298" name="Google Shape;298;p12"/>
          <p:cNvGrpSpPr/>
          <p:nvPr/>
        </p:nvGrpSpPr>
        <p:grpSpPr>
          <a:xfrm>
            <a:off x="9602236" y="327846"/>
            <a:ext cx="2832738" cy="432092"/>
            <a:chOff x="4115836" y="413123"/>
            <a:chExt cx="2832738" cy="432092"/>
          </a:xfrm>
        </p:grpSpPr>
        <p:cxnSp>
          <p:nvCxnSpPr>
            <p:cNvPr id="299" name="Google Shape;299;p1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00" name="Google Shape;300;p1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1" name="Google Shape;301;p12"/>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02" name="Google Shape;302;p1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03" name="Google Shape;303;p12"/>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04" name="Google Shape;304;p1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05" name="Google Shape;305;p12"/>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06" name="Google Shape;306;p12"/>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7" name="Google Shape;307;p1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8" name="Google Shape;308;p1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9" name="Google Shape;309;p1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10" name="Google Shape;310;p12"/>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txBox="1"/>
          <p:nvPr>
            <p:ph idx="1" type="body"/>
          </p:nvPr>
        </p:nvSpPr>
        <p:spPr>
          <a:xfrm>
            <a:off x="947805" y="196216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04040"/>
              </a:buClr>
              <a:buSzPts val="2400"/>
              <a:buNone/>
            </a:pPr>
            <a:r>
              <a:rPr b="0" i="0" lang="fr-FR" sz="2400" cap="none" strike="noStrike">
                <a:solidFill>
                  <a:srgbClr val="404040"/>
                </a:solidFill>
                <a:latin typeface="Avenir"/>
                <a:ea typeface="Avenir"/>
                <a:cs typeface="Avenir"/>
                <a:sym typeface="Avenir"/>
              </a:rPr>
              <a:t>Dans le cadre de cette activité, l’équipe va classer les informations concernant la manière dont chacune des normes sociales se rapporte aux groupes prioritaires (c.-à-d., les personnes qui manifestent le comportement que le programme vise à modifier) et aux groupes de référence (c.-à-d., les personnes qui influencent les groupes prioritaires en ce qui concerne une norme particulière). Le tableau obtenu à la fin de cet exercice aidera l’équipe à mieux comprendre ces groupes et permettra de concevoir des interventions personnalisées qui répondront à leurs besoins et à leurs barrières spécifiques. </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grpSp>
        <p:nvGrpSpPr>
          <p:cNvPr id="316" name="Google Shape;316;p13"/>
          <p:cNvGrpSpPr/>
          <p:nvPr/>
        </p:nvGrpSpPr>
        <p:grpSpPr>
          <a:xfrm>
            <a:off x="9602236" y="327846"/>
            <a:ext cx="2832738" cy="432092"/>
            <a:chOff x="4115836" y="413123"/>
            <a:chExt cx="2832738" cy="432092"/>
          </a:xfrm>
        </p:grpSpPr>
        <p:cxnSp>
          <p:nvCxnSpPr>
            <p:cNvPr id="317" name="Google Shape;317;p1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18" name="Google Shape;318;p1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19" name="Google Shape;319;p13"/>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20" name="Google Shape;320;p1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21" name="Google Shape;321;p13"/>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22" name="Google Shape;322;p1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23" name="Google Shape;323;p13"/>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24" name="Google Shape;324;p13"/>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25" name="Google Shape;325;p1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26" name="Google Shape;326;p1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27" name="Google Shape;327;p1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28" name="Google Shape;328;p13"/>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a:t>
            </a:r>
            <a:br>
              <a:rPr lang="fr-FR" sz="3200"/>
            </a:br>
            <a:r>
              <a:rPr b="1" i="0" lang="fr-FR" sz="3200" cap="none" strike="noStrike">
                <a:solidFill>
                  <a:srgbClr val="07C1E8"/>
                </a:solidFill>
                <a:latin typeface="Arial"/>
                <a:ea typeface="Arial"/>
                <a:cs typeface="Arial"/>
                <a:sym typeface="Arial"/>
              </a:rPr>
              <a:t>groupes prioritaires et les groupes de référence</a:t>
            </a:r>
            <a:endParaRPr sz="3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4"/>
          <p:cNvSpPr txBox="1"/>
          <p:nvPr>
            <p:ph idx="1" type="body"/>
          </p:nvPr>
        </p:nvSpPr>
        <p:spPr>
          <a:xfrm>
            <a:off x="889964" y="1960729"/>
            <a:ext cx="9410700" cy="3213100"/>
          </a:xfrm>
          <a:prstGeom prst="rect">
            <a:avLst/>
          </a:prstGeom>
          <a:noFill/>
          <a:ln>
            <a:noFill/>
          </a:ln>
        </p:spPr>
        <p:txBody>
          <a:bodyPr anchorCtr="0" anchor="t" bIns="45700" lIns="91425" spcFirstLastPara="1" rIns="91425" wrap="square" tIns="45700">
            <a:normAutofit fontScale="90000" lnSpcReduction="10000"/>
          </a:bodyPr>
          <a:lstStyle/>
          <a:p>
            <a:pPr indent="0" lvl="0" marL="0" rtl="0" algn="l">
              <a:lnSpc>
                <a:spcPct val="90000"/>
              </a:lnSpc>
              <a:spcBef>
                <a:spcPts val="0"/>
              </a:spcBef>
              <a:spcAft>
                <a:spcPts val="0"/>
              </a:spcAft>
              <a:buClr>
                <a:srgbClr val="0193C0"/>
              </a:buClr>
              <a:buSzPct val="100000"/>
              <a:buNone/>
            </a:pPr>
            <a:r>
              <a:rPr b="0" i="0" lang="fr-FR" sz="2800" cap="none" strike="noStrike">
                <a:solidFill>
                  <a:srgbClr val="0193C0"/>
                </a:solidFill>
                <a:latin typeface="Comfortaa"/>
                <a:ea typeface="Comfortaa"/>
                <a:cs typeface="Comfortaa"/>
                <a:sym typeface="Comfortaa"/>
              </a:rPr>
              <a:t>INSTRUCTIONS</a:t>
            </a:r>
            <a:endParaRPr/>
          </a:p>
          <a:p>
            <a:pPr indent="-514350" lvl="0" marL="514350" rtl="0" algn="l">
              <a:lnSpc>
                <a:spcPct val="110000"/>
              </a:lnSpc>
              <a:spcBef>
                <a:spcPts val="1000"/>
              </a:spcBef>
              <a:spcAft>
                <a:spcPts val="0"/>
              </a:spcAft>
              <a:buClr>
                <a:srgbClr val="000000"/>
              </a:buClr>
              <a:buSzPct val="100000"/>
              <a:buFont typeface="Calibri"/>
              <a:buAutoNum type="arabicPeriod"/>
            </a:pPr>
            <a:r>
              <a:rPr b="0" i="0" lang="fr-FR" sz="2600" cap="none" strike="noStrike">
                <a:solidFill>
                  <a:srgbClr val="000000"/>
                </a:solidFill>
                <a:latin typeface="Avenir"/>
                <a:ea typeface="Avenir"/>
                <a:cs typeface="Avenir"/>
                <a:sym typeface="Avenir"/>
              </a:rPr>
              <a:t>Former un ou plusieurs groupes, selon la taille de l’équipe.</a:t>
            </a:r>
            <a:endParaRPr/>
          </a:p>
          <a:p>
            <a:pPr indent="-514350" lvl="0" marL="514350" rtl="0" algn="l">
              <a:lnSpc>
                <a:spcPct val="110000"/>
              </a:lnSpc>
              <a:spcBef>
                <a:spcPts val="1000"/>
              </a:spcBef>
              <a:spcAft>
                <a:spcPts val="0"/>
              </a:spcAft>
              <a:buClr>
                <a:srgbClr val="000000"/>
              </a:buClr>
              <a:buSzPct val="100000"/>
              <a:buFont typeface="Calibri"/>
              <a:buAutoNum type="arabicPeriod"/>
            </a:pPr>
            <a:r>
              <a:rPr b="0" i="0" lang="fr-FR" sz="2600" cap="none" strike="noStrike">
                <a:solidFill>
                  <a:srgbClr val="000000"/>
                </a:solidFill>
                <a:latin typeface="Avenir"/>
                <a:ea typeface="Avenir"/>
                <a:cs typeface="Avenir"/>
                <a:sym typeface="Avenir"/>
              </a:rPr>
              <a:t>Attribuer à chaque groupe une ou plusieurs normes. Le groupe devra remplir des tableaux indiquant les normes, les groupes prioritaires et les groupes de référence pour </a:t>
            </a:r>
            <a:r>
              <a:rPr b="1" i="0" lang="fr-FR" sz="2600" cap="none" strike="noStrike">
                <a:solidFill>
                  <a:srgbClr val="000000"/>
                </a:solidFill>
                <a:latin typeface="Avenir"/>
                <a:ea typeface="Avenir"/>
                <a:cs typeface="Avenir"/>
                <a:sym typeface="Avenir"/>
              </a:rPr>
              <a:t>chacune des normes</a:t>
            </a:r>
            <a:r>
              <a:rPr b="0" i="0" lang="fr-FR" sz="2600" cap="none" strike="noStrike">
                <a:solidFill>
                  <a:srgbClr val="000000"/>
                </a:solidFill>
                <a:latin typeface="Avenir"/>
                <a:ea typeface="Avenir"/>
                <a:cs typeface="Avenir"/>
                <a:sym typeface="Avenir"/>
              </a:rPr>
              <a:t> indiquées dans le Tableau de cartographie de la relation norme-comportement rempli lors de l’Activité 1. (Il faudra remplir un tableau vierge par norme.)</a:t>
            </a:r>
            <a:endParaRPr b="0" sz="2600">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grpSp>
        <p:nvGrpSpPr>
          <p:cNvPr id="334" name="Google Shape;334;p14"/>
          <p:cNvGrpSpPr/>
          <p:nvPr/>
        </p:nvGrpSpPr>
        <p:grpSpPr>
          <a:xfrm>
            <a:off x="9602236" y="327846"/>
            <a:ext cx="2832738" cy="432092"/>
            <a:chOff x="4115836" y="413123"/>
            <a:chExt cx="2832738" cy="432092"/>
          </a:xfrm>
        </p:grpSpPr>
        <p:cxnSp>
          <p:nvCxnSpPr>
            <p:cNvPr id="335" name="Google Shape;335;p1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36" name="Google Shape;336;p1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37" name="Google Shape;337;p14"/>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38" name="Google Shape;338;p1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39" name="Google Shape;339;p14"/>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40" name="Google Shape;340;p1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41" name="Google Shape;341;p14"/>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42" name="Google Shape;342;p14"/>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43" name="Google Shape;343;p1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44" name="Google Shape;344;p1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45" name="Google Shape;345;p1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46" name="Google Shape;346;p14"/>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
        <p:nvSpPr>
          <p:cNvPr id="347" name="Google Shape;347;p14"/>
          <p:cNvSpPr/>
          <p:nvPr/>
        </p:nvSpPr>
        <p:spPr>
          <a:xfrm>
            <a:off x="2826173" y="5298099"/>
            <a:ext cx="5171198" cy="1244828"/>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348" name="Google Shape;348;p14"/>
          <p:cNvSpPr txBox="1"/>
          <p:nvPr/>
        </p:nvSpPr>
        <p:spPr>
          <a:xfrm>
            <a:off x="2826173" y="5391648"/>
            <a:ext cx="2653171" cy="105261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fr-FR" sz="1400" u="none" cap="none" strike="noStrike">
                <a:solidFill>
                  <a:srgbClr val="007096"/>
                </a:solidFill>
                <a:latin typeface="Avenir"/>
                <a:ea typeface="Avenir"/>
                <a:cs typeface="Avenir"/>
                <a:sym typeface="Avenir"/>
              </a:rPr>
              <a:t>Les </a:t>
            </a:r>
            <a:r>
              <a:rPr b="1" i="0" lang="fr-FR" sz="1400" u="none" cap="none" strike="noStrike">
                <a:solidFill>
                  <a:srgbClr val="007096"/>
                </a:solidFill>
                <a:latin typeface="Avenir"/>
                <a:ea typeface="Avenir"/>
                <a:cs typeface="Avenir"/>
                <a:sym typeface="Avenir"/>
              </a:rPr>
              <a:t>groupes prioritaires</a:t>
            </a:r>
            <a:r>
              <a:rPr b="0" i="0" lang="fr-FR" sz="1400" u="none" cap="none" strike="noStrike">
                <a:solidFill>
                  <a:srgbClr val="007096"/>
                </a:solidFill>
                <a:latin typeface="Avenir"/>
                <a:ea typeface="Avenir"/>
                <a:cs typeface="Avenir"/>
                <a:sym typeface="Avenir"/>
              </a:rPr>
              <a:t> sont les personnes qui manifestent un comportement ou qui sont directement affectées par une norme sociale.</a:t>
            </a:r>
            <a:endParaRPr/>
          </a:p>
        </p:txBody>
      </p:sp>
      <p:sp>
        <p:nvSpPr>
          <p:cNvPr id="349" name="Google Shape;349;p14"/>
          <p:cNvSpPr txBox="1"/>
          <p:nvPr/>
        </p:nvSpPr>
        <p:spPr>
          <a:xfrm>
            <a:off x="5479344" y="5295540"/>
            <a:ext cx="2653172" cy="1244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fr-FR" sz="1400" u="none" cap="none" strike="noStrike">
                <a:solidFill>
                  <a:srgbClr val="007096"/>
                </a:solidFill>
                <a:latin typeface="Avenir"/>
                <a:ea typeface="Avenir"/>
                <a:cs typeface="Avenir"/>
                <a:sym typeface="Avenir"/>
              </a:rPr>
              <a:t>Les </a:t>
            </a:r>
            <a:r>
              <a:rPr b="1" i="0" lang="fr-FR" sz="1400" u="none" cap="none" strike="noStrike">
                <a:solidFill>
                  <a:srgbClr val="007096"/>
                </a:solidFill>
                <a:latin typeface="Avenir"/>
                <a:ea typeface="Avenir"/>
                <a:cs typeface="Avenir"/>
                <a:sym typeface="Avenir"/>
              </a:rPr>
              <a:t>groupes de référence</a:t>
            </a:r>
            <a:r>
              <a:rPr b="1" i="0" lang="fr-FR" sz="1400" u="none" cap="none" strike="noStrike">
                <a:solidFill>
                  <a:srgbClr val="007096"/>
                </a:solidFill>
                <a:latin typeface="Avenir"/>
                <a:ea typeface="Avenir"/>
                <a:cs typeface="Avenir"/>
                <a:sym typeface="Avenir"/>
              </a:rPr>
              <a:t> </a:t>
            </a:r>
            <a:r>
              <a:rPr b="0" i="0" lang="fr-FR" sz="1400" u="none" cap="none" strike="noStrike">
                <a:solidFill>
                  <a:srgbClr val="007096"/>
                </a:solidFill>
                <a:latin typeface="Avenir"/>
                <a:ea typeface="Avenir"/>
                <a:cs typeface="Avenir"/>
                <a:sym typeface="Avenir"/>
              </a:rPr>
              <a:t>sont les personnes qui comptent aux yeux des personnes et qui influencent la manière dont elles se comportent.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5"/>
          <p:cNvSpPr txBox="1"/>
          <p:nvPr>
            <p:ph idx="1" type="body"/>
          </p:nvPr>
        </p:nvSpPr>
        <p:spPr>
          <a:xfrm>
            <a:off x="947546" y="1857143"/>
            <a:ext cx="10515600" cy="4351338"/>
          </a:xfrm>
          <a:prstGeom prst="rect">
            <a:avLst/>
          </a:prstGeom>
          <a:noFill/>
          <a:ln>
            <a:noFill/>
          </a:ln>
        </p:spPr>
        <p:txBody>
          <a:bodyPr anchorCtr="0" anchor="t" bIns="45700" lIns="91425" spcFirstLastPara="1" rIns="91425" wrap="square" tIns="45700">
            <a:normAutofit fontScale="82500" lnSpcReduction="20000"/>
          </a:bodyPr>
          <a:lstStyle/>
          <a:p>
            <a:pPr indent="0" lvl="0" marL="0" rtl="0" algn="l">
              <a:lnSpc>
                <a:spcPct val="100000"/>
              </a:lnSpc>
              <a:spcBef>
                <a:spcPts val="0"/>
              </a:spcBef>
              <a:spcAft>
                <a:spcPts val="0"/>
              </a:spcAft>
              <a:buClr>
                <a:srgbClr val="0193C0"/>
              </a:buClr>
              <a:buSzPct val="100000"/>
              <a:buNone/>
            </a:pPr>
            <a:r>
              <a:rPr b="0" i="0" lang="fr-FR" sz="2800" cap="none" strike="noStrike">
                <a:solidFill>
                  <a:srgbClr val="0193C0"/>
                </a:solidFill>
                <a:latin typeface="Comfortaa"/>
                <a:ea typeface="Comfortaa"/>
                <a:cs typeface="Comfortaa"/>
                <a:sym typeface="Comfortaa"/>
              </a:rPr>
              <a:t>INSTRUCTIONS (SUITE)</a:t>
            </a:r>
            <a:endParaRPr b="0">
              <a:latin typeface="Avenir"/>
              <a:ea typeface="Avenir"/>
              <a:cs typeface="Avenir"/>
              <a:sym typeface="Avenir"/>
            </a:endParaRPr>
          </a:p>
          <a:p>
            <a:pPr indent="-514350" lvl="0" marL="514350" rtl="0" algn="l">
              <a:lnSpc>
                <a:spcPct val="120000"/>
              </a:lnSpc>
              <a:spcBef>
                <a:spcPts val="1000"/>
              </a:spcBef>
              <a:spcAft>
                <a:spcPts val="0"/>
              </a:spcAft>
              <a:buClr>
                <a:srgbClr val="000000"/>
              </a:buClr>
              <a:buSzPct val="100000"/>
              <a:buFont typeface="Calibri"/>
              <a:buAutoNum type="arabicPeriod" startAt="3"/>
            </a:pPr>
            <a:r>
              <a:rPr b="0" i="0" lang="fr-FR" sz="2600" cap="none" strike="noStrike">
                <a:solidFill>
                  <a:srgbClr val="000000"/>
                </a:solidFill>
                <a:latin typeface="Avenir"/>
                <a:ea typeface="Avenir"/>
                <a:cs typeface="Avenir"/>
                <a:sym typeface="Avenir"/>
              </a:rPr>
              <a:t>Pour chaque norme, indiquer dans les colonnes correspondantes tous les groupes prioritaires ou groupes de référence associés à une norme donnée. Le nombre de groupes prioritaires et de groupes de référence inclus dans le tableau dépendra de la norme ciblée. Il est possible qu’il soit nécessaire d’ajouter des colonnes si certaines normes concernent plus de trois groupes prioritaires ou de référence. </a:t>
            </a:r>
            <a:endParaRPr/>
          </a:p>
          <a:p>
            <a:pPr indent="-514350" lvl="0" marL="514350" rtl="0" algn="l">
              <a:lnSpc>
                <a:spcPct val="120000"/>
              </a:lnSpc>
              <a:spcBef>
                <a:spcPts val="1000"/>
              </a:spcBef>
              <a:spcAft>
                <a:spcPts val="0"/>
              </a:spcAft>
              <a:buClr>
                <a:srgbClr val="000000"/>
              </a:buClr>
              <a:buSzPct val="100000"/>
              <a:buFont typeface="Calibri"/>
              <a:buAutoNum type="arabicPeriod" startAt="3"/>
            </a:pPr>
            <a:r>
              <a:rPr b="0" i="0" lang="fr-FR" sz="2600" cap="none" strike="noStrike">
                <a:solidFill>
                  <a:srgbClr val="000000"/>
                </a:solidFill>
                <a:latin typeface="Avenir"/>
                <a:ea typeface="Avenir"/>
                <a:cs typeface="Avenir"/>
                <a:sym typeface="Avenir"/>
              </a:rPr>
              <a:t>Pour chacun des groupes prioritaires et de référence, réfléchir aux questions indiquées dans le modèle et noter les réponses dans les colonnes correspondant aux différents groupes. Ces questions permettent de mieux comprendre la manière dont chaque groupe de référence réagit à la norme, ce qui sera un facteur important dans la prise de décisions relatives au programme au cours du reste du processus.</a:t>
            </a:r>
            <a:endParaRPr/>
          </a:p>
          <a:p>
            <a:pPr indent="0" lvl="0" marL="0" rtl="0" algn="l">
              <a:lnSpc>
                <a:spcPct val="100000"/>
              </a:lnSpc>
              <a:spcBef>
                <a:spcPts val="1000"/>
              </a:spcBef>
              <a:spcAft>
                <a:spcPts val="0"/>
              </a:spcAft>
              <a:buClr>
                <a:schemeClr val="dk1"/>
              </a:buClr>
              <a:buSzPct val="100000"/>
              <a:buNone/>
            </a:pPr>
            <a:r>
              <a:t/>
            </a:r>
            <a:endParaRPr sz="2600">
              <a:solidFill>
                <a:srgbClr val="454545"/>
              </a:solidFill>
              <a:latin typeface="Avenir"/>
              <a:ea typeface="Avenir"/>
              <a:cs typeface="Avenir"/>
              <a:sym typeface="Avenir"/>
            </a:endParaRPr>
          </a:p>
          <a:p>
            <a:pPr indent="0" lvl="0" marL="0" rtl="0" algn="l">
              <a:lnSpc>
                <a:spcPct val="100000"/>
              </a:lnSpc>
              <a:spcBef>
                <a:spcPts val="1000"/>
              </a:spcBef>
              <a:spcAft>
                <a:spcPts val="0"/>
              </a:spcAft>
              <a:buClr>
                <a:schemeClr val="dk1"/>
              </a:buClr>
              <a:buSzPct val="100000"/>
              <a:buNone/>
            </a:pPr>
            <a:r>
              <a:t/>
            </a:r>
            <a:endParaRPr sz="2600">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grpSp>
        <p:nvGrpSpPr>
          <p:cNvPr id="355" name="Google Shape;355;p15"/>
          <p:cNvGrpSpPr/>
          <p:nvPr/>
        </p:nvGrpSpPr>
        <p:grpSpPr>
          <a:xfrm>
            <a:off x="9602236" y="327846"/>
            <a:ext cx="2832738" cy="432092"/>
            <a:chOff x="4115836" y="413123"/>
            <a:chExt cx="2832738" cy="432092"/>
          </a:xfrm>
        </p:grpSpPr>
        <p:cxnSp>
          <p:nvCxnSpPr>
            <p:cNvPr id="356" name="Google Shape;356;p1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57" name="Google Shape;357;p1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58" name="Google Shape;358;p15"/>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59" name="Google Shape;359;p1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60" name="Google Shape;360;p15"/>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61" name="Google Shape;361;p1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62" name="Google Shape;362;p15"/>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63" name="Google Shape;363;p15"/>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64" name="Google Shape;364;p1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65" name="Google Shape;365;p1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66" name="Google Shape;366;p1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67" name="Google Shape;367;p15"/>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idx="1" type="body"/>
          </p:nvPr>
        </p:nvSpPr>
        <p:spPr>
          <a:xfrm>
            <a:off x="1024446" y="1964536"/>
            <a:ext cx="2028825" cy="30561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a:t>
            </a:r>
            <a:endParaRPr sz="2400"/>
          </a:p>
          <a:p>
            <a:pPr indent="0" lvl="0" marL="0" rtl="0" algn="l">
              <a:lnSpc>
                <a:spcPct val="100000"/>
              </a:lnSpc>
              <a:spcBef>
                <a:spcPts val="1000"/>
              </a:spcBef>
              <a:spcAft>
                <a:spcPts val="0"/>
              </a:spcAft>
              <a:buClr>
                <a:srgbClr val="000000"/>
              </a:buClr>
              <a:buSzPts val="2000"/>
              <a:buNone/>
            </a:pPr>
            <a:r>
              <a:rPr b="0" i="0" lang="fr-FR" sz="2000" cap="none" strike="noStrike">
                <a:solidFill>
                  <a:srgbClr val="000000"/>
                </a:solidFill>
                <a:latin typeface="Avenir"/>
                <a:ea typeface="Avenir"/>
                <a:cs typeface="Avenir"/>
                <a:sym typeface="Avenir"/>
              </a:rPr>
              <a:t>Tableau des normes, des groupes prioritaires et des groupes de référence</a:t>
            </a:r>
            <a:endParaRPr sz="2000">
              <a:highlight>
                <a:srgbClr val="FFFF00"/>
              </a:highlight>
              <a:latin typeface="Avenir"/>
              <a:ea typeface="Avenir"/>
              <a:cs typeface="Avenir"/>
              <a:sym typeface="Avenir"/>
            </a:endParaRPr>
          </a:p>
          <a:p>
            <a:pPr indent="0" lvl="0" marL="0" rtl="0" algn="l">
              <a:lnSpc>
                <a:spcPct val="10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2</a:t>
            </a:r>
            <a:endParaRPr sz="2000">
              <a:solidFill>
                <a:srgbClr val="0193C0"/>
              </a:solidFill>
              <a:latin typeface="Avenir"/>
              <a:ea typeface="Avenir"/>
              <a:cs typeface="Avenir"/>
              <a:sym typeface="Avenir"/>
            </a:endParaRPr>
          </a:p>
        </p:txBody>
      </p:sp>
      <p:graphicFrame>
        <p:nvGraphicFramePr>
          <p:cNvPr id="374" name="Google Shape;374;p16"/>
          <p:cNvGraphicFramePr/>
          <p:nvPr/>
        </p:nvGraphicFramePr>
        <p:xfrm>
          <a:off x="3282308" y="1768593"/>
          <a:ext cx="3000000" cy="3000000"/>
        </p:xfrm>
        <a:graphic>
          <a:graphicData uri="http://schemas.openxmlformats.org/drawingml/2006/table">
            <a:tbl>
              <a:tblPr bandRow="1" firstCol="1" firstRow="1">
                <a:noFill/>
                <a:tableStyleId>{E0F38CED-73EC-4667-8BEF-947559009787}</a:tableStyleId>
              </a:tblPr>
              <a:tblGrid>
                <a:gridCol w="3276600"/>
                <a:gridCol w="1362075"/>
                <a:gridCol w="1333500"/>
                <a:gridCol w="1306300"/>
              </a:tblGrid>
              <a:tr h="448025">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Question</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Groupe prioritaire 1</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Groupe de référence 1</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Groupe de référence 2</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92445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Quelle est leur situation socio-économique ? La norme est-elle différente en fonction de la situation socio-économique, de l’origine ethnique </a:t>
                      </a:r>
                      <a:br>
                        <a:rPr lang="fr-FR" sz="1200" u="none" cap="none" strike="noStrike"/>
                      </a:br>
                      <a:r>
                        <a:rPr b="1" i="0" lang="fr-FR" sz="1200" u="none" cap="none" strike="noStrike">
                          <a:solidFill>
                            <a:srgbClr val="454545"/>
                          </a:solidFill>
                          <a:latin typeface="Comfortaa"/>
                          <a:ea typeface="Comfortaa"/>
                          <a:cs typeface="Comfortaa"/>
                          <a:sym typeface="Comfortaa"/>
                        </a:rPr>
                        <a:t>ou de la religion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6225">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Dans quelle mesure la norme est-elle en adéquation avec leurs attitudes personnelles et leurs préférences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8105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Quelles conséquences positives ou négatives sont attendues/appliquées en cas d’observance/de rejet de la norme ?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3820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De quel degré d’agentivité disposent-ils </a:t>
                      </a:r>
                      <a:br>
                        <a:rPr lang="fr-FR" sz="1200" u="none" cap="none" strike="noStrike"/>
                      </a:br>
                      <a:r>
                        <a:rPr b="1" i="0" lang="fr-FR" sz="1200" u="none" cap="none" strike="noStrike">
                          <a:solidFill>
                            <a:srgbClr val="454545"/>
                          </a:solidFill>
                          <a:latin typeface="Comfortaa"/>
                          <a:ea typeface="Comfortaa"/>
                          <a:cs typeface="Comfortaa"/>
                          <a:sym typeface="Comfortaa"/>
                        </a:rPr>
                        <a:t>par rapport à la norme </a:t>
                      </a:r>
                      <a:br>
                        <a:rPr lang="fr-FR" sz="1200" u="none" cap="none" strike="noStrike"/>
                      </a:br>
                      <a:r>
                        <a:rPr b="1" i="0" lang="fr-FR" sz="1200" u="none" cap="none" strike="noStrike">
                          <a:solidFill>
                            <a:srgbClr val="454545"/>
                          </a:solidFill>
                          <a:latin typeface="Comfortaa"/>
                          <a:ea typeface="Comfortaa"/>
                          <a:cs typeface="Comfortaa"/>
                          <a:sym typeface="Comfortaa"/>
                        </a:rPr>
                        <a:t>et au comportement ?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4420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Quel type de soutien recevront-ils </a:t>
                      </a:r>
                      <a:br>
                        <a:rPr lang="fr-FR" sz="1200" u="none" cap="none" strike="noStrike"/>
                      </a:br>
                      <a:r>
                        <a:rPr b="1" i="0" lang="fr-FR" sz="1200" u="none" cap="none" strike="noStrike">
                          <a:solidFill>
                            <a:srgbClr val="454545"/>
                          </a:solidFill>
                          <a:latin typeface="Comfortaa"/>
                          <a:ea typeface="Comfortaa"/>
                          <a:cs typeface="Comfortaa"/>
                          <a:sym typeface="Comfortaa"/>
                        </a:rPr>
                        <a:t>de la part des membres de leur famille et des groupes de référence, ou bien leur offriront-ils, en cas d’opposition à cette norme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pSp>
        <p:nvGrpSpPr>
          <p:cNvPr id="375" name="Google Shape;375;p16"/>
          <p:cNvGrpSpPr/>
          <p:nvPr/>
        </p:nvGrpSpPr>
        <p:grpSpPr>
          <a:xfrm>
            <a:off x="9602236" y="327846"/>
            <a:ext cx="2832738" cy="432092"/>
            <a:chOff x="4115836" y="413123"/>
            <a:chExt cx="2832738" cy="432092"/>
          </a:xfrm>
        </p:grpSpPr>
        <p:cxnSp>
          <p:nvCxnSpPr>
            <p:cNvPr id="376" name="Google Shape;376;p1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77" name="Google Shape;377;p1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78" name="Google Shape;378;p16"/>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79" name="Google Shape;379;p1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80" name="Google Shape;380;p16"/>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81" name="Google Shape;381;p1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82" name="Google Shape;382;p16"/>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83" name="Google Shape;383;p16"/>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84" name="Google Shape;384;p1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85" name="Google Shape;385;p1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86" name="Google Shape;386;p1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87" name="Google Shape;387;p16"/>
          <p:cNvSpPr txBox="1"/>
          <p:nvPr>
            <p:ph type="title"/>
          </p:nvPr>
        </p:nvSpPr>
        <p:spPr>
          <a:xfrm>
            <a:off x="1024446" y="814889"/>
            <a:ext cx="10571610"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17"/>
          <p:cNvPicPr preferRelativeResize="0"/>
          <p:nvPr/>
        </p:nvPicPr>
        <p:blipFill rotWithShape="1">
          <a:blip r:embed="rId3">
            <a:alphaModFix/>
          </a:blip>
          <a:srcRect b="0" l="0" r="0" t="0"/>
          <a:stretch/>
        </p:blipFill>
        <p:spPr>
          <a:xfrm>
            <a:off x="4445031" y="1688349"/>
            <a:ext cx="5260176" cy="4087696"/>
          </a:xfrm>
          <a:prstGeom prst="rect">
            <a:avLst/>
          </a:prstGeom>
          <a:noFill/>
          <a:ln>
            <a:noFill/>
          </a:ln>
        </p:spPr>
      </p:pic>
      <p:sp>
        <p:nvSpPr>
          <p:cNvPr id="394" name="Google Shape;394;p17"/>
          <p:cNvSpPr txBox="1"/>
          <p:nvPr>
            <p:ph idx="1" type="body"/>
          </p:nvPr>
        </p:nvSpPr>
        <p:spPr>
          <a:xfrm>
            <a:off x="1024446" y="1912908"/>
            <a:ext cx="2028825" cy="190057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193C0"/>
              </a:buClr>
              <a:buSzPct val="100000"/>
              <a:buNone/>
            </a:pPr>
            <a:r>
              <a:rPr b="0" i="0" lang="fr-FR" sz="2400" cap="none" strike="noStrike">
                <a:solidFill>
                  <a:srgbClr val="0193C0"/>
                </a:solidFill>
                <a:latin typeface="Comfortaa"/>
                <a:ea typeface="Comfortaa"/>
                <a:cs typeface="Comfortaa"/>
                <a:sym typeface="Comfortaa"/>
              </a:rPr>
              <a:t>EXEMPLE</a:t>
            </a:r>
            <a:endParaRPr sz="2400"/>
          </a:p>
          <a:p>
            <a:pPr indent="0" lvl="0" marL="0" rtl="0" algn="l">
              <a:lnSpc>
                <a:spcPct val="100000"/>
              </a:lnSpc>
              <a:spcBef>
                <a:spcPts val="1000"/>
              </a:spcBef>
              <a:spcAft>
                <a:spcPts val="0"/>
              </a:spcAft>
              <a:buClr>
                <a:srgbClr val="000000"/>
              </a:buClr>
              <a:buSzPct val="100000"/>
              <a:buNone/>
            </a:pPr>
            <a:r>
              <a:rPr b="0" i="0" lang="fr-FR" sz="2000" cap="none" strike="noStrike">
                <a:solidFill>
                  <a:srgbClr val="000000"/>
                </a:solidFill>
                <a:latin typeface="Avenir"/>
                <a:ea typeface="Avenir"/>
                <a:cs typeface="Avenir"/>
                <a:sym typeface="Avenir"/>
              </a:rPr>
              <a:t>Tableau des normes, des groupes prioritaires et des groupes de référence </a:t>
            </a:r>
            <a:endParaRPr/>
          </a:p>
        </p:txBody>
      </p:sp>
      <p:grpSp>
        <p:nvGrpSpPr>
          <p:cNvPr id="395" name="Google Shape;395;p17"/>
          <p:cNvGrpSpPr/>
          <p:nvPr/>
        </p:nvGrpSpPr>
        <p:grpSpPr>
          <a:xfrm>
            <a:off x="9602236" y="327846"/>
            <a:ext cx="2832738" cy="432092"/>
            <a:chOff x="4115836" y="413123"/>
            <a:chExt cx="2832738" cy="432092"/>
          </a:xfrm>
        </p:grpSpPr>
        <p:cxnSp>
          <p:nvCxnSpPr>
            <p:cNvPr id="396" name="Google Shape;396;p1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97" name="Google Shape;397;p1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98" name="Google Shape;398;p17"/>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99" name="Google Shape;399;p1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400" name="Google Shape;400;p17"/>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401" name="Google Shape;401;p1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402" name="Google Shape;402;p17"/>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403" name="Google Shape;403;p17"/>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404" name="Google Shape;404;p1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405" name="Google Shape;405;p1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406" name="Google Shape;406;p1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407" name="Google Shape;407;p17"/>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
        <p:nvSpPr>
          <p:cNvPr id="408" name="Google Shape;408;p17"/>
          <p:cNvSpPr txBox="1"/>
          <p:nvPr/>
        </p:nvSpPr>
        <p:spPr>
          <a:xfrm>
            <a:off x="4445031" y="2255035"/>
            <a:ext cx="1829518" cy="701741"/>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Quelle est leur situation socio-économique ? La norme est-elle différente en fonction de la situation socio-économique, de l’origine ethnique ou de la religion ? </a:t>
            </a:r>
            <a:endParaRPr sz="800">
              <a:solidFill>
                <a:schemeClr val="dk1"/>
              </a:solidFill>
              <a:latin typeface="Calibri"/>
              <a:ea typeface="Calibri"/>
              <a:cs typeface="Calibri"/>
              <a:sym typeface="Calibri"/>
            </a:endParaRPr>
          </a:p>
        </p:txBody>
      </p:sp>
      <p:sp>
        <p:nvSpPr>
          <p:cNvPr id="409" name="Google Shape;409;p17"/>
          <p:cNvSpPr txBox="1"/>
          <p:nvPr/>
        </p:nvSpPr>
        <p:spPr>
          <a:xfrm>
            <a:off x="4445031" y="3175021"/>
            <a:ext cx="1834794" cy="457657"/>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Dans quelle mesure la norme est-elle en adéquation avec leurs attitudes personnelles et leurs préférences ? </a:t>
            </a:r>
            <a:endParaRPr sz="800">
              <a:solidFill>
                <a:schemeClr val="dk1"/>
              </a:solidFill>
              <a:latin typeface="Calibri"/>
              <a:ea typeface="Calibri"/>
              <a:cs typeface="Calibri"/>
              <a:sym typeface="Calibri"/>
            </a:endParaRPr>
          </a:p>
        </p:txBody>
      </p:sp>
      <p:sp>
        <p:nvSpPr>
          <p:cNvPr id="410" name="Google Shape;410;p17"/>
          <p:cNvSpPr txBox="1"/>
          <p:nvPr/>
        </p:nvSpPr>
        <p:spPr>
          <a:xfrm>
            <a:off x="4464081" y="3828666"/>
            <a:ext cx="1829518" cy="457657"/>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Quelles conséquences positives ou négatives sont attendues en cas d’observance/de rejet de la norme ? </a:t>
            </a:r>
            <a:endParaRPr sz="800">
              <a:solidFill>
                <a:schemeClr val="dk1"/>
              </a:solidFill>
              <a:latin typeface="Calibri"/>
              <a:ea typeface="Calibri"/>
              <a:cs typeface="Calibri"/>
              <a:sym typeface="Calibri"/>
            </a:endParaRPr>
          </a:p>
        </p:txBody>
      </p:sp>
      <p:sp>
        <p:nvSpPr>
          <p:cNvPr id="411" name="Google Shape;411;p17"/>
          <p:cNvSpPr txBox="1"/>
          <p:nvPr/>
        </p:nvSpPr>
        <p:spPr>
          <a:xfrm>
            <a:off x="4445031" y="4436143"/>
            <a:ext cx="1829519" cy="457657"/>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De quel degré d’agentivité disposent-ils par rapport à la norme et au comportement ? </a:t>
            </a:r>
            <a:endParaRPr sz="800">
              <a:solidFill>
                <a:schemeClr val="dk1"/>
              </a:solidFill>
              <a:latin typeface="Calibri"/>
              <a:ea typeface="Calibri"/>
              <a:cs typeface="Calibri"/>
              <a:sym typeface="Calibri"/>
            </a:endParaRPr>
          </a:p>
        </p:txBody>
      </p:sp>
      <p:sp>
        <p:nvSpPr>
          <p:cNvPr id="412" name="Google Shape;412;p17"/>
          <p:cNvSpPr txBox="1"/>
          <p:nvPr/>
        </p:nvSpPr>
        <p:spPr>
          <a:xfrm>
            <a:off x="4464081" y="5075856"/>
            <a:ext cx="1834794" cy="579699"/>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Quel type de soutien recevront-ils de la part des membres de leur famille et des groupes de référence en cas d’opposition à cette norme ?</a:t>
            </a:r>
            <a:endParaRPr sz="800">
              <a:solidFill>
                <a:schemeClr val="dk1"/>
              </a:solidFill>
              <a:latin typeface="Calibri"/>
              <a:ea typeface="Calibri"/>
              <a:cs typeface="Calibri"/>
              <a:sym typeface="Calibri"/>
            </a:endParaRPr>
          </a:p>
        </p:txBody>
      </p:sp>
      <p:sp>
        <p:nvSpPr>
          <p:cNvPr id="413" name="Google Shape;413;p17"/>
          <p:cNvSpPr txBox="1"/>
          <p:nvPr/>
        </p:nvSpPr>
        <p:spPr>
          <a:xfrm>
            <a:off x="6316092" y="2216864"/>
            <a:ext cx="1016003" cy="64633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Principalement de statut socio-économique inférieur, mais le niveau de revenu ne devrait pas avoir d’impact sur l’observance de la norme </a:t>
            </a:r>
            <a:endParaRPr sz="700">
              <a:solidFill>
                <a:schemeClr val="dk1"/>
              </a:solidFill>
              <a:latin typeface="Calibri"/>
              <a:ea typeface="Calibri"/>
              <a:cs typeface="Calibri"/>
              <a:sym typeface="Calibri"/>
            </a:endParaRPr>
          </a:p>
        </p:txBody>
      </p:sp>
      <p:sp>
        <p:nvSpPr>
          <p:cNvPr id="414" name="Google Shape;414;p17"/>
          <p:cNvSpPr txBox="1"/>
          <p:nvPr/>
        </p:nvSpPr>
        <p:spPr>
          <a:xfrm>
            <a:off x="6298875" y="3069667"/>
            <a:ext cx="1146494"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Les hommes/couples plus jeunes pourraient être plus disposés à envisager une prise de décision plus équitable </a:t>
            </a:r>
            <a:endParaRPr sz="800">
              <a:solidFill>
                <a:schemeClr val="dk1"/>
              </a:solidFill>
              <a:latin typeface="Calibri"/>
              <a:ea typeface="Calibri"/>
              <a:cs typeface="Calibri"/>
              <a:sym typeface="Calibri"/>
            </a:endParaRPr>
          </a:p>
        </p:txBody>
      </p:sp>
      <p:sp>
        <p:nvSpPr>
          <p:cNvPr id="415" name="Google Shape;415;p17"/>
          <p:cNvSpPr txBox="1"/>
          <p:nvPr/>
        </p:nvSpPr>
        <p:spPr>
          <a:xfrm>
            <a:off x="6291770" y="3765559"/>
            <a:ext cx="1146494" cy="538609"/>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Les femmes peuvent craindre des menaces de violences de la part de leur partenaire ; les hommes peuvent craindre d’être moqués par leurs pairs </a:t>
            </a:r>
            <a:endParaRPr sz="700">
              <a:solidFill>
                <a:schemeClr val="dk1"/>
              </a:solidFill>
              <a:latin typeface="Calibri"/>
              <a:ea typeface="Calibri"/>
              <a:cs typeface="Calibri"/>
              <a:sym typeface="Calibri"/>
            </a:endParaRPr>
          </a:p>
        </p:txBody>
      </p:sp>
      <p:sp>
        <p:nvSpPr>
          <p:cNvPr id="416" name="Google Shape;416;p17"/>
          <p:cNvSpPr txBox="1"/>
          <p:nvPr/>
        </p:nvSpPr>
        <p:spPr>
          <a:xfrm>
            <a:off x="6291769" y="4393873"/>
            <a:ext cx="1068040"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Faible ; ils sont susceptibles d’être soumis à l’influence de leur famille et des atteintes de la communauté </a:t>
            </a:r>
            <a:endParaRPr sz="700">
              <a:solidFill>
                <a:schemeClr val="dk1"/>
              </a:solidFill>
              <a:latin typeface="Calibri"/>
              <a:ea typeface="Calibri"/>
              <a:cs typeface="Calibri"/>
              <a:sym typeface="Calibri"/>
            </a:endParaRPr>
          </a:p>
        </p:txBody>
      </p:sp>
      <p:sp>
        <p:nvSpPr>
          <p:cNvPr id="417" name="Google Shape;417;p17"/>
          <p:cNvSpPr txBox="1"/>
          <p:nvPr/>
        </p:nvSpPr>
        <p:spPr>
          <a:xfrm>
            <a:off x="6316092" y="5086490"/>
            <a:ext cx="1043694" cy="49244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Des couples du même âge peuvent leur apporter davantage de soutien </a:t>
            </a:r>
            <a:endParaRPr sz="800">
              <a:solidFill>
                <a:schemeClr val="dk1"/>
              </a:solidFill>
              <a:latin typeface="Calibri"/>
              <a:ea typeface="Calibri"/>
              <a:cs typeface="Calibri"/>
              <a:sym typeface="Calibri"/>
            </a:endParaRPr>
          </a:p>
        </p:txBody>
      </p:sp>
      <p:sp>
        <p:nvSpPr>
          <p:cNvPr id="418" name="Google Shape;418;p17"/>
          <p:cNvSpPr txBox="1"/>
          <p:nvPr/>
        </p:nvSpPr>
        <p:spPr>
          <a:xfrm>
            <a:off x="7411743" y="2216865"/>
            <a:ext cx="1016003" cy="64633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Principalement de statut socio-économique inférieur, mais le niveau de revenu ne devrait pas avoir d’impact sur l’observance de la norme</a:t>
            </a:r>
            <a:endParaRPr sz="700">
              <a:solidFill>
                <a:schemeClr val="dk1"/>
              </a:solidFill>
              <a:latin typeface="Calibri"/>
              <a:ea typeface="Calibri"/>
              <a:cs typeface="Calibri"/>
              <a:sym typeface="Calibri"/>
            </a:endParaRPr>
          </a:p>
        </p:txBody>
      </p:sp>
      <p:sp>
        <p:nvSpPr>
          <p:cNvPr id="419" name="Google Shape;419;p17"/>
          <p:cNvSpPr txBox="1"/>
          <p:nvPr/>
        </p:nvSpPr>
        <p:spPr>
          <a:xfrm>
            <a:off x="7461638" y="3054235"/>
            <a:ext cx="985158" cy="49244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Correspond à leur propre expérience </a:t>
            </a:r>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p:txBody>
      </p:sp>
      <p:sp>
        <p:nvSpPr>
          <p:cNvPr id="420" name="Google Shape;420;p17"/>
          <p:cNvSpPr txBox="1"/>
          <p:nvPr/>
        </p:nvSpPr>
        <p:spPr>
          <a:xfrm>
            <a:off x="7435483" y="3750127"/>
            <a:ext cx="1146494"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rPr lang="fr-FR" sz="700">
                <a:solidFill>
                  <a:srgbClr val="000000"/>
                </a:solidFill>
                <a:latin typeface="Calibri"/>
                <a:ea typeface="Calibri"/>
                <a:cs typeface="Calibri"/>
                <a:sym typeface="Calibri"/>
              </a:rPr>
              <a:t>Aucune</a:t>
            </a:r>
            <a:endParaRPr/>
          </a:p>
          <a:p>
            <a:pPr indent="0" lvl="0" marL="0" marR="0" rtl="0" algn="l">
              <a:spcBef>
                <a:spcPts val="0"/>
              </a:spcBef>
              <a:spcAft>
                <a:spcPts val="0"/>
              </a:spcAft>
              <a:buNone/>
            </a:pPr>
            <a:r>
              <a:rPr lang="fr-FR" sz="700">
                <a:solidFill>
                  <a:srgbClr val="000000"/>
                </a:solidFill>
                <a:latin typeface="Calibri"/>
                <a:ea typeface="Calibri"/>
                <a:cs typeface="Calibri"/>
                <a:sym typeface="Calibri"/>
              </a:rPr>
              <a:t> </a:t>
            </a:r>
            <a:endParaRPr/>
          </a:p>
        </p:txBody>
      </p:sp>
      <p:sp>
        <p:nvSpPr>
          <p:cNvPr id="421" name="Google Shape;421;p17"/>
          <p:cNvSpPr txBox="1"/>
          <p:nvPr/>
        </p:nvSpPr>
        <p:spPr>
          <a:xfrm>
            <a:off x="7435482" y="4378441"/>
            <a:ext cx="1068040"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Moyen ; elles sont en mesure d’influencer les membres de leur foyer </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2" name="Google Shape;422;p17"/>
          <p:cNvSpPr txBox="1"/>
          <p:nvPr/>
        </p:nvSpPr>
        <p:spPr>
          <a:xfrm>
            <a:off x="7431230" y="5061533"/>
            <a:ext cx="1043694"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Une émulation peut se créer dans de petits groupes de femmes pour changer de point de vue sur cette question </a:t>
            </a:r>
            <a:endParaRPr sz="800">
              <a:solidFill>
                <a:schemeClr val="dk1"/>
              </a:solidFill>
              <a:latin typeface="Calibri"/>
              <a:ea typeface="Calibri"/>
              <a:cs typeface="Calibri"/>
              <a:sym typeface="Calibri"/>
            </a:endParaRPr>
          </a:p>
        </p:txBody>
      </p:sp>
      <p:sp>
        <p:nvSpPr>
          <p:cNvPr id="423" name="Google Shape;423;p17"/>
          <p:cNvSpPr txBox="1"/>
          <p:nvPr/>
        </p:nvSpPr>
        <p:spPr>
          <a:xfrm>
            <a:off x="8527258" y="3064281"/>
            <a:ext cx="1146494"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Ils disposent déjà d’un pouvoir décisionnel plus important et pourraient donc opposer une résistance au changement</a:t>
            </a:r>
            <a:endParaRPr/>
          </a:p>
        </p:txBody>
      </p:sp>
      <p:sp>
        <p:nvSpPr>
          <p:cNvPr id="424" name="Google Shape;424;p17"/>
          <p:cNvSpPr txBox="1"/>
          <p:nvPr/>
        </p:nvSpPr>
        <p:spPr>
          <a:xfrm>
            <a:off x="8520153" y="3760173"/>
            <a:ext cx="1146494"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Ils pourraient craindre une perte de respect ou de pouvoir</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5" name="Google Shape;425;p17"/>
          <p:cNvSpPr txBox="1"/>
          <p:nvPr/>
        </p:nvSpPr>
        <p:spPr>
          <a:xfrm>
            <a:off x="8585535" y="4555455"/>
            <a:ext cx="1068040" cy="107722"/>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Élevé </a:t>
            </a:r>
            <a:endParaRPr/>
          </a:p>
        </p:txBody>
      </p:sp>
      <p:sp>
        <p:nvSpPr>
          <p:cNvPr id="426" name="Google Shape;426;p17"/>
          <p:cNvSpPr txBox="1"/>
          <p:nvPr/>
        </p:nvSpPr>
        <p:spPr>
          <a:xfrm>
            <a:off x="8556305" y="4924457"/>
            <a:ext cx="1163254" cy="738664"/>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Selon leur statut dans la communauté, ils peuvent attendre un soutien considérable de la part des autres membres de la communauté </a:t>
            </a:r>
            <a:endParaRPr sz="800">
              <a:solidFill>
                <a:schemeClr val="dk1"/>
              </a:solidFill>
              <a:latin typeface="Calibri"/>
              <a:ea typeface="Calibri"/>
              <a:cs typeface="Calibri"/>
              <a:sym typeface="Calibri"/>
            </a:endParaRPr>
          </a:p>
        </p:txBody>
      </p:sp>
      <p:sp>
        <p:nvSpPr>
          <p:cNvPr id="427" name="Google Shape;427;p17"/>
          <p:cNvSpPr txBox="1"/>
          <p:nvPr/>
        </p:nvSpPr>
        <p:spPr>
          <a:xfrm>
            <a:off x="8527258" y="2293744"/>
            <a:ext cx="1192301"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Statut socio-économique plus élevé que les jeunes couples</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8" name="Google Shape;428;p17"/>
          <p:cNvSpPr txBox="1"/>
          <p:nvPr/>
        </p:nvSpPr>
        <p:spPr>
          <a:xfrm>
            <a:off x="6291769" y="1713475"/>
            <a:ext cx="1119974" cy="38472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fr-FR" sz="800">
                <a:solidFill>
                  <a:srgbClr val="0193C0"/>
                </a:solidFill>
                <a:latin typeface="Avenir"/>
                <a:ea typeface="Avenir"/>
                <a:cs typeface="Avenir"/>
                <a:sym typeface="Avenir"/>
              </a:rPr>
              <a:t>Groupe prioritaire 1</a:t>
            </a:r>
            <a:endParaRPr/>
          </a:p>
          <a:p>
            <a:pPr indent="0" lvl="0" marL="0" marR="0" rtl="0" algn="l">
              <a:lnSpc>
                <a:spcPct val="120000"/>
              </a:lnSpc>
              <a:spcBef>
                <a:spcPts val="0"/>
              </a:spcBef>
              <a:spcAft>
                <a:spcPts val="0"/>
              </a:spcAft>
              <a:buNone/>
            </a:pPr>
            <a:r>
              <a:rPr lang="fr-FR" sz="700">
                <a:solidFill>
                  <a:srgbClr val="454545"/>
                </a:solidFill>
                <a:latin typeface="Avenir"/>
                <a:ea typeface="Avenir"/>
                <a:cs typeface="Avenir"/>
                <a:sym typeface="Avenir"/>
              </a:rPr>
              <a:t>Jeunes hommes mariés</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9" name="Google Shape;429;p17"/>
          <p:cNvSpPr txBox="1"/>
          <p:nvPr/>
        </p:nvSpPr>
        <p:spPr>
          <a:xfrm>
            <a:off x="7400179" y="1706041"/>
            <a:ext cx="1119974" cy="26513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fr-FR" sz="800">
                <a:solidFill>
                  <a:srgbClr val="0193C0"/>
                </a:solidFill>
                <a:latin typeface="Avenir"/>
                <a:ea typeface="Avenir"/>
                <a:cs typeface="Avenir"/>
                <a:sym typeface="Avenir"/>
              </a:rPr>
              <a:t>Groupe de référence 1</a:t>
            </a:r>
            <a:endParaRPr/>
          </a:p>
          <a:p>
            <a:pPr indent="0" lvl="0" marL="0" marR="0" rtl="0" algn="l">
              <a:lnSpc>
                <a:spcPct val="120000"/>
              </a:lnSpc>
              <a:spcBef>
                <a:spcPts val="0"/>
              </a:spcBef>
              <a:spcAft>
                <a:spcPts val="0"/>
              </a:spcAft>
              <a:buNone/>
            </a:pPr>
            <a:r>
              <a:rPr lang="fr-FR" sz="700">
                <a:solidFill>
                  <a:srgbClr val="454545"/>
                </a:solidFill>
                <a:latin typeface="Avenir"/>
                <a:ea typeface="Avenir"/>
                <a:cs typeface="Avenir"/>
                <a:sym typeface="Avenir"/>
              </a:rPr>
              <a:t>Belles-mères</a:t>
            </a:r>
            <a:endParaRPr/>
          </a:p>
        </p:txBody>
      </p:sp>
      <p:sp>
        <p:nvSpPr>
          <p:cNvPr id="430" name="Google Shape;430;p17"/>
          <p:cNvSpPr txBox="1"/>
          <p:nvPr/>
        </p:nvSpPr>
        <p:spPr>
          <a:xfrm>
            <a:off x="8541395" y="1698950"/>
            <a:ext cx="1256409" cy="406265"/>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fr-FR" sz="800">
                <a:solidFill>
                  <a:srgbClr val="0193C0"/>
                </a:solidFill>
                <a:latin typeface="Avenir"/>
                <a:ea typeface="Avenir"/>
                <a:cs typeface="Avenir"/>
                <a:sym typeface="Avenir"/>
              </a:rPr>
              <a:t>Groupe de référence 2</a:t>
            </a:r>
            <a:endParaRPr/>
          </a:p>
          <a:p>
            <a:pPr indent="0" lvl="0" marL="0" marR="0" rtl="0" algn="l">
              <a:lnSpc>
                <a:spcPct val="120000"/>
              </a:lnSpc>
              <a:spcBef>
                <a:spcPts val="0"/>
              </a:spcBef>
              <a:spcAft>
                <a:spcPts val="0"/>
              </a:spcAft>
              <a:buNone/>
            </a:pPr>
            <a:r>
              <a:rPr lang="fr-FR" sz="700">
                <a:solidFill>
                  <a:srgbClr val="454545"/>
                </a:solidFill>
                <a:latin typeface="Avenir"/>
                <a:ea typeface="Avenir"/>
                <a:cs typeface="Avenir"/>
                <a:sym typeface="Avenir"/>
              </a:rPr>
              <a:t>Dirigeants communautaires de sexe masculin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8"/>
          <p:cNvSpPr txBox="1"/>
          <p:nvPr>
            <p:ph idx="1" type="body"/>
          </p:nvPr>
        </p:nvSpPr>
        <p:spPr>
          <a:xfrm>
            <a:off x="947805" y="193083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analysé comment les normes influencent les comportements (Activité 1) et la relation des différents groupes prioritaires et groupes de référence avec les normes (Activité 2). Maintenant que les interactions entre les comportements, les normes et les personnes sont bien comprises, l’équipe va établir les Profils de normes dans le cadre de la prochaine activité, afin de synthétiser les informations abordées.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436" name="Google Shape;436;p18"/>
          <p:cNvGrpSpPr/>
          <p:nvPr/>
        </p:nvGrpSpPr>
        <p:grpSpPr>
          <a:xfrm>
            <a:off x="9602236" y="327846"/>
            <a:ext cx="2832738" cy="432092"/>
            <a:chOff x="4115836" y="413123"/>
            <a:chExt cx="2832738" cy="432092"/>
          </a:xfrm>
        </p:grpSpPr>
        <p:cxnSp>
          <p:nvCxnSpPr>
            <p:cNvPr id="437" name="Google Shape;437;p1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38" name="Google Shape;438;p1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39" name="Google Shape;439;p18"/>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40" name="Google Shape;440;p1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41" name="Google Shape;441;p18"/>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42" name="Google Shape;442;p1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43" name="Google Shape;443;p18"/>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444" name="Google Shape;444;p18"/>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45" name="Google Shape;445;p1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46" name="Google Shape;446;p1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47" name="Google Shape;447;p1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448" name="Google Shape;448;p18"/>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a:t>
            </a:r>
            <a:br>
              <a:rPr lang="fr-FR" sz="3200"/>
            </a:br>
            <a:r>
              <a:rPr b="1" i="0" lang="fr-FR" sz="3200" cap="none" strike="noStrike">
                <a:solidFill>
                  <a:srgbClr val="07C1E8"/>
                </a:solidFill>
                <a:latin typeface="Arial"/>
                <a:ea typeface="Arial"/>
                <a:cs typeface="Arial"/>
                <a:sym typeface="Arial"/>
              </a:rPr>
              <a:t>groupes prioritaires et les groupes de référence</a:t>
            </a:r>
            <a:endParaRPr sz="3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9"/>
          <p:cNvSpPr txBox="1"/>
          <p:nvPr>
            <p:ph idx="1" type="body"/>
          </p:nvPr>
        </p:nvSpPr>
        <p:spPr>
          <a:xfrm>
            <a:off x="995151" y="152636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devra créer un Profil de norme pour chacune des normes identifiées jusque-là par l’équipe. Les Profils de normes feront office de référence pour le reste des modules et l’équipe les complétera avec des informations supplémentaires au cours du Module 2.</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grpSp>
        <p:nvGrpSpPr>
          <p:cNvPr id="454" name="Google Shape;454;p19"/>
          <p:cNvGrpSpPr/>
          <p:nvPr/>
        </p:nvGrpSpPr>
        <p:grpSpPr>
          <a:xfrm>
            <a:off x="9602236" y="327846"/>
            <a:ext cx="2832738" cy="432092"/>
            <a:chOff x="4115836" y="413123"/>
            <a:chExt cx="2832738" cy="432092"/>
          </a:xfrm>
        </p:grpSpPr>
        <p:cxnSp>
          <p:nvCxnSpPr>
            <p:cNvPr id="455" name="Google Shape;455;p1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56" name="Google Shape;456;p1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57" name="Google Shape;457;p19"/>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58" name="Google Shape;458;p1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59" name="Google Shape;459;p19"/>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60" name="Google Shape;460;p1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61" name="Google Shape;461;p19"/>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462" name="Google Shape;462;p19"/>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63" name="Google Shape;463;p1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64" name="Google Shape;464;p1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65" name="Google Shape;465;p1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466" name="Google Shape;466;p19"/>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Comment utiliser ce diaporama</a:t>
            </a:r>
            <a:endParaRPr b="1" sz="3200"/>
          </a:p>
        </p:txBody>
      </p:sp>
      <p:sp>
        <p:nvSpPr>
          <p:cNvPr id="107" name="Google Shape;10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7500" lnSpcReduction="10000"/>
          </a:bodyPr>
          <a:lstStyle/>
          <a:p>
            <a:pPr indent="0" lvl="0" marL="0" rtl="0" algn="l">
              <a:lnSpc>
                <a:spcPct val="100000"/>
              </a:lnSpc>
              <a:spcBef>
                <a:spcPts val="0"/>
              </a:spcBef>
              <a:spcAft>
                <a:spcPts val="0"/>
              </a:spcAft>
              <a:buClr>
                <a:srgbClr val="404040"/>
              </a:buClr>
              <a:buSzPct val="100000"/>
              <a:buNone/>
            </a:pPr>
            <a:r>
              <a:rPr b="0" i="0" lang="fr-FR" sz="2400" cap="none" strike="noStrike">
                <a:solidFill>
                  <a:srgbClr val="404040"/>
                </a:solidFill>
                <a:latin typeface="Avenir"/>
                <a:ea typeface="Avenir"/>
                <a:cs typeface="Avenir"/>
                <a:sym typeface="Avenir"/>
              </a:rPr>
              <a:t>Ce diaporama accompagne le Guide pratique : Intégrer les normes sociales dans les programmes de changement social et comportemental.</a:t>
            </a:r>
            <a:endParaRPr/>
          </a:p>
          <a:p>
            <a:pPr indent="0" lvl="0" marL="0" rtl="0" algn="l">
              <a:lnSpc>
                <a:spcPct val="100000"/>
              </a:lnSpc>
              <a:spcBef>
                <a:spcPts val="1600"/>
              </a:spcBef>
              <a:spcAft>
                <a:spcPts val="0"/>
              </a:spcAft>
              <a:buClr>
                <a:srgbClr val="404040"/>
              </a:buClr>
              <a:buSzPct val="100000"/>
              <a:buNone/>
            </a:pPr>
            <a:r>
              <a:rPr b="0" i="0" lang="fr-FR" sz="2400" cap="none" strike="noStrike">
                <a:solidFill>
                  <a:srgbClr val="404040"/>
                </a:solidFill>
                <a:latin typeface="Avenir"/>
                <a:ea typeface="Avenir"/>
                <a:cs typeface="Avenir"/>
                <a:sym typeface="Avenir"/>
              </a:rPr>
              <a:t>Ces diapositives contiennent les instructions et les modèles nécessaires à la mise en œuvre de chaque activité. Elles n’incluent pas de notes détaillées à destination des intervenants. Les instructions concernant les modèles se trouvent dans la partie notes du diaporama, pas sur les diapositives elles-mêmes.</a:t>
            </a:r>
            <a:endParaRPr/>
          </a:p>
          <a:p>
            <a:pPr indent="0" lvl="0" marL="0" rtl="0" algn="l">
              <a:lnSpc>
                <a:spcPct val="100000"/>
              </a:lnSpc>
              <a:spcBef>
                <a:spcPts val="1600"/>
              </a:spcBef>
              <a:spcAft>
                <a:spcPts val="0"/>
              </a:spcAft>
              <a:buClr>
                <a:srgbClr val="404040"/>
              </a:buClr>
              <a:buSzPct val="100000"/>
              <a:buNone/>
            </a:pPr>
            <a:r>
              <a:rPr b="0" i="0" lang="fr-FR" sz="2400" cap="none" strike="noStrike">
                <a:solidFill>
                  <a:srgbClr val="404040"/>
                </a:solidFill>
                <a:latin typeface="Avenir"/>
                <a:ea typeface="Avenir"/>
                <a:cs typeface="Avenir"/>
                <a:sym typeface="Avenir"/>
              </a:rPr>
              <a:t>Les facilitateurs doivent lire le guide en entier et s’assurer de bien l’avoir compris avant d’utiliser ce diaporama avec les participants. Le diaporama est fourni pour des raisons pratiques, de sorte que les facilitateurs n’aient pas besoin de recréer les diapositives. Les facilitateurs doivent modifier les diapositives et y ajouter leurs propres notes si nécessaire.</a:t>
            </a:r>
            <a:endParaRPr/>
          </a:p>
        </p:txBody>
      </p:sp>
      <p:grpSp>
        <p:nvGrpSpPr>
          <p:cNvPr id="108" name="Google Shape;108;p2"/>
          <p:cNvGrpSpPr/>
          <p:nvPr/>
        </p:nvGrpSpPr>
        <p:grpSpPr>
          <a:xfrm>
            <a:off x="8279872" y="327846"/>
            <a:ext cx="2832739" cy="432092"/>
            <a:chOff x="4115835" y="413123"/>
            <a:chExt cx="2832739" cy="432092"/>
          </a:xfrm>
        </p:grpSpPr>
        <p:cxnSp>
          <p:nvCxnSpPr>
            <p:cNvPr id="109" name="Google Shape;109;p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0" name="Google Shape;110;p2"/>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1" name="Google Shape;111;p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12" name="Google Shape;112;p2"/>
            <p:cNvSpPr/>
            <p:nvPr/>
          </p:nvSpPr>
          <p:spPr>
            <a:xfrm>
              <a:off x="4554141"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13" name="Google Shape;113;p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14" name="Google Shape;114;p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15" name="Google Shape;115;p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16" name="Google Shape;116;p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7" name="Google Shape;117;p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8" name="Google Shape;118;p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9" name="Google Shape;119;p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INSTRUCTIONS</a:t>
            </a:r>
            <a:endParaRPr/>
          </a:p>
          <a:p>
            <a:pPr indent="-514350" lvl="0" marL="514350" rtl="0" algn="l">
              <a:lnSpc>
                <a:spcPct val="100000"/>
              </a:lnSpc>
              <a:spcBef>
                <a:spcPts val="1000"/>
              </a:spcBef>
              <a:spcAft>
                <a:spcPts val="0"/>
              </a:spcAft>
              <a:buClr>
                <a:srgbClr val="000000"/>
              </a:buClr>
              <a:buSzPts val="2400"/>
              <a:buFont typeface="Calibri"/>
              <a:buAutoNum type="arabicPeriod"/>
            </a:pPr>
            <a:r>
              <a:rPr b="0" i="0" lang="fr-FR" sz="2400" cap="none" strike="noStrike">
                <a:solidFill>
                  <a:srgbClr val="00000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000000"/>
              </a:buClr>
              <a:buSzPts val="2400"/>
              <a:buFont typeface="Calibri"/>
              <a:buAutoNum type="arabicPeriod"/>
            </a:pPr>
            <a:r>
              <a:rPr b="0" i="0" lang="fr-FR" sz="2400" cap="none" strike="noStrike">
                <a:solidFill>
                  <a:srgbClr val="000000"/>
                </a:solidFill>
                <a:latin typeface="Avenir"/>
                <a:ea typeface="Avenir"/>
                <a:cs typeface="Avenir"/>
                <a:sym typeface="Avenir"/>
              </a:rPr>
              <a:t>Rassembler les résultats de l’Activité 1 et de l’Activité 2. Ils seront utilisés pour établir les Profils de normes.</a:t>
            </a:r>
            <a:endParaRPr/>
          </a:p>
          <a:p>
            <a:pPr indent="-514350" lvl="0" marL="514350" rtl="0" algn="l">
              <a:lnSpc>
                <a:spcPct val="100000"/>
              </a:lnSpc>
              <a:spcBef>
                <a:spcPts val="1000"/>
              </a:spcBef>
              <a:spcAft>
                <a:spcPts val="0"/>
              </a:spcAft>
              <a:buClr>
                <a:srgbClr val="000000"/>
              </a:buClr>
              <a:buSzPts val="2400"/>
              <a:buFont typeface="Calibri"/>
              <a:buAutoNum type="arabicPeriod"/>
            </a:pPr>
            <a:r>
              <a:rPr b="0" i="0" lang="fr-FR" sz="2400" cap="none" strike="noStrike">
                <a:solidFill>
                  <a:srgbClr val="000000"/>
                </a:solidFill>
                <a:latin typeface="Avenir"/>
                <a:ea typeface="Avenir"/>
                <a:cs typeface="Avenir"/>
                <a:sym typeface="Avenir"/>
              </a:rPr>
              <a:t>Utilisez l’outil SNET/les résultats de la recherche formative pour réaliser cette activité, plutôt que de vous baser sur des hypothèses. </a:t>
            </a:r>
            <a:endParaRPr/>
          </a:p>
          <a:p>
            <a:pPr indent="-361950" lvl="0" marL="514350" rtl="0" algn="l">
              <a:lnSpc>
                <a:spcPct val="100000"/>
              </a:lnSpc>
              <a:spcBef>
                <a:spcPts val="1000"/>
              </a:spcBef>
              <a:spcAft>
                <a:spcPts val="0"/>
              </a:spcAft>
              <a:buClr>
                <a:schemeClr val="dk1"/>
              </a:buClr>
              <a:buSzPts val="2400"/>
              <a:buFont typeface="Calibri"/>
              <a:buNone/>
            </a:pPr>
            <a:r>
              <a:t/>
            </a:r>
            <a:endParaRPr sz="2400">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472" name="Google Shape;472;p20"/>
          <p:cNvGrpSpPr/>
          <p:nvPr/>
        </p:nvGrpSpPr>
        <p:grpSpPr>
          <a:xfrm>
            <a:off x="9602236" y="327846"/>
            <a:ext cx="2832738" cy="432092"/>
            <a:chOff x="4115836" y="413123"/>
            <a:chExt cx="2832738" cy="432092"/>
          </a:xfrm>
        </p:grpSpPr>
        <p:cxnSp>
          <p:nvCxnSpPr>
            <p:cNvPr id="473" name="Google Shape;473;p2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74" name="Google Shape;474;p2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75" name="Google Shape;475;p20"/>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76" name="Google Shape;476;p2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77" name="Google Shape;477;p20"/>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78" name="Google Shape;478;p2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79" name="Google Shape;479;p20"/>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480" name="Google Shape;480;p20"/>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81" name="Google Shape;481;p2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82" name="Google Shape;482;p2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83" name="Google Shape;483;p2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484" name="Google Shape;484;p20"/>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aphicFrame>
        <p:nvGraphicFramePr>
          <p:cNvPr id="490" name="Google Shape;490;p21"/>
          <p:cNvGraphicFramePr/>
          <p:nvPr/>
        </p:nvGraphicFramePr>
        <p:xfrm>
          <a:off x="4034100" y="664737"/>
          <a:ext cx="3000000" cy="3000000"/>
        </p:xfrm>
        <a:graphic>
          <a:graphicData uri="http://schemas.openxmlformats.org/drawingml/2006/table">
            <a:tbl>
              <a:tblPr bandRow="1" firstCol="1" firstRow="1">
                <a:noFill/>
                <a:tableStyleId>{E0F38CED-73EC-4667-8BEF-947559009787}</a:tableStyleId>
              </a:tblPr>
              <a:tblGrid>
                <a:gridCol w="2745725"/>
                <a:gridCol w="2736400"/>
              </a:tblGrid>
              <a:tr h="986925">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1. Norme actuelle</a:t>
                      </a:r>
                      <a:endParaRPr/>
                    </a:p>
                  </a:txBody>
                  <a:tcPr marT="0" marB="0" marR="43600" marL="43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0193C0"/>
                        </a:buClr>
                        <a:buSzPts val="1200"/>
                        <a:buFont typeface="Comfortaa"/>
                        <a:buNone/>
                      </a:pPr>
                      <a:r>
                        <a:rPr b="0" i="0" lang="fr-FR" sz="1200" u="none" cap="none" strike="noStrike">
                          <a:solidFill>
                            <a:srgbClr val="0193C0"/>
                          </a:solidFill>
                          <a:latin typeface="Comfortaa"/>
                          <a:ea typeface="Comfortaa"/>
                          <a:cs typeface="Comfortaa"/>
                          <a:sym typeface="Comfortaa"/>
                        </a:rPr>
                        <a:t>2. Comportement(s) lié(s) à la norme</a:t>
                      </a:r>
                      <a:endParaRPr b="1" i="0" sz="1200" u="none" cap="none" strike="noStrike">
                        <a:solidFill>
                          <a:srgbClr val="0193C0"/>
                        </a:solidFill>
                        <a:latin typeface="Comfortaa"/>
                        <a:ea typeface="Comfortaa"/>
                        <a:cs typeface="Comfortaa"/>
                        <a:sym typeface="Comfortaa"/>
                      </a:endParaRPr>
                    </a:p>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43600" marL="4360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20775">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3. Groupe(s) prioritaire(s)</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4. Groupes de référence qui appuient/font appliquer la norme</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98300">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5. Groupes de référence qui s’opposent/résistent à la norme</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6. Sanctions pour avoir enfreint cette norme</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72450">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7. Récompenses pour s’être conformé(e) à cette norme</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8. Action proposée à partir de l’arbre de décision (renforcement, recadrage, modification, prise en compte) (voir Module 2, Activité 2)</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11225">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9. En cas de modification : poids de la norme (utiliser l’Évaluation du poids des normes) (voir Module 2, Activité 4)</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10. Norme publique ou privée ?</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75275">
                <a:tc gridSpan="2">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11. Autres considérations</a:t>
                      </a:r>
                      <a:endParaRPr/>
                    </a:p>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
        <p:nvSpPr>
          <p:cNvPr id="491" name="Google Shape;491;p21"/>
          <p:cNvSpPr txBox="1"/>
          <p:nvPr/>
        </p:nvSpPr>
        <p:spPr>
          <a:xfrm>
            <a:off x="603017" y="2092325"/>
            <a:ext cx="2657475" cy="1336675"/>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MODÈLE</a:t>
            </a:r>
            <a:r>
              <a:rPr b="0" i="0" lang="fr-FR" sz="11200" cap="none" strike="noStrike">
                <a:solidFill>
                  <a:srgbClr val="00B0F0"/>
                </a:solidFill>
                <a:latin typeface="Comfortaa"/>
                <a:ea typeface="Comfortaa"/>
                <a:cs typeface="Comfortaa"/>
                <a:sym typeface="Comfortaa"/>
              </a:rPr>
              <a:t> </a:t>
            </a:r>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des Profils de normes</a:t>
            </a:r>
            <a:endParaRPr/>
          </a:p>
          <a:p>
            <a:pPr indent="0" lvl="0" marL="0" marR="0" rtl="0" algn="l">
              <a:lnSpc>
                <a:spcPct val="120000"/>
              </a:lnSpc>
              <a:spcBef>
                <a:spcPts val="1000"/>
              </a:spcBef>
              <a:spcAft>
                <a:spcPts val="0"/>
              </a:spcAft>
              <a:buClr>
                <a:srgbClr val="0193C0"/>
              </a:buClr>
              <a:buSzPct val="100000"/>
              <a:buFont typeface="Arial"/>
              <a:buNone/>
            </a:pPr>
            <a:r>
              <a:rPr b="0" i="0" lang="fr-FR" sz="8000" u="sng" cap="none" strike="noStrike">
                <a:solidFill>
                  <a:schemeClr val="hlink"/>
                </a:solidFill>
                <a:latin typeface="Avenir"/>
                <a:ea typeface="Avenir"/>
                <a:cs typeface="Avenir"/>
                <a:sym typeface="Avenir"/>
                <a:hlinkClick r:id="rId3"/>
              </a:rPr>
              <a:t>Annexe 3</a:t>
            </a:r>
            <a:endParaRPr b="0" i="0" sz="2800">
              <a:solidFill>
                <a:srgbClr val="0193C0"/>
              </a:solidFill>
              <a:latin typeface="Comfortaa"/>
              <a:ea typeface="Comfortaa"/>
              <a:cs typeface="Comfortaa"/>
              <a:sym typeface="Comfortaa"/>
            </a:endParaRPr>
          </a:p>
        </p:txBody>
      </p:sp>
      <p:grpSp>
        <p:nvGrpSpPr>
          <p:cNvPr id="492" name="Google Shape;492;p21"/>
          <p:cNvGrpSpPr/>
          <p:nvPr/>
        </p:nvGrpSpPr>
        <p:grpSpPr>
          <a:xfrm>
            <a:off x="9602236" y="327846"/>
            <a:ext cx="2832738" cy="432092"/>
            <a:chOff x="4115836" y="413123"/>
            <a:chExt cx="2832738" cy="432092"/>
          </a:xfrm>
        </p:grpSpPr>
        <p:cxnSp>
          <p:nvCxnSpPr>
            <p:cNvPr id="493" name="Google Shape;493;p2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94" name="Google Shape;494;p2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95" name="Google Shape;495;p21"/>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96" name="Google Shape;496;p2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97" name="Google Shape;497;p21"/>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98" name="Google Shape;498;p2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99" name="Google Shape;499;p21"/>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00" name="Google Shape;500;p21"/>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01" name="Google Shape;501;p2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02" name="Google Shape;502;p2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03" name="Google Shape;503;p2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504" name="Google Shape;504;p21"/>
          <p:cNvSpPr txBox="1"/>
          <p:nvPr>
            <p:ph type="title"/>
          </p:nvPr>
        </p:nvSpPr>
        <p:spPr>
          <a:xfrm>
            <a:off x="201169" y="819041"/>
            <a:ext cx="3642616" cy="6655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2"/>
          <p:cNvSpPr txBox="1"/>
          <p:nvPr/>
        </p:nvSpPr>
        <p:spPr>
          <a:xfrm>
            <a:off x="6876569" y="4561392"/>
            <a:ext cx="958366" cy="238740"/>
          </a:xfrm>
          <a:prstGeom prst="rect">
            <a:avLst/>
          </a:prstGeom>
          <a:noFill/>
          <a:ln>
            <a:noFill/>
          </a:ln>
        </p:spPr>
        <p:txBody>
          <a:bodyPr anchorCtr="0" anchor="t" bIns="0" lIns="0" spcFirstLastPara="1" rIns="0" wrap="square" tIns="0">
            <a:noAutofit/>
          </a:bodyPr>
          <a:lstStyle/>
          <a:p>
            <a:pPr indent="0" lvl="0" marL="63744" marR="0" rtl="0" algn="ctr">
              <a:lnSpc>
                <a:spcPct val="90000"/>
              </a:lnSpc>
              <a:spcBef>
                <a:spcPts val="0"/>
              </a:spcBef>
              <a:spcAft>
                <a:spcPts val="0"/>
              </a:spcAft>
              <a:buClr>
                <a:srgbClr val="FFFFFF"/>
              </a:buClr>
              <a:buSzPts val="831"/>
              <a:buFont typeface="Comfortaa"/>
              <a:buNone/>
            </a:pPr>
            <a:r>
              <a:rPr b="1" i="0" lang="fr-FR" sz="831" cap="none" strike="noStrike">
                <a:solidFill>
                  <a:srgbClr val="FFFFFF"/>
                </a:solidFill>
                <a:latin typeface="Comfortaa"/>
                <a:ea typeface="Comfortaa"/>
                <a:cs typeface="Comfortaa"/>
                <a:sym typeface="Comfortaa"/>
              </a:rPr>
              <a:t>Le modèle pour cette activité est disponible en Annexe 1.</a:t>
            </a:r>
            <a:endParaRPr/>
          </a:p>
        </p:txBody>
      </p:sp>
      <p:sp>
        <p:nvSpPr>
          <p:cNvPr id="511" name="Google Shape;511;p22"/>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3</a:t>
            </a:r>
            <a:endParaRPr/>
          </a:p>
        </p:txBody>
      </p:sp>
      <p:sp>
        <p:nvSpPr>
          <p:cNvPr id="512" name="Google Shape;512;p22"/>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513" name="Google Shape;513;p22"/>
          <p:cNvGraphicFramePr/>
          <p:nvPr/>
        </p:nvGraphicFramePr>
        <p:xfrm>
          <a:off x="3898649" y="800413"/>
          <a:ext cx="3000000" cy="3000000"/>
        </p:xfrm>
        <a:graphic>
          <a:graphicData uri="http://schemas.openxmlformats.org/drawingml/2006/table">
            <a:tbl>
              <a:tblPr bandRow="1" firstCol="1" firstRow="1">
                <a:noFill/>
                <a:tableStyleId>{E0F38CED-73EC-4667-8BEF-947559009787}</a:tableStyleId>
              </a:tblPr>
              <a:tblGrid>
                <a:gridCol w="3572375"/>
                <a:gridCol w="4275500"/>
              </a:tblGrid>
              <a:tr h="1501175">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1. Norme actuelle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Dans un couple, l’homme est censé avoir le pouvoir décisionnel final</a:t>
                      </a:r>
                      <a:endParaRPr/>
                    </a:p>
                  </a:txBody>
                  <a:tcPr marT="0" marB="0" marR="43600" marL="43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0193C0"/>
                        </a:buClr>
                        <a:buSzPts val="1100"/>
                        <a:buFont typeface="Comfortaa"/>
                        <a:buNone/>
                      </a:pPr>
                      <a:r>
                        <a:rPr b="0" i="0" lang="fr-FR" sz="1100" u="none" cap="none" strike="noStrike">
                          <a:solidFill>
                            <a:srgbClr val="0193C0"/>
                          </a:solidFill>
                          <a:latin typeface="Comfortaa"/>
                          <a:ea typeface="Comfortaa"/>
                          <a:cs typeface="Comfortaa"/>
                          <a:sym typeface="Comfortaa"/>
                        </a:rPr>
                        <a:t>2. Comportement(s) lié(s) à la norme</a:t>
                      </a:r>
                      <a:endParaRPr b="1" i="0" sz="1100" u="none" cap="none" strike="noStrike">
                        <a:solidFill>
                          <a:srgbClr val="0193C0"/>
                        </a:solidFill>
                        <a:latin typeface="Comfortaa"/>
                        <a:ea typeface="Comfortaa"/>
                        <a:cs typeface="Comfortaa"/>
                        <a:sym typeface="Comfortaa"/>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Les jeunes femmes utilisent une méthode de contraception</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Les jeunes couples abordent l’utilisation d’une méthode de contraception</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Les jeunes hommes et les jeunes femmes ont utilisé un préservatif lors de leur dernier rapport sexuel.</a:t>
                      </a:r>
                      <a:endParaRPr/>
                    </a:p>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6500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3. Groupe(s) prioritaire(s)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Jeunes couples </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Jeunes femmes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Jeunes hommes</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4. Groupes de référence qui appuient/font appliquer la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Belles-mères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Dirigeants communautaires de sexe masculin</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Travailleurs de la santé</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6015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5. Groupes de référence qui s’opposent/résistent à la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Certaines jeunes femmes au sein de la communauté</a:t>
                      </a:r>
                      <a:endParaRPr b="0" i="0" sz="1100" u="none" cap="none" strike="noStrike">
                        <a:solidFill>
                          <a:srgbClr val="3F3F3F"/>
                        </a:solidFill>
                        <a:latin typeface="Comfortaa"/>
                        <a:ea typeface="Comfortaa"/>
                        <a:cs typeface="Comfortaa"/>
                        <a:sym typeface="Comfortaa"/>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6. Sanctions pour avoir enfreint cette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Violences conjugales (femmes)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Moqueries (hommes)</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010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7. Récompenses pour s’être conformé(e) à cette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 statut social de l’homme est préservé</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La jeune femme est acceptée par la famille de son mari/valorisée comme étant une femme respectable et/ou obéissante par sa belle-mère, son mari et/ou la communauté</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8. Action proposée à partir de l’arbre de décision (renforcement, recadrage, modification, prise en compte) (voir Module 2, Activité 2)</a:t>
                      </a:r>
                      <a:endParaRPr b="0" i="0" sz="1100" u="none" cap="none" strike="noStrike">
                        <a:solidFill>
                          <a:srgbClr val="3F3F3F"/>
                        </a:solidFill>
                        <a:latin typeface="Comfortaa"/>
                        <a:ea typeface="Comfortaa"/>
                        <a:cs typeface="Comfortaa"/>
                        <a:sym typeface="Comfortaa"/>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Ne pas remplir pour l’instant</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1970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9. En cas de modification : poids de la norme (utiliser l’Évaluation du poids des normes) (voir Module 2, Activité 4)</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Ne pas remplir pour l’instant</a:t>
                      </a:r>
                      <a:endParaRPr b="0" i="0" sz="1100" u="none" cap="none" strike="noStrike">
                        <a:solidFill>
                          <a:srgbClr val="3F3F3F"/>
                        </a:solidFill>
                        <a:latin typeface="Comfortaa"/>
                        <a:ea typeface="Comfortaa"/>
                        <a:cs typeface="Comfortaa"/>
                        <a:sym typeface="Comfortaa"/>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10. Norme publique ou privée ?</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Privée : ils ne sont généralement pas témoins de la prise de décision des autres couples, mais ils peuvent en entendre parler</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18275">
                <a:tc gridSpan="2">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11. Autres considérations</a:t>
                      </a:r>
                      <a:endParaRPr/>
                    </a:p>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
        <p:nvSpPr>
          <p:cNvPr id="514" name="Google Shape;514;p22"/>
          <p:cNvSpPr txBox="1"/>
          <p:nvPr/>
        </p:nvSpPr>
        <p:spPr>
          <a:xfrm>
            <a:off x="603017" y="2092325"/>
            <a:ext cx="2657475" cy="1336675"/>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EXEMPLE</a:t>
            </a:r>
            <a:endParaRPr b="0" i="0" sz="11200">
              <a:solidFill>
                <a:srgbClr val="00B0F0"/>
              </a:solidFill>
              <a:latin typeface="Comfortaa"/>
              <a:ea typeface="Comfortaa"/>
              <a:cs typeface="Comfortaa"/>
              <a:sym typeface="Comfortaa"/>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des Profils de normes</a:t>
            </a:r>
            <a:endParaRPr/>
          </a:p>
          <a:p>
            <a:pPr indent="0" lvl="0" marL="0" marR="0" rtl="0" algn="l">
              <a:lnSpc>
                <a:spcPct val="90000"/>
              </a:lnSpc>
              <a:spcBef>
                <a:spcPts val="1000"/>
              </a:spcBef>
              <a:spcAft>
                <a:spcPts val="0"/>
              </a:spcAft>
              <a:buClr>
                <a:schemeClr val="dk1"/>
              </a:buClr>
              <a:buSzPct val="100000"/>
              <a:buFont typeface="Arial"/>
              <a:buNone/>
            </a:pPr>
            <a:r>
              <a:t/>
            </a:r>
            <a:endParaRPr b="0" i="0" sz="2800">
              <a:solidFill>
                <a:srgbClr val="00B0F0"/>
              </a:solidFill>
              <a:latin typeface="Comfortaa"/>
              <a:ea typeface="Comfortaa"/>
              <a:cs typeface="Comfortaa"/>
              <a:sym typeface="Comfortaa"/>
            </a:endParaRPr>
          </a:p>
        </p:txBody>
      </p:sp>
      <p:sp>
        <p:nvSpPr>
          <p:cNvPr id="515" name="Google Shape;515;p22"/>
          <p:cNvSpPr txBox="1"/>
          <p:nvPr>
            <p:ph type="title"/>
          </p:nvPr>
        </p:nvSpPr>
        <p:spPr>
          <a:xfrm>
            <a:off x="256033" y="819041"/>
            <a:ext cx="3642616" cy="6655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grpSp>
        <p:nvGrpSpPr>
          <p:cNvPr id="516" name="Google Shape;516;p22"/>
          <p:cNvGrpSpPr/>
          <p:nvPr/>
        </p:nvGrpSpPr>
        <p:grpSpPr>
          <a:xfrm>
            <a:off x="9602236" y="327846"/>
            <a:ext cx="2832738" cy="432092"/>
            <a:chOff x="4115836" y="413123"/>
            <a:chExt cx="2832738" cy="432092"/>
          </a:xfrm>
        </p:grpSpPr>
        <p:cxnSp>
          <p:nvCxnSpPr>
            <p:cNvPr id="517" name="Google Shape;517;p2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18" name="Google Shape;518;p2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19" name="Google Shape;519;p22"/>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20" name="Google Shape;520;p2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521" name="Google Shape;521;p22"/>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522" name="Google Shape;522;p2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23" name="Google Shape;523;p22"/>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24" name="Google Shape;524;p22"/>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25" name="Google Shape;525;p2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26" name="Google Shape;526;p2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27" name="Google Shape;527;p2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3"/>
          <p:cNvSpPr txBox="1"/>
          <p:nvPr>
            <p:ph idx="1" type="body"/>
          </p:nvPr>
        </p:nvSpPr>
        <p:spPr>
          <a:xfrm>
            <a:off x="94780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analysé comment les normes influencent les comportements (Activité 1) et la relation des différents groupes prioritaires et groupes de référence avec les normes (Activité 2), et elle a établi des Profils de normes afin de synthétiser les informations abordées (Activité 3). Le Module 1, « Étude des normes », est terminé. Dans le cadre du Module 2, l’équipe devra consulter la communauté concernée afin de solliciter des avis concernant l’éventuelle volonté de modifier ces normes et la manière d’y parvenir.</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534" name="Google Shape;534;p23"/>
          <p:cNvGrpSpPr/>
          <p:nvPr/>
        </p:nvGrpSpPr>
        <p:grpSpPr>
          <a:xfrm>
            <a:off x="9602236" y="327846"/>
            <a:ext cx="2832738" cy="432092"/>
            <a:chOff x="4115836" y="413123"/>
            <a:chExt cx="2832738" cy="432092"/>
          </a:xfrm>
        </p:grpSpPr>
        <p:cxnSp>
          <p:nvCxnSpPr>
            <p:cNvPr id="535" name="Google Shape;535;p2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36" name="Google Shape;536;p2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37" name="Google Shape;537;p23"/>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38" name="Google Shape;538;p2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539" name="Google Shape;539;p23"/>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540" name="Google Shape;540;p2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41" name="Google Shape;541;p23"/>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42" name="Google Shape;542;p23"/>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43" name="Google Shape;543;p2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44" name="Google Shape;544;p2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45" name="Google Shape;545;p2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546" name="Google Shape;546;p23"/>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pSp>
        <p:nvGrpSpPr>
          <p:cNvPr id="551" name="Google Shape;551;p24"/>
          <p:cNvGrpSpPr/>
          <p:nvPr/>
        </p:nvGrpSpPr>
        <p:grpSpPr>
          <a:xfrm>
            <a:off x="4396954" y="2074904"/>
            <a:ext cx="3398091" cy="2425614"/>
            <a:chOff x="4396954" y="1445918"/>
            <a:chExt cx="3398091" cy="2425614"/>
          </a:xfrm>
        </p:grpSpPr>
        <p:sp>
          <p:nvSpPr>
            <p:cNvPr id="552" name="Google Shape;552;p24"/>
            <p:cNvSpPr txBox="1"/>
            <p:nvPr/>
          </p:nvSpPr>
          <p:spPr>
            <a:xfrm>
              <a:off x="4396954" y="3482529"/>
              <a:ext cx="3398091" cy="3890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Consultation de la communauté</a:t>
              </a:r>
              <a:endParaRPr/>
            </a:p>
          </p:txBody>
        </p:sp>
        <p:grpSp>
          <p:nvGrpSpPr>
            <p:cNvPr id="553" name="Google Shape;553;p24"/>
            <p:cNvGrpSpPr/>
            <p:nvPr/>
          </p:nvGrpSpPr>
          <p:grpSpPr>
            <a:xfrm>
              <a:off x="5131224" y="1445918"/>
              <a:ext cx="1929553" cy="1929553"/>
              <a:chOff x="453466" y="5899754"/>
              <a:chExt cx="2305246" cy="2305246"/>
            </a:xfrm>
          </p:grpSpPr>
          <p:sp>
            <p:nvSpPr>
              <p:cNvPr id="554" name="Google Shape;554;p24"/>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55" name="Google Shape;555;p24"/>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cap="none" strike="noStrike">
                    <a:solidFill>
                      <a:srgbClr val="07C1E8"/>
                    </a:solidFill>
                    <a:latin typeface="Comfortaa"/>
                    <a:ea typeface="Comfortaa"/>
                    <a:cs typeface="Comfortaa"/>
                    <a:sym typeface="Comfortaa"/>
                  </a:rPr>
                  <a:t>MODULE </a:t>
                </a:r>
                <a:r>
                  <a:rPr b="1" i="0" lang="fr-FR" sz="1100" cap="none" strike="noStrike">
                    <a:solidFill>
                      <a:srgbClr val="07C1E8"/>
                    </a:solidFill>
                    <a:latin typeface="Comfortaa"/>
                    <a:ea typeface="Comfortaa"/>
                    <a:cs typeface="Comfortaa"/>
                    <a:sym typeface="Comfortaa"/>
                  </a:rPr>
                  <a:t>2</a:t>
                </a:r>
                <a:endParaRPr b="1" i="0" sz="900">
                  <a:solidFill>
                    <a:srgbClr val="07C1E8"/>
                  </a:solidFill>
                  <a:latin typeface="Comfortaa"/>
                  <a:ea typeface="Comfortaa"/>
                  <a:cs typeface="Comfortaa"/>
                  <a:sym typeface="Comfortaa"/>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5"/>
          <p:cNvSpPr txBox="1"/>
          <p:nvPr>
            <p:ph idx="1" type="body"/>
          </p:nvPr>
        </p:nvSpPr>
        <p:spPr>
          <a:xfrm>
            <a:off x="995151" y="1517364"/>
            <a:ext cx="10172403" cy="5012156"/>
          </a:xfrm>
          <a:prstGeom prst="rect">
            <a:avLst/>
          </a:prstGeom>
          <a:noFill/>
          <a:ln>
            <a:noFill/>
          </a:ln>
        </p:spPr>
        <p:txBody>
          <a:bodyPr anchorCtr="0" anchor="t" bIns="45700" lIns="91425" spcFirstLastPara="1" rIns="91425" wrap="square" tIns="45700">
            <a:normAutofit fontScale="45000" lnSpcReduction="20000"/>
          </a:bodyPr>
          <a:lstStyle/>
          <a:p>
            <a:pPr indent="0" lvl="0" marL="0" rtl="0" algn="l">
              <a:lnSpc>
                <a:spcPct val="120000"/>
              </a:lnSpc>
              <a:spcBef>
                <a:spcPts val="0"/>
              </a:spcBef>
              <a:spcAft>
                <a:spcPts val="0"/>
              </a:spcAft>
              <a:buClr>
                <a:srgbClr val="0193C0"/>
              </a:buClr>
              <a:buSzPct val="100000"/>
              <a:buNone/>
            </a:pPr>
            <a:r>
              <a:rPr b="0" i="0" lang="fr-FR" sz="5100" cap="none" strike="noStrike">
                <a:solidFill>
                  <a:srgbClr val="0193C0"/>
                </a:solidFill>
                <a:latin typeface="Comfortaa"/>
                <a:ea typeface="Comfortaa"/>
                <a:cs typeface="Comfortaa"/>
                <a:sym typeface="Comfortaa"/>
              </a:rPr>
              <a:t>OBJECTIF</a:t>
            </a:r>
            <a:endParaRPr/>
          </a:p>
          <a:p>
            <a:pPr indent="0" lvl="0" marL="0" rtl="0" algn="l">
              <a:lnSpc>
                <a:spcPct val="120000"/>
              </a:lnSpc>
              <a:spcBef>
                <a:spcPts val="1000"/>
              </a:spcBef>
              <a:spcAft>
                <a:spcPts val="0"/>
              </a:spcAft>
              <a:buClr>
                <a:srgbClr val="454545"/>
              </a:buClr>
              <a:buSzPct val="100000"/>
              <a:buNone/>
            </a:pPr>
            <a:r>
              <a:rPr b="0" i="0" lang="fr-FR" sz="4200" cap="none" strike="noStrike">
                <a:solidFill>
                  <a:srgbClr val="454545"/>
                </a:solidFill>
                <a:latin typeface="Avenir"/>
                <a:ea typeface="Avenir"/>
                <a:cs typeface="Avenir"/>
                <a:sym typeface="Avenir"/>
              </a:rPr>
              <a:t>Engager le dialogue de manière réfléchie avec d’autres membres de la communauté afin de partager l’étude des normes et de solliciter des avis concernant l’éventuelle nécessité de modifier ces normes et la manière d’y parvenir.</a:t>
            </a:r>
            <a:endParaRPr sz="4200">
              <a:solidFill>
                <a:srgbClr val="0193C0"/>
              </a:solidFill>
              <a:latin typeface="Avenir"/>
              <a:ea typeface="Avenir"/>
              <a:cs typeface="Avenir"/>
              <a:sym typeface="Avenir"/>
            </a:endParaRPr>
          </a:p>
          <a:p>
            <a:pPr indent="0" lvl="0" marL="0" rtl="0" algn="l">
              <a:lnSpc>
                <a:spcPct val="120000"/>
              </a:lnSpc>
              <a:spcBef>
                <a:spcPts val="1000"/>
              </a:spcBef>
              <a:spcAft>
                <a:spcPts val="0"/>
              </a:spcAft>
              <a:buClr>
                <a:srgbClr val="0193C0"/>
              </a:buClr>
              <a:buSzPct val="100000"/>
              <a:buNone/>
            </a:pPr>
            <a:r>
              <a:rPr b="0" i="0" lang="fr-FR" sz="5100" cap="none" strike="noStrike">
                <a:solidFill>
                  <a:srgbClr val="0193C0"/>
                </a:solidFill>
                <a:latin typeface="Comfortaa"/>
                <a:ea typeface="Comfortaa"/>
                <a:cs typeface="Comfortaa"/>
                <a:sym typeface="Comfortaa"/>
              </a:rPr>
              <a:t>ACTIVITÉS DANS CE MODULE</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Valider les normes</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Utiliser l’arbre de décision</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Identifier l’état futur</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Évaluer la difficulté du changement</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Rendre compte des décisions</a:t>
            </a:r>
            <a:endParaRPr sz="4200">
              <a:solidFill>
                <a:srgbClr val="0193C0"/>
              </a:solidFill>
              <a:latin typeface="Avenir"/>
              <a:ea typeface="Avenir"/>
              <a:cs typeface="Avenir"/>
              <a:sym typeface="Avenir"/>
            </a:endParaRPr>
          </a:p>
          <a:p>
            <a:pPr indent="0" lvl="0" marL="0" rtl="0" algn="l">
              <a:lnSpc>
                <a:spcPct val="120000"/>
              </a:lnSpc>
              <a:spcBef>
                <a:spcPts val="1000"/>
              </a:spcBef>
              <a:spcAft>
                <a:spcPts val="0"/>
              </a:spcAft>
              <a:buClr>
                <a:srgbClr val="0193C0"/>
              </a:buClr>
              <a:buSzPct val="100000"/>
              <a:buNone/>
            </a:pPr>
            <a:r>
              <a:rPr b="0" i="0" lang="fr-FR" sz="5100" cap="none" strike="noStrike">
                <a:solidFill>
                  <a:srgbClr val="0193C0"/>
                </a:solidFill>
                <a:latin typeface="Comfortaa"/>
                <a:ea typeface="Comfortaa"/>
                <a:cs typeface="Comfortaa"/>
                <a:sym typeface="Comfortaa"/>
              </a:rPr>
              <a:t>RÉSULTAT</a:t>
            </a:r>
            <a:endParaRPr/>
          </a:p>
          <a:p>
            <a:pPr indent="0" lvl="0" marL="0" rtl="0" algn="l">
              <a:lnSpc>
                <a:spcPct val="120000"/>
              </a:lnSpc>
              <a:spcBef>
                <a:spcPts val="1000"/>
              </a:spcBef>
              <a:spcAft>
                <a:spcPts val="0"/>
              </a:spcAft>
              <a:buClr>
                <a:srgbClr val="07C1E8"/>
              </a:buClr>
              <a:buSzPct val="100000"/>
              <a:buNone/>
            </a:pPr>
            <a:r>
              <a:rPr b="0" i="0" lang="fr-FR" sz="4200" cap="none" strike="noStrike">
                <a:solidFill>
                  <a:srgbClr val="454545"/>
                </a:solidFill>
                <a:latin typeface="Avenir"/>
                <a:ea typeface="Avenir"/>
                <a:cs typeface="Avenir"/>
                <a:sym typeface="Avenir"/>
              </a:rPr>
              <a:t>Les Profils de normes sont remplis</a:t>
            </a:r>
            <a:endParaRPr/>
          </a:p>
          <a:p>
            <a:pPr indent="0" lvl="0" marL="0" rtl="0" algn="l">
              <a:lnSpc>
                <a:spcPct val="120000"/>
              </a:lnSpc>
              <a:spcBef>
                <a:spcPts val="1000"/>
              </a:spcBef>
              <a:spcAft>
                <a:spcPts val="0"/>
              </a:spcAft>
              <a:buClr>
                <a:schemeClr val="dk1"/>
              </a:buClr>
              <a:buSzPct val="100000"/>
              <a:buNone/>
            </a:pPr>
            <a:r>
              <a:t/>
            </a:r>
            <a:endParaRPr/>
          </a:p>
        </p:txBody>
      </p:sp>
      <p:sp>
        <p:nvSpPr>
          <p:cNvPr id="561" name="Google Shape;561;p25"/>
          <p:cNvSpPr txBox="1"/>
          <p:nvPr/>
        </p:nvSpPr>
        <p:spPr>
          <a:xfrm>
            <a:off x="7563105" y="3883528"/>
            <a:ext cx="4281652" cy="15393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1600"/>
              <a:buFont typeface="Avenir"/>
              <a:buNone/>
            </a:pPr>
            <a:r>
              <a:rPr b="0" i="0" lang="fr-FR" sz="1600" cap="none" strike="noStrike">
                <a:solidFill>
                  <a:srgbClr val="07C1E8"/>
                </a:solidFill>
                <a:latin typeface="Avenir"/>
                <a:ea typeface="Avenir"/>
                <a:cs typeface="Avenir"/>
                <a:sym typeface="Avenir"/>
              </a:rPr>
              <a:t>À l’exception de l’Activité 5, toutes les activités doivent être réalisées avec les membres de la communauté dans le cadre d’une réunion communautaire. Observez attentivement les diapositives. Certaines sont destinées à être utilisées avec l’équipe pour expliquer ce que vous allez faire, et d’autres doivent être utilisées avec la communauté lors des réunions communautaires.</a:t>
            </a:r>
            <a:endParaRPr/>
          </a:p>
          <a:p>
            <a:pPr indent="0" lvl="0" marL="0" marR="0" rtl="0" algn="l">
              <a:lnSpc>
                <a:spcPct val="90000"/>
              </a:lnSpc>
              <a:spcBef>
                <a:spcPts val="0"/>
              </a:spcBef>
              <a:spcAft>
                <a:spcPts val="0"/>
              </a:spcAft>
              <a:buClr>
                <a:schemeClr val="dk2"/>
              </a:buClr>
              <a:buSzPts val="1600"/>
              <a:buFont typeface="Montserrat"/>
              <a:buNone/>
            </a:pPr>
            <a:r>
              <a:t/>
            </a:r>
            <a:endParaRPr b="0" i="0" sz="1600">
              <a:solidFill>
                <a:srgbClr val="07C1E8"/>
              </a:solidFill>
              <a:latin typeface="Avenir"/>
              <a:ea typeface="Avenir"/>
              <a:cs typeface="Avenir"/>
              <a:sym typeface="Avenir"/>
            </a:endParaRPr>
          </a:p>
          <a:p>
            <a:pPr indent="0" lvl="0" marL="0" marR="0" rtl="0" algn="l">
              <a:lnSpc>
                <a:spcPct val="90000"/>
              </a:lnSpc>
              <a:spcBef>
                <a:spcPts val="0"/>
              </a:spcBef>
              <a:spcAft>
                <a:spcPts val="0"/>
              </a:spcAft>
              <a:buClr>
                <a:srgbClr val="07C1E8"/>
              </a:buClr>
              <a:buSzPts val="1600"/>
              <a:buFont typeface="Avenir"/>
              <a:buNone/>
            </a:pPr>
            <a:r>
              <a:rPr b="0" i="0" lang="fr-FR" sz="1600" cap="none" strike="noStrike">
                <a:solidFill>
                  <a:srgbClr val="07C1E8"/>
                </a:solidFill>
                <a:latin typeface="Avenir"/>
                <a:ea typeface="Avenir"/>
                <a:cs typeface="Avenir"/>
                <a:sym typeface="Avenir"/>
              </a:rPr>
              <a:t>Un astérisque (*) est présent dans le coin supérieur droit des diapositives à utiliser lors des réunions communautaires.</a:t>
            </a:r>
            <a:endParaRPr/>
          </a:p>
        </p:txBody>
      </p:sp>
      <p:sp>
        <p:nvSpPr>
          <p:cNvPr id="562" name="Google Shape;562;p25"/>
          <p:cNvSpPr/>
          <p:nvPr/>
        </p:nvSpPr>
        <p:spPr>
          <a:xfrm>
            <a:off x="5907024" y="4221152"/>
            <a:ext cx="1414157" cy="1379007"/>
          </a:xfrm>
          <a:prstGeom prst="ellipse">
            <a:avLst/>
          </a:prstGeom>
          <a:noFill/>
          <a:ln cap="flat" cmpd="sng" w="28575">
            <a:solidFill>
              <a:srgbClr val="07C1E8"/>
            </a:solidFill>
            <a:prstDash val="solid"/>
            <a:miter lim="800000"/>
            <a:headEnd len="sm" w="sm" type="none"/>
            <a:tailEnd len="sm" w="sm" type="none"/>
          </a:ln>
        </p:spPr>
        <p:txBody>
          <a:bodyPr anchorCtr="0" anchor="ctr" bIns="54000" lIns="0" spcFirstLastPara="1" rIns="0" wrap="square" tIns="36000">
            <a:noAutofit/>
          </a:bodyPr>
          <a:lstStyle/>
          <a:p>
            <a:pPr indent="0" lvl="0" marL="0" marR="0" rtl="0" algn="ctr">
              <a:lnSpc>
                <a:spcPct val="110000"/>
              </a:lnSpc>
              <a:spcBef>
                <a:spcPts val="0"/>
              </a:spcBef>
              <a:spcAft>
                <a:spcPts val="0"/>
              </a:spcAft>
              <a:buNone/>
            </a:pPr>
            <a:r>
              <a:rPr b="1" i="0" lang="fr-FR" sz="1800" cap="none" strike="noStrike">
                <a:solidFill>
                  <a:srgbClr val="07C1E8"/>
                </a:solidFill>
                <a:latin typeface="Calibri"/>
                <a:ea typeface="Calibri"/>
                <a:cs typeface="Calibri"/>
                <a:sym typeface="Calibri"/>
              </a:rPr>
              <a:t>Remarque</a:t>
            </a:r>
            <a:endParaRPr/>
          </a:p>
        </p:txBody>
      </p:sp>
      <p:sp>
        <p:nvSpPr>
          <p:cNvPr id="563" name="Google Shape;563;p25"/>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2 : Consultation de la communauté</a:t>
            </a:r>
            <a:endParaRPr sz="3200">
              <a:latin typeface="Calibri"/>
              <a:ea typeface="Calibri"/>
              <a:cs typeface="Calibri"/>
              <a:sym typeface="Calibri"/>
            </a:endParaRPr>
          </a:p>
        </p:txBody>
      </p:sp>
      <p:grpSp>
        <p:nvGrpSpPr>
          <p:cNvPr id="564" name="Google Shape;564;p25"/>
          <p:cNvGrpSpPr/>
          <p:nvPr/>
        </p:nvGrpSpPr>
        <p:grpSpPr>
          <a:xfrm>
            <a:off x="9600959" y="328481"/>
            <a:ext cx="2832739" cy="432092"/>
            <a:chOff x="4115835" y="413123"/>
            <a:chExt cx="2832739" cy="432092"/>
          </a:xfrm>
        </p:grpSpPr>
        <p:cxnSp>
          <p:nvCxnSpPr>
            <p:cNvPr id="565" name="Google Shape;565;p2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66" name="Google Shape;566;p2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67" name="Google Shape;567;p2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68" name="Google Shape;568;p2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569" name="Google Shape;569;p2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570" name="Google Shape;570;p2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71" name="Google Shape;571;p2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72" name="Google Shape;572;p2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73" name="Google Shape;573;p25"/>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74" name="Google Shape;574;p2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75" name="Google Shape;575;p2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6"/>
          <p:cNvSpPr txBox="1"/>
          <p:nvPr>
            <p:ph idx="1" type="body"/>
          </p:nvPr>
        </p:nvSpPr>
        <p:spPr>
          <a:xfrm>
            <a:off x="994135" y="14948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Clr>
                <a:srgbClr val="0193C0"/>
              </a:buClr>
              <a:buSzPct val="100000"/>
              <a:buNone/>
            </a:pPr>
            <a:r>
              <a:rPr b="0" i="0" lang="fr-FR" sz="3000" cap="none" strike="noStrike">
                <a:solidFill>
                  <a:srgbClr val="0193C0"/>
                </a:solidFill>
                <a:latin typeface="Comfortaa"/>
                <a:ea typeface="Comfortaa"/>
                <a:cs typeface="Comfortaa"/>
                <a:sym typeface="Comfortaa"/>
              </a:rPr>
              <a:t>TERMES CLÉS</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Renforcement »</a:t>
            </a:r>
            <a:r>
              <a:rPr b="0" i="0" lang="fr-FR" sz="2600" cap="none" strike="noStrike">
                <a:solidFill>
                  <a:srgbClr val="454545"/>
                </a:solidFill>
                <a:latin typeface="Avenir"/>
                <a:ea typeface="Avenir"/>
                <a:cs typeface="Avenir"/>
                <a:sym typeface="Avenir"/>
              </a:rPr>
              <a:t> de la norme </a:t>
            </a:r>
            <a:r>
              <a:rPr b="1" i="0" lang="fr-FR" sz="2600" cap="none" strike="noStrike">
                <a:solidFill>
                  <a:srgbClr val="454545"/>
                </a:solidFill>
                <a:latin typeface="Avenir"/>
                <a:ea typeface="Avenir"/>
                <a:cs typeface="Avenir"/>
                <a:sym typeface="Avenir"/>
              </a:rPr>
              <a:t>:</a:t>
            </a:r>
            <a:r>
              <a:rPr b="0" i="0" lang="fr-FR" sz="2600" cap="none" strike="noStrike">
                <a:solidFill>
                  <a:srgbClr val="454545"/>
                </a:solidFill>
                <a:latin typeface="Avenir"/>
                <a:ea typeface="Avenir"/>
                <a:cs typeface="Avenir"/>
                <a:sym typeface="Avenir"/>
              </a:rPr>
              <a:t>La communauté souhaite renforcer la norme ou la démocratiser afin d’améliorer le bien-être.</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Recadrage » </a:t>
            </a:r>
            <a:r>
              <a:rPr b="0" i="0" lang="fr-FR" sz="2600" cap="none" strike="noStrike">
                <a:solidFill>
                  <a:srgbClr val="454545"/>
                </a:solidFill>
                <a:latin typeface="Avenir"/>
                <a:ea typeface="Avenir"/>
                <a:cs typeface="Avenir"/>
                <a:sym typeface="Avenir"/>
              </a:rPr>
              <a:t>de la norme : La communauté souhaite aborder la norme avec une autre perspective, de sorte qu’elle puisse être utile afin d’améliorer le bien-être.</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Modification » </a:t>
            </a:r>
            <a:r>
              <a:rPr b="0" i="0" lang="fr-FR" sz="2600" cap="none" strike="noStrike">
                <a:solidFill>
                  <a:srgbClr val="454545"/>
                </a:solidFill>
                <a:latin typeface="Avenir"/>
                <a:ea typeface="Avenir"/>
                <a:cs typeface="Avenir"/>
                <a:sym typeface="Avenir"/>
              </a:rPr>
              <a:t>de la norme : La communauté souhaite modifier la norme afin d’améliorer le bien-être. </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Prise en compte » </a:t>
            </a:r>
            <a:r>
              <a:rPr b="0" i="0" lang="fr-FR" sz="2600" cap="none" strike="noStrike">
                <a:solidFill>
                  <a:srgbClr val="454545"/>
                </a:solidFill>
                <a:latin typeface="Avenir"/>
                <a:ea typeface="Avenir"/>
                <a:cs typeface="Avenir"/>
                <a:sym typeface="Avenir"/>
              </a:rPr>
              <a:t>de la norme : La communauté souhaite que les programmes prennent en compte cette norme, mais elle n’estime pas que celle-ci soit utile afin d’améliorer le bien-être. </a:t>
            </a:r>
            <a:endParaRPr/>
          </a:p>
          <a:p>
            <a:pPr indent="0" lvl="0" marL="0" rtl="0" algn="l">
              <a:lnSpc>
                <a:spcPct val="90000"/>
              </a:lnSpc>
              <a:spcBef>
                <a:spcPts val="1000"/>
              </a:spcBef>
              <a:spcAft>
                <a:spcPts val="0"/>
              </a:spcAft>
              <a:buClr>
                <a:schemeClr val="dk1"/>
              </a:buClr>
              <a:buSzPct val="100000"/>
              <a:buNone/>
            </a:pPr>
            <a:r>
              <a:t/>
            </a:r>
            <a:endParaRPr/>
          </a:p>
        </p:txBody>
      </p:sp>
      <p:sp>
        <p:nvSpPr>
          <p:cNvPr id="581" name="Google Shape;581;p26"/>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2 : Consultation de la communauté</a:t>
            </a:r>
            <a:endParaRPr sz="3200">
              <a:latin typeface="Calibri"/>
              <a:ea typeface="Calibri"/>
              <a:cs typeface="Calibri"/>
              <a:sym typeface="Calibri"/>
            </a:endParaRPr>
          </a:p>
        </p:txBody>
      </p:sp>
      <p:grpSp>
        <p:nvGrpSpPr>
          <p:cNvPr id="582" name="Google Shape;582;p26"/>
          <p:cNvGrpSpPr/>
          <p:nvPr/>
        </p:nvGrpSpPr>
        <p:grpSpPr>
          <a:xfrm>
            <a:off x="9600959" y="328481"/>
            <a:ext cx="2832739" cy="432092"/>
            <a:chOff x="4115835" y="413123"/>
            <a:chExt cx="2832739" cy="432092"/>
          </a:xfrm>
        </p:grpSpPr>
        <p:cxnSp>
          <p:nvCxnSpPr>
            <p:cNvPr id="583" name="Google Shape;583;p2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84" name="Google Shape;584;p2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85" name="Google Shape;585;p2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86" name="Google Shape;586;p2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587" name="Google Shape;587;p2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588" name="Google Shape;588;p2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89" name="Google Shape;589;p2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90" name="Google Shape;590;p2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91" name="Google Shape;591;p26"/>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92" name="Google Shape;592;p2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93" name="Google Shape;593;p2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7"/>
          <p:cNvSpPr txBox="1"/>
          <p:nvPr>
            <p:ph idx="1" type="body"/>
          </p:nvPr>
        </p:nvSpPr>
        <p:spPr>
          <a:xfrm>
            <a:off x="946529" y="1542031"/>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Les Activités 1 à 4 se complètent mutuellement et doivent être réalisées au cours d’une même session si possible. Dans le cadre de cette première activité, l’équipe accueillera chaleureusement les participants, s’assurera qu’ils comprennent les objectifs de l’équipe, et leur montrera que leurs avis et leurs connaissances sont précieux. L’objectif de cette activité est également de confirmer que la communauté accepte que les normes sociales identifiées lors de la recherche formative soient pertinentes pour elle.</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sp>
        <p:nvSpPr>
          <p:cNvPr id="599" name="Google Shape;599;p27"/>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2 : Consultation de la communauté</a:t>
            </a:r>
            <a:endParaRPr sz="3200">
              <a:latin typeface="Calibri"/>
              <a:ea typeface="Calibri"/>
              <a:cs typeface="Calibri"/>
              <a:sym typeface="Calibri"/>
            </a:endParaRPr>
          </a:p>
        </p:txBody>
      </p:sp>
      <p:grpSp>
        <p:nvGrpSpPr>
          <p:cNvPr id="600" name="Google Shape;600;p27"/>
          <p:cNvGrpSpPr/>
          <p:nvPr/>
        </p:nvGrpSpPr>
        <p:grpSpPr>
          <a:xfrm>
            <a:off x="9600959" y="328481"/>
            <a:ext cx="2832739" cy="432092"/>
            <a:chOff x="4115835" y="413123"/>
            <a:chExt cx="2832739" cy="432092"/>
          </a:xfrm>
        </p:grpSpPr>
        <p:cxnSp>
          <p:nvCxnSpPr>
            <p:cNvPr id="601" name="Google Shape;601;p2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02" name="Google Shape;602;p2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03" name="Google Shape;603;p2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04" name="Google Shape;604;p2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05" name="Google Shape;605;p2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06" name="Google Shape;606;p2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07" name="Google Shape;607;p2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08" name="Google Shape;608;p2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09" name="Google Shape;609;p27"/>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10" name="Google Shape;610;p2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11" name="Google Shape;611;p2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8"/>
          <p:cNvSpPr txBox="1"/>
          <p:nvPr>
            <p:ph idx="1" type="body"/>
          </p:nvPr>
        </p:nvSpPr>
        <p:spPr>
          <a:xfrm>
            <a:off x="1024446"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INSTRUCTIONS</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Organiser la réunion communautaire</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Présenter le programme et ses objectifs</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Définir les normes sociales et solliciter des contributions à la liste des normes sociales pertinentes établie par le programme</a:t>
            </a:r>
            <a:endParaRPr/>
          </a:p>
          <a:p>
            <a:pPr indent="0" lvl="0" marL="0" rtl="0" algn="l">
              <a:lnSpc>
                <a:spcPct val="90000"/>
              </a:lnSpc>
              <a:spcBef>
                <a:spcPts val="1000"/>
              </a:spcBef>
              <a:spcAft>
                <a:spcPts val="0"/>
              </a:spcAft>
              <a:buClr>
                <a:schemeClr val="dk1"/>
              </a:buClr>
              <a:buSzPts val="2800"/>
              <a:buNone/>
            </a:pPr>
            <a:r>
              <a:t/>
            </a:r>
            <a:endParaRPr/>
          </a:p>
        </p:txBody>
      </p:sp>
      <p:sp>
        <p:nvSpPr>
          <p:cNvPr id="617" name="Google Shape;617;p28"/>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Validation des normes</a:t>
            </a:r>
            <a:endParaRPr sz="3200">
              <a:latin typeface="Calibri"/>
              <a:ea typeface="Calibri"/>
              <a:cs typeface="Calibri"/>
              <a:sym typeface="Calibri"/>
            </a:endParaRPr>
          </a:p>
        </p:txBody>
      </p:sp>
      <p:grpSp>
        <p:nvGrpSpPr>
          <p:cNvPr id="618" name="Google Shape;618;p28"/>
          <p:cNvGrpSpPr/>
          <p:nvPr/>
        </p:nvGrpSpPr>
        <p:grpSpPr>
          <a:xfrm>
            <a:off x="9600959" y="328481"/>
            <a:ext cx="2832739" cy="432092"/>
            <a:chOff x="4115835" y="413123"/>
            <a:chExt cx="2832739" cy="432092"/>
          </a:xfrm>
        </p:grpSpPr>
        <p:cxnSp>
          <p:nvCxnSpPr>
            <p:cNvPr id="619" name="Google Shape;619;p2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20" name="Google Shape;620;p2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1" name="Google Shape;621;p2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22" name="Google Shape;622;p2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23" name="Google Shape;623;p2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24" name="Google Shape;624;p2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25" name="Google Shape;625;p2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26" name="Google Shape;626;p2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7" name="Google Shape;627;p28"/>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8" name="Google Shape;628;p2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9" name="Google Shape;629;p2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9"/>
          <p:cNvSpPr txBox="1"/>
          <p:nvPr>
            <p:ph idx="1" type="body"/>
          </p:nvPr>
        </p:nvSpPr>
        <p:spPr>
          <a:xfrm>
            <a:off x="838200" y="173037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600"/>
              <a:buNone/>
            </a:pPr>
            <a:r>
              <a:rPr b="0" i="0" lang="fr-FR" sz="2600" cap="none" strike="noStrike">
                <a:solidFill>
                  <a:srgbClr val="0193C0"/>
                </a:solidFill>
                <a:latin typeface="Comfortaa"/>
                <a:ea typeface="Comfortaa"/>
                <a:cs typeface="Comfortaa"/>
                <a:sym typeface="Comfortaa"/>
              </a:rPr>
              <a:t>POUR CETTE ACTIVITÉ, VOUS AUREZ BESOIN :</a:t>
            </a:r>
            <a:endParaRPr/>
          </a:p>
          <a:p>
            <a:pPr indent="-322263" lvl="0" marL="458788" rtl="0" algn="l">
              <a:lnSpc>
                <a:spcPct val="120000"/>
              </a:lnSpc>
              <a:spcBef>
                <a:spcPts val="1000"/>
              </a:spcBef>
              <a:spcAft>
                <a:spcPts val="0"/>
              </a:spcAft>
              <a:buClr>
                <a:srgbClr val="05B5DB"/>
              </a:buClr>
              <a:buSzPts val="2880"/>
              <a:buFont typeface="Courier New"/>
              <a:buChar char="o"/>
            </a:pPr>
            <a:r>
              <a:rPr b="0" i="0" lang="fr-FR" sz="2400" cap="none" strike="noStrike">
                <a:solidFill>
                  <a:srgbClr val="404040"/>
                </a:solidFill>
                <a:latin typeface="Avenir"/>
                <a:ea typeface="Avenir"/>
                <a:cs typeface="Avenir"/>
                <a:sym typeface="Avenir"/>
              </a:rPr>
              <a:t>Des notes à destination des intervenants concernant le programme et ses objectifs</a:t>
            </a:r>
            <a:endParaRPr/>
          </a:p>
          <a:p>
            <a:pPr indent="-322263" lvl="0" marL="458788" rtl="0" algn="l">
              <a:lnSpc>
                <a:spcPct val="120000"/>
              </a:lnSpc>
              <a:spcBef>
                <a:spcPts val="1000"/>
              </a:spcBef>
              <a:spcAft>
                <a:spcPts val="0"/>
              </a:spcAft>
              <a:buClr>
                <a:srgbClr val="05B5DB"/>
              </a:buClr>
              <a:buSzPts val="2880"/>
              <a:buFont typeface="Courier New"/>
              <a:buChar char="o"/>
            </a:pPr>
            <a:r>
              <a:rPr b="0" i="0" lang="fr-FR" sz="2400" cap="none" strike="noStrike">
                <a:solidFill>
                  <a:srgbClr val="404040"/>
                </a:solidFill>
                <a:latin typeface="Avenir"/>
                <a:ea typeface="Avenir"/>
                <a:cs typeface="Avenir"/>
                <a:sym typeface="Avenir"/>
              </a:rPr>
              <a:t>D’une liste des normes sociales identifiées lors de la recherche</a:t>
            </a:r>
            <a:endParaRPr/>
          </a:p>
          <a:p>
            <a:pPr indent="-322263" lvl="0" marL="458788" rtl="0" algn="l">
              <a:lnSpc>
                <a:spcPct val="120000"/>
              </a:lnSpc>
              <a:spcBef>
                <a:spcPts val="1000"/>
              </a:spcBef>
              <a:spcAft>
                <a:spcPts val="0"/>
              </a:spcAft>
              <a:buClr>
                <a:srgbClr val="05B5DB"/>
              </a:buClr>
              <a:buSzPts val="2880"/>
              <a:buFont typeface="Courier New"/>
              <a:buChar char="o"/>
            </a:pPr>
            <a:r>
              <a:rPr b="0" i="0" lang="fr-FR" sz="2400" cap="none" strike="noStrike">
                <a:solidFill>
                  <a:srgbClr val="404040"/>
                </a:solidFill>
                <a:latin typeface="Avenir"/>
                <a:ea typeface="Avenir"/>
                <a:cs typeface="Avenir"/>
                <a:sym typeface="Avenir"/>
              </a:rPr>
              <a:t>D’un tableau de conférence ou une autre méthode pour présenter les normes au groupe</a:t>
            </a:r>
            <a:endParaRPr/>
          </a:p>
          <a:p>
            <a:pPr indent="-108902" lvl="0" marL="458788" rtl="0" algn="l">
              <a:lnSpc>
                <a:spcPct val="120000"/>
              </a:lnSpc>
              <a:spcBef>
                <a:spcPts val="1000"/>
              </a:spcBef>
              <a:spcAft>
                <a:spcPts val="0"/>
              </a:spcAft>
              <a:buClr>
                <a:srgbClr val="05B5DB"/>
              </a:buClr>
              <a:buSzPts val="3360"/>
              <a:buFont typeface="Courier New"/>
              <a:buNone/>
            </a:pPr>
            <a:r>
              <a:t/>
            </a:r>
            <a:endParaRPr>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Font typeface="Arial"/>
              <a:buNone/>
            </a:pPr>
            <a:r>
              <a:t/>
            </a:r>
            <a:endParaRPr>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latin typeface="Avenir"/>
              <a:ea typeface="Avenir"/>
              <a:cs typeface="Avenir"/>
              <a:sym typeface="Avenir"/>
            </a:endParaRPr>
          </a:p>
        </p:txBody>
      </p:sp>
      <p:sp>
        <p:nvSpPr>
          <p:cNvPr id="636" name="Google Shape;636;p29"/>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Validation des normes</a:t>
            </a:r>
            <a:endParaRPr sz="3200">
              <a:latin typeface="Calibri"/>
              <a:ea typeface="Calibri"/>
              <a:cs typeface="Calibri"/>
              <a:sym typeface="Calibri"/>
            </a:endParaRPr>
          </a:p>
        </p:txBody>
      </p:sp>
      <p:grpSp>
        <p:nvGrpSpPr>
          <p:cNvPr id="637" name="Google Shape;637;p29"/>
          <p:cNvGrpSpPr/>
          <p:nvPr/>
        </p:nvGrpSpPr>
        <p:grpSpPr>
          <a:xfrm>
            <a:off x="9600959" y="330471"/>
            <a:ext cx="2832739" cy="432092"/>
            <a:chOff x="4115835" y="413123"/>
            <a:chExt cx="2832739" cy="432092"/>
          </a:xfrm>
        </p:grpSpPr>
        <p:cxnSp>
          <p:nvCxnSpPr>
            <p:cNvPr id="638" name="Google Shape;638;p2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39" name="Google Shape;639;p2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0" name="Google Shape;640;p2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41" name="Google Shape;641;p2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42" name="Google Shape;642;p2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43" name="Google Shape;643;p2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44" name="Google Shape;644;p2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45" name="Google Shape;645;p2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6" name="Google Shape;646;p29"/>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7" name="Google Shape;647;p2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8" name="Google Shape;648;p2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649" name="Google Shape;649;p29"/>
          <p:cNvSpPr txBox="1"/>
          <p:nvPr/>
        </p:nvSpPr>
        <p:spPr>
          <a:xfrm>
            <a:off x="2507182" y="5307671"/>
            <a:ext cx="4281652" cy="26184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7C1E8"/>
              </a:buClr>
              <a:buSzPts val="2000"/>
              <a:buFont typeface="Avenir"/>
              <a:buNone/>
            </a:pPr>
            <a:r>
              <a:rPr b="0" i="0" lang="fr-FR" sz="2000" cap="none" strike="noStrike">
                <a:solidFill>
                  <a:srgbClr val="07C1E8"/>
                </a:solidFill>
                <a:latin typeface="Avenir"/>
                <a:ea typeface="Avenir"/>
                <a:cs typeface="Avenir"/>
                <a:sym typeface="Avenir"/>
              </a:rPr>
              <a:t>Aucun modèle n’est disponible pour cette activité</a:t>
            </a:r>
            <a:endParaRPr/>
          </a:p>
        </p:txBody>
      </p:sp>
      <p:sp>
        <p:nvSpPr>
          <p:cNvPr id="650" name="Google Shape;650;p29"/>
          <p:cNvSpPr/>
          <p:nvPr/>
        </p:nvSpPr>
        <p:spPr>
          <a:xfrm>
            <a:off x="690724" y="4880010"/>
            <a:ext cx="1533144" cy="1379007"/>
          </a:xfrm>
          <a:prstGeom prst="ellipse">
            <a:avLst/>
          </a:prstGeom>
          <a:noFill/>
          <a:ln cap="flat" cmpd="sng" w="28575">
            <a:solidFill>
              <a:srgbClr val="07C1E8"/>
            </a:solidFill>
            <a:prstDash val="solid"/>
            <a:miter lim="800000"/>
            <a:headEnd len="sm" w="sm" type="none"/>
            <a:tailEnd len="sm" w="sm" type="none"/>
          </a:ln>
        </p:spPr>
        <p:txBody>
          <a:bodyPr anchorCtr="0" anchor="ctr" bIns="54000" lIns="0" spcFirstLastPara="1" rIns="0" wrap="square" tIns="36000">
            <a:noAutofit/>
          </a:bodyPr>
          <a:lstStyle/>
          <a:p>
            <a:pPr indent="0" lvl="0" marL="0" marR="0" rtl="0" algn="ctr">
              <a:lnSpc>
                <a:spcPct val="110000"/>
              </a:lnSpc>
              <a:spcBef>
                <a:spcPts val="0"/>
              </a:spcBef>
              <a:spcAft>
                <a:spcPts val="0"/>
              </a:spcAft>
              <a:buNone/>
            </a:pPr>
            <a:r>
              <a:rPr b="1" i="0" lang="fr-FR" sz="1800" cap="none" strike="noStrike">
                <a:solidFill>
                  <a:srgbClr val="07C1E8"/>
                </a:solidFill>
                <a:latin typeface="Calibri"/>
                <a:ea typeface="Calibri"/>
                <a:cs typeface="Calibri"/>
                <a:sym typeface="Calibri"/>
              </a:rPr>
              <a:t>Remarque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Format</a:t>
            </a:r>
            <a:endParaRPr sz="3200"/>
          </a:p>
        </p:txBody>
      </p:sp>
      <p:grpSp>
        <p:nvGrpSpPr>
          <p:cNvPr id="125" name="Google Shape;125;p3"/>
          <p:cNvGrpSpPr/>
          <p:nvPr/>
        </p:nvGrpSpPr>
        <p:grpSpPr>
          <a:xfrm>
            <a:off x="9602236" y="327846"/>
            <a:ext cx="2832738" cy="432092"/>
            <a:chOff x="4115836" y="413123"/>
            <a:chExt cx="2832738" cy="432092"/>
          </a:xfrm>
        </p:grpSpPr>
        <p:cxnSp>
          <p:nvCxnSpPr>
            <p:cNvPr id="126" name="Google Shape;126;p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7" name="Google Shape;127;p3"/>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28" name="Google Shape;128;p3"/>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29" name="Google Shape;129;p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30" name="Google Shape;130;p3"/>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31" name="Google Shape;131;p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32" name="Google Shape;132;p3"/>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33" name="Google Shape;133;p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34" name="Google Shape;134;p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35" name="Google Shape;135;p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36" name="Google Shape;136;p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137" name="Google Shape;137;p3"/>
          <p:cNvSpPr txBox="1"/>
          <p:nvPr/>
        </p:nvSpPr>
        <p:spPr>
          <a:xfrm>
            <a:off x="734142" y="1348120"/>
            <a:ext cx="10989128" cy="5144755"/>
          </a:xfrm>
          <a:prstGeom prst="rect">
            <a:avLst/>
          </a:prstGeom>
          <a:noFill/>
          <a:ln>
            <a:noFill/>
          </a:ln>
        </p:spPr>
        <p:txBody>
          <a:bodyPr anchorCtr="0" anchor="ctr" bIns="45700" lIns="91425" spcFirstLastPara="1" rIns="91425" wrap="square" tIns="45700">
            <a:normAutofit/>
          </a:bodyPr>
          <a:lstStyle/>
          <a:p>
            <a:pPr indent="0" lvl="0" marL="136525" marR="0" rtl="0" algn="l">
              <a:lnSpc>
                <a:spcPct val="120000"/>
              </a:lnSpc>
              <a:spcBef>
                <a:spcPts val="0"/>
              </a:spcBef>
              <a:spcAft>
                <a:spcPts val="0"/>
              </a:spcAft>
              <a:buNone/>
            </a:pPr>
            <a:r>
              <a:rPr b="0" i="0" lang="fr-FR" sz="2000" u="none" cap="none" strike="noStrike">
                <a:solidFill>
                  <a:srgbClr val="404040"/>
                </a:solidFill>
                <a:latin typeface="Avenir"/>
                <a:ea typeface="Avenir"/>
                <a:cs typeface="Avenir"/>
                <a:sym typeface="Avenir"/>
              </a:rPr>
              <a:t>Le Guide pratique est composé de quatre modules qui incluent chacun plusieurs activités. </a:t>
            </a:r>
            <a:endParaRPr/>
          </a:p>
          <a:p>
            <a:pPr indent="0" lvl="0" marL="136525" marR="0" rtl="0" algn="l">
              <a:lnSpc>
                <a:spcPct val="120000"/>
              </a:lnSpc>
              <a:spcBef>
                <a:spcPts val="0"/>
              </a:spcBef>
              <a:spcAft>
                <a:spcPts val="0"/>
              </a:spcAft>
              <a:buNone/>
            </a:pPr>
            <a:r>
              <a:t/>
            </a:r>
            <a:endParaRPr b="0" i="0" sz="2000" u="none" cap="none" strike="noStrike">
              <a:solidFill>
                <a:srgbClr val="454545"/>
              </a:solidFill>
              <a:latin typeface="Avenir"/>
              <a:ea typeface="Avenir"/>
              <a:cs typeface="Avenir"/>
              <a:sym typeface="Avenir"/>
            </a:endParaRPr>
          </a:p>
          <a:p>
            <a:pPr indent="0" lvl="0" marL="136525" marR="0" rtl="0" algn="l">
              <a:lnSpc>
                <a:spcPct val="120000"/>
              </a:lnSpc>
              <a:spcBef>
                <a:spcPts val="0"/>
              </a:spcBef>
              <a:spcAft>
                <a:spcPts val="0"/>
              </a:spcAft>
              <a:buNone/>
            </a:pPr>
            <a:r>
              <a:rPr b="0" i="0" lang="fr-FR" sz="2000" u="none" cap="none" strike="noStrike">
                <a:solidFill>
                  <a:srgbClr val="454545"/>
                </a:solidFill>
                <a:latin typeface="Avenir"/>
                <a:ea typeface="Avenir"/>
                <a:cs typeface="Avenir"/>
                <a:sym typeface="Avenir"/>
              </a:rPr>
              <a:t>Chaque module commence par trois diapositives :</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Transition vers le module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À propos de ce module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Termes clés</a:t>
            </a:r>
            <a:endParaRPr/>
          </a:p>
          <a:p>
            <a:pPr indent="0" lvl="0" marL="136525" marR="0" rtl="0" algn="l">
              <a:lnSpc>
                <a:spcPct val="120000"/>
              </a:lnSpc>
              <a:spcBef>
                <a:spcPts val="0"/>
              </a:spcBef>
              <a:spcAft>
                <a:spcPts val="0"/>
              </a:spcAft>
              <a:buNone/>
            </a:pPr>
            <a:r>
              <a:t/>
            </a:r>
            <a:endParaRPr b="0" i="0" sz="2000" u="none" cap="none" strike="noStrike">
              <a:solidFill>
                <a:srgbClr val="454545"/>
              </a:solidFill>
              <a:latin typeface="Avenir"/>
              <a:ea typeface="Avenir"/>
              <a:cs typeface="Avenir"/>
              <a:sym typeface="Avenir"/>
            </a:endParaRPr>
          </a:p>
          <a:p>
            <a:pPr indent="0" lvl="0" marL="136525" marR="0" rtl="0" algn="l">
              <a:lnSpc>
                <a:spcPct val="120000"/>
              </a:lnSpc>
              <a:spcBef>
                <a:spcPts val="0"/>
              </a:spcBef>
              <a:spcAft>
                <a:spcPts val="0"/>
              </a:spcAft>
              <a:buNone/>
            </a:pPr>
            <a:r>
              <a:rPr b="0" i="0" lang="fr-FR" sz="2000" u="none" cap="none" strike="noStrike">
                <a:solidFill>
                  <a:srgbClr val="454545"/>
                </a:solidFill>
                <a:latin typeface="Avenir"/>
                <a:ea typeface="Avenir"/>
                <a:cs typeface="Avenir"/>
                <a:sym typeface="Avenir"/>
              </a:rPr>
              <a:t>La plupart des activités comprennent les diapositives suivantes :</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Introduction</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Instructions</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Modèle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Exemple de modèle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Conclusion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0"/>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 partagé les objectifs du programme avec la communauté et a sollicité son aide et ses contributions. Le groupe de membres de la communauté a analysé la liste de normes sociales établie par l’équipe et a indiqué s’il estimait que celle-ci semblait adaptée à la communauté. Le groupe a convenu de quelques normes sur lesquelles travailler pendant le reste de la réunion.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656" name="Google Shape;656;p30"/>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Validation des normes</a:t>
            </a:r>
            <a:endParaRPr sz="3200">
              <a:latin typeface="Calibri"/>
              <a:ea typeface="Calibri"/>
              <a:cs typeface="Calibri"/>
              <a:sym typeface="Calibri"/>
            </a:endParaRPr>
          </a:p>
        </p:txBody>
      </p:sp>
      <p:grpSp>
        <p:nvGrpSpPr>
          <p:cNvPr id="657" name="Google Shape;657;p30"/>
          <p:cNvGrpSpPr/>
          <p:nvPr/>
        </p:nvGrpSpPr>
        <p:grpSpPr>
          <a:xfrm>
            <a:off x="9600959" y="330471"/>
            <a:ext cx="2832739" cy="432092"/>
            <a:chOff x="4115835" y="413123"/>
            <a:chExt cx="2832739" cy="432092"/>
          </a:xfrm>
        </p:grpSpPr>
        <p:cxnSp>
          <p:nvCxnSpPr>
            <p:cNvPr id="658" name="Google Shape;658;p3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59" name="Google Shape;659;p3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0" name="Google Shape;660;p3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61" name="Google Shape;661;p3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62" name="Google Shape;662;p3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63" name="Google Shape;663;p3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64" name="Google Shape;664;p3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65" name="Google Shape;665;p3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6" name="Google Shape;666;p30"/>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7" name="Google Shape;667;p3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8" name="Google Shape;668;p3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le groupe devra se baser sur la sélection de normes établie et sur un outil d’arbre de décision (voir l’outil ci-dessous) pour débattre de la manière dont ces normes pourraient être utilisées pour influencer un comportement.</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Le but de cette activité est de comprendre les envies et les priorités des communautés au sein desquelles le programme est mis en œuvre. L’objectif n’est pas de pousser les membres de la communauté à s’aligner sur les priorités du programme ni de les convaincre de l’utilité de celui-ci. </a:t>
            </a:r>
            <a:endParaRPr/>
          </a:p>
        </p:txBody>
      </p:sp>
      <p:sp>
        <p:nvSpPr>
          <p:cNvPr id="675" name="Google Shape;675;p31"/>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676" name="Google Shape;676;p31"/>
          <p:cNvGrpSpPr/>
          <p:nvPr/>
        </p:nvGrpSpPr>
        <p:grpSpPr>
          <a:xfrm>
            <a:off x="9600959" y="328481"/>
            <a:ext cx="2832739" cy="432092"/>
            <a:chOff x="4115835" y="413123"/>
            <a:chExt cx="2832739" cy="432092"/>
          </a:xfrm>
        </p:grpSpPr>
        <p:cxnSp>
          <p:nvCxnSpPr>
            <p:cNvPr id="677" name="Google Shape;677;p3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78" name="Google Shape;678;p3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79" name="Google Shape;679;p3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80" name="Google Shape;680;p3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81" name="Google Shape;681;p3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82" name="Google Shape;682;p3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83" name="Google Shape;683;p3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84" name="Google Shape;684;p3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85" name="Google Shape;685;p31"/>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86" name="Google Shape;686;p3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87" name="Google Shape;687;p3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2"/>
          <p:cNvSpPr txBox="1"/>
          <p:nvPr>
            <p:ph idx="1" type="body"/>
          </p:nvPr>
        </p:nvSpPr>
        <p:spPr>
          <a:xfrm>
            <a:off x="952841" y="1698389"/>
            <a:ext cx="5588636" cy="4750436"/>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INSTRUCTIONS</a:t>
            </a:r>
            <a:endParaRPr sz="2600"/>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Former de petits groupes</a:t>
            </a:r>
            <a:endParaRPr/>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Utiliser l’arbre de décision pour discuter de la ou des normes sociales assignées au groupe</a:t>
            </a:r>
            <a:endParaRPr/>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Présenter les décisions du groupe au reste des participants</a:t>
            </a:r>
            <a:endParaRPr/>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Pendant les présentations à l’ensemble des participants, une personne sera chargée de prendre en note la décision prise pour chaque norme sociale</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b="0" sz="2800">
              <a:solidFill>
                <a:srgbClr val="454545"/>
              </a:solidFill>
              <a:latin typeface="Avenir"/>
              <a:ea typeface="Avenir"/>
              <a:cs typeface="Avenir"/>
              <a:sym typeface="Avenir"/>
            </a:endParaRPr>
          </a:p>
          <a:p>
            <a:pPr indent="-64135" lvl="0" marL="228600" rtl="0" algn="l">
              <a:lnSpc>
                <a:spcPct val="90000"/>
              </a:lnSpc>
              <a:spcBef>
                <a:spcPts val="1000"/>
              </a:spcBef>
              <a:spcAft>
                <a:spcPts val="0"/>
              </a:spcAft>
              <a:buClr>
                <a:schemeClr val="dk1"/>
              </a:buClr>
              <a:buSzPct val="100000"/>
              <a:buFont typeface="Calibri"/>
              <a:buNone/>
            </a:pPr>
            <a:r>
              <a:t/>
            </a:r>
            <a:endParaRPr b="0" sz="2800">
              <a:solidFill>
                <a:srgbClr val="454545"/>
              </a:solidFill>
              <a:latin typeface="Avenir"/>
              <a:ea typeface="Avenir"/>
              <a:cs typeface="Avenir"/>
              <a:sym typeface="Avenir"/>
            </a:endParaRPr>
          </a:p>
          <a:p>
            <a:pPr indent="-64135" lvl="0" marL="228600" rtl="0" algn="l">
              <a:lnSpc>
                <a:spcPct val="90000"/>
              </a:lnSpc>
              <a:spcBef>
                <a:spcPts val="1000"/>
              </a:spcBef>
              <a:spcAft>
                <a:spcPts val="0"/>
              </a:spcAft>
              <a:buClr>
                <a:schemeClr val="dk1"/>
              </a:buClr>
              <a:buSzPct val="100000"/>
              <a:buFont typeface="Calibri"/>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grpSp>
        <p:nvGrpSpPr>
          <p:cNvPr id="694" name="Google Shape;694;p32"/>
          <p:cNvGrpSpPr/>
          <p:nvPr/>
        </p:nvGrpSpPr>
        <p:grpSpPr>
          <a:xfrm>
            <a:off x="6801288" y="2111555"/>
            <a:ext cx="4466934" cy="4337270"/>
            <a:chOff x="6810661" y="1855358"/>
            <a:chExt cx="4466934" cy="4337270"/>
          </a:xfrm>
        </p:grpSpPr>
        <p:sp>
          <p:nvSpPr>
            <p:cNvPr id="695" name="Google Shape;695;p32"/>
            <p:cNvSpPr/>
            <p:nvPr/>
          </p:nvSpPr>
          <p:spPr>
            <a:xfrm>
              <a:off x="6810661" y="1855358"/>
              <a:ext cx="4437870" cy="4337270"/>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696" name="Google Shape;696;p32"/>
            <p:cNvSpPr txBox="1"/>
            <p:nvPr/>
          </p:nvSpPr>
          <p:spPr>
            <a:xfrm>
              <a:off x="6959156" y="1872914"/>
              <a:ext cx="4293668" cy="97023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Renforcement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renforcer la norme ou la démocratiser afin d’améliorer le bien-être.</a:t>
              </a:r>
              <a:endParaRPr/>
            </a:p>
          </p:txBody>
        </p:sp>
        <p:sp>
          <p:nvSpPr>
            <p:cNvPr id="697" name="Google Shape;697;p32"/>
            <p:cNvSpPr txBox="1"/>
            <p:nvPr/>
          </p:nvSpPr>
          <p:spPr>
            <a:xfrm>
              <a:off x="6968527" y="2950355"/>
              <a:ext cx="4293667" cy="75055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Modification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modifier la norme afin d’améliorer le bien-être.</a:t>
              </a:r>
              <a:endParaRPr/>
            </a:p>
          </p:txBody>
        </p:sp>
        <p:sp>
          <p:nvSpPr>
            <p:cNvPr id="698" name="Google Shape;698;p32"/>
            <p:cNvSpPr txBox="1"/>
            <p:nvPr/>
          </p:nvSpPr>
          <p:spPr>
            <a:xfrm>
              <a:off x="6959155" y="3800717"/>
              <a:ext cx="4293667" cy="97023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Recadrage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adopter une autre perspective, de sorte que la norme puisse être utile afin d’améliorer le bien-être.</a:t>
              </a:r>
              <a:endParaRPr/>
            </a:p>
          </p:txBody>
        </p:sp>
        <p:sp>
          <p:nvSpPr>
            <p:cNvPr id="699" name="Google Shape;699;p32"/>
            <p:cNvSpPr txBox="1"/>
            <p:nvPr/>
          </p:nvSpPr>
          <p:spPr>
            <a:xfrm>
              <a:off x="6959154" y="4770950"/>
              <a:ext cx="4318441" cy="140958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Prise en compte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que les programmes prennent en compte cette norme, mais elle estime qu’aucune mesure relative à cette norme n’est nécessaire pour le moment.</a:t>
              </a:r>
              <a:endParaRPr/>
            </a:p>
          </p:txBody>
        </p:sp>
      </p:grpSp>
      <p:sp>
        <p:nvSpPr>
          <p:cNvPr id="700" name="Google Shape;700;p32"/>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01" name="Google Shape;701;p32"/>
          <p:cNvGrpSpPr/>
          <p:nvPr/>
        </p:nvGrpSpPr>
        <p:grpSpPr>
          <a:xfrm>
            <a:off x="9600959" y="328481"/>
            <a:ext cx="2832739" cy="432092"/>
            <a:chOff x="4115835" y="413123"/>
            <a:chExt cx="2832739" cy="432092"/>
          </a:xfrm>
        </p:grpSpPr>
        <p:cxnSp>
          <p:nvCxnSpPr>
            <p:cNvPr id="702" name="Google Shape;702;p3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03" name="Google Shape;703;p3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04" name="Google Shape;704;p3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05" name="Google Shape;705;p3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06" name="Google Shape;706;p3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07" name="Google Shape;707;p3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08" name="Google Shape;708;p3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09" name="Google Shape;709;p3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10" name="Google Shape;710;p32"/>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11" name="Google Shape;711;p3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12" name="Google Shape;712;p3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713" name="Google Shape;713;p32"/>
          <p:cNvSpPr/>
          <p:nvPr/>
        </p:nvSpPr>
        <p:spPr>
          <a:xfrm>
            <a:off x="6704530" y="1671826"/>
            <a:ext cx="3590067" cy="3966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000" cap="none" strike="noStrike">
                <a:solidFill>
                  <a:srgbClr val="454545"/>
                </a:solidFill>
                <a:latin typeface="Avenir"/>
                <a:ea typeface="Avenir"/>
                <a:cs typeface="Avenir"/>
                <a:sym typeface="Avenir"/>
              </a:rPr>
              <a:t>Définitions utiles pour l’activité</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33"/>
          <p:cNvPicPr preferRelativeResize="0"/>
          <p:nvPr/>
        </p:nvPicPr>
        <p:blipFill rotWithShape="1">
          <a:blip r:embed="rId3">
            <a:alphaModFix/>
          </a:blip>
          <a:srcRect b="0" l="0" r="0" t="0"/>
          <a:stretch/>
        </p:blipFill>
        <p:spPr>
          <a:xfrm>
            <a:off x="4011607" y="-85060"/>
            <a:ext cx="5867296" cy="5594674"/>
          </a:xfrm>
          <a:prstGeom prst="rect">
            <a:avLst/>
          </a:prstGeom>
          <a:noFill/>
          <a:ln>
            <a:noFill/>
          </a:ln>
        </p:spPr>
      </p:pic>
      <p:sp>
        <p:nvSpPr>
          <p:cNvPr id="720" name="Google Shape;720;p33"/>
          <p:cNvSpPr txBox="1"/>
          <p:nvPr>
            <p:ph type="title"/>
          </p:nvPr>
        </p:nvSpPr>
        <p:spPr>
          <a:xfrm>
            <a:off x="1024446" y="814889"/>
            <a:ext cx="3057720"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21" name="Google Shape;721;p33"/>
          <p:cNvGrpSpPr/>
          <p:nvPr/>
        </p:nvGrpSpPr>
        <p:grpSpPr>
          <a:xfrm>
            <a:off x="9600959" y="328481"/>
            <a:ext cx="2832739" cy="432092"/>
            <a:chOff x="4115835" y="413123"/>
            <a:chExt cx="2832739" cy="432092"/>
          </a:xfrm>
        </p:grpSpPr>
        <p:cxnSp>
          <p:nvCxnSpPr>
            <p:cNvPr id="722" name="Google Shape;722;p3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23" name="Google Shape;723;p3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24" name="Google Shape;724;p3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25" name="Google Shape;725;p3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26" name="Google Shape;726;p3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27" name="Google Shape;727;p3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28" name="Google Shape;728;p3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29" name="Google Shape;729;p3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30" name="Google Shape;730;p33"/>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31" name="Google Shape;731;p3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32" name="Google Shape;732;p3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733" name="Google Shape;733;p33"/>
          <p:cNvSpPr txBox="1"/>
          <p:nvPr/>
        </p:nvSpPr>
        <p:spPr>
          <a:xfrm>
            <a:off x="6215739" y="113036"/>
            <a:ext cx="2543081" cy="2135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Votre communauté pourrait souhaiter…</a:t>
            </a:r>
            <a:endParaRPr b="1" sz="800">
              <a:solidFill>
                <a:schemeClr val="dk1"/>
              </a:solidFill>
              <a:latin typeface="Calibri"/>
              <a:ea typeface="Calibri"/>
              <a:cs typeface="Calibri"/>
              <a:sym typeface="Calibri"/>
            </a:endParaRPr>
          </a:p>
        </p:txBody>
      </p:sp>
      <p:sp>
        <p:nvSpPr>
          <p:cNvPr id="734" name="Google Shape;734;p33"/>
          <p:cNvSpPr txBox="1"/>
          <p:nvPr/>
        </p:nvSpPr>
        <p:spPr>
          <a:xfrm>
            <a:off x="6359034" y="1927034"/>
            <a:ext cx="1422007" cy="9458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La norme influence-t-elle le fait que les personnes manifestent le comportement ou la manière dont elles le font ?</a:t>
            </a:r>
            <a:endParaRPr/>
          </a:p>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p:txBody>
      </p:sp>
      <p:sp>
        <p:nvSpPr>
          <p:cNvPr id="735" name="Google Shape;735;p33"/>
          <p:cNvSpPr txBox="1"/>
          <p:nvPr/>
        </p:nvSpPr>
        <p:spPr>
          <a:xfrm>
            <a:off x="4400321" y="1086760"/>
            <a:ext cx="1112796"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Un renforcement : </a:t>
            </a:r>
            <a:r>
              <a:rPr b="0" i="0" lang="fr-FR" sz="800" cap="none" strike="noStrike">
                <a:solidFill>
                  <a:srgbClr val="000000"/>
                </a:solidFill>
                <a:latin typeface="Calibri"/>
                <a:ea typeface="Calibri"/>
                <a:cs typeface="Calibri"/>
                <a:sym typeface="Calibri"/>
              </a:rPr>
              <a:t>Renforcer ou démocratiser la norme </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736" name="Google Shape;736;p33"/>
          <p:cNvSpPr txBox="1"/>
          <p:nvPr/>
        </p:nvSpPr>
        <p:spPr>
          <a:xfrm>
            <a:off x="5897658" y="527288"/>
            <a:ext cx="1172841" cy="45765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Un recadrage : </a:t>
            </a:r>
            <a:r>
              <a:rPr b="0" i="0" lang="fr-FR" sz="800" cap="none" strike="noStrike">
                <a:solidFill>
                  <a:srgbClr val="000000"/>
                </a:solidFill>
                <a:latin typeface="Calibri"/>
                <a:ea typeface="Calibri"/>
                <a:cs typeface="Calibri"/>
                <a:sym typeface="Calibri"/>
              </a:rPr>
              <a:t>Changer de perspective par rapport à la norme </a:t>
            </a:r>
            <a:endParaRPr/>
          </a:p>
        </p:txBody>
      </p:sp>
      <p:sp>
        <p:nvSpPr>
          <p:cNvPr id="737" name="Google Shape;737;p33"/>
          <p:cNvSpPr txBox="1"/>
          <p:nvPr/>
        </p:nvSpPr>
        <p:spPr>
          <a:xfrm>
            <a:off x="7200833" y="488816"/>
            <a:ext cx="898667" cy="51867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prise en compte : </a:t>
            </a:r>
            <a:r>
              <a:rPr b="0" i="0" lang="fr-FR" sz="700" cap="none" strike="noStrike">
                <a:solidFill>
                  <a:srgbClr val="000000"/>
                </a:solidFill>
                <a:latin typeface="Calibri"/>
                <a:ea typeface="Calibri"/>
                <a:cs typeface="Calibri"/>
                <a:sym typeface="Calibri"/>
              </a:rPr>
              <a:t>Aucune mesure spécifique pour le moment </a:t>
            </a:r>
            <a:endParaRPr sz="700">
              <a:solidFill>
                <a:schemeClr val="dk1"/>
              </a:solidFill>
              <a:latin typeface="Calibri"/>
              <a:ea typeface="Calibri"/>
              <a:cs typeface="Calibri"/>
              <a:sym typeface="Calibri"/>
            </a:endParaRPr>
          </a:p>
        </p:txBody>
      </p:sp>
      <p:sp>
        <p:nvSpPr>
          <p:cNvPr id="738" name="Google Shape;738;p33"/>
          <p:cNvSpPr txBox="1"/>
          <p:nvPr/>
        </p:nvSpPr>
        <p:spPr>
          <a:xfrm>
            <a:off x="7781041" y="1141618"/>
            <a:ext cx="898667" cy="63094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modification : </a:t>
            </a:r>
            <a:r>
              <a:rPr b="0" i="0" lang="fr-FR" sz="700" cap="none" strike="noStrike">
                <a:solidFill>
                  <a:srgbClr val="000000"/>
                </a:solidFill>
                <a:latin typeface="Calibri"/>
                <a:ea typeface="Calibri"/>
                <a:cs typeface="Calibri"/>
                <a:sym typeface="Calibri"/>
              </a:rPr>
              <a:t>Modifier la norme pour que le comportement soit possible </a:t>
            </a:r>
            <a:endParaRPr sz="700">
              <a:solidFill>
                <a:schemeClr val="dk1"/>
              </a:solidFill>
              <a:latin typeface="Calibri"/>
              <a:ea typeface="Calibri"/>
              <a:cs typeface="Calibri"/>
              <a:sym typeface="Calibri"/>
            </a:endParaRPr>
          </a:p>
        </p:txBody>
      </p:sp>
      <p:sp>
        <p:nvSpPr>
          <p:cNvPr id="739" name="Google Shape;739;p33"/>
          <p:cNvSpPr txBox="1"/>
          <p:nvPr/>
        </p:nvSpPr>
        <p:spPr>
          <a:xfrm>
            <a:off x="6812159" y="1279121"/>
            <a:ext cx="649821"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Oui        Non</a:t>
            </a:r>
            <a:endParaRPr sz="700">
              <a:solidFill>
                <a:schemeClr val="dk1"/>
              </a:solidFill>
              <a:latin typeface="Calibri"/>
              <a:ea typeface="Calibri"/>
              <a:cs typeface="Calibri"/>
              <a:sym typeface="Calibri"/>
            </a:endParaRPr>
          </a:p>
        </p:txBody>
      </p:sp>
      <p:sp>
        <p:nvSpPr>
          <p:cNvPr id="740" name="Google Shape;740;p33"/>
          <p:cNvSpPr txBox="1"/>
          <p:nvPr/>
        </p:nvSpPr>
        <p:spPr>
          <a:xfrm>
            <a:off x="4815981" y="2593067"/>
            <a:ext cx="1247762"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Si la norme était renforcée ou démocratisée, le comportement s’améliorerait-il ?</a:t>
            </a:r>
            <a:endParaRPr sz="700">
              <a:solidFill>
                <a:schemeClr val="dk1"/>
              </a:solidFill>
              <a:latin typeface="Calibri"/>
              <a:ea typeface="Calibri"/>
              <a:cs typeface="Calibri"/>
              <a:sym typeface="Calibri"/>
            </a:endParaRPr>
          </a:p>
        </p:txBody>
      </p:sp>
      <p:sp>
        <p:nvSpPr>
          <p:cNvPr id="741" name="Google Shape;741;p33"/>
          <p:cNvSpPr txBox="1"/>
          <p:nvPr/>
        </p:nvSpPr>
        <p:spPr>
          <a:xfrm>
            <a:off x="8089762" y="2624923"/>
            <a:ext cx="1449034" cy="41189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Est-il possible pour les personnes de manifester le comportement si la norme reste inchangée ?</a:t>
            </a:r>
            <a:endParaRPr sz="700">
              <a:solidFill>
                <a:schemeClr val="dk1"/>
              </a:solidFill>
              <a:latin typeface="Calibri"/>
              <a:ea typeface="Calibri"/>
              <a:cs typeface="Calibri"/>
              <a:sym typeface="Calibri"/>
            </a:endParaRPr>
          </a:p>
        </p:txBody>
      </p:sp>
      <p:sp>
        <p:nvSpPr>
          <p:cNvPr id="742" name="Google Shape;742;p33"/>
          <p:cNvSpPr txBox="1"/>
          <p:nvPr/>
        </p:nvSpPr>
        <p:spPr>
          <a:xfrm>
            <a:off x="5644346" y="3711766"/>
            <a:ext cx="571964"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Favorise</a:t>
            </a:r>
            <a:endParaRPr sz="700">
              <a:solidFill>
                <a:schemeClr val="dk1"/>
              </a:solidFill>
              <a:latin typeface="Calibri"/>
              <a:ea typeface="Calibri"/>
              <a:cs typeface="Calibri"/>
              <a:sym typeface="Calibri"/>
            </a:endParaRPr>
          </a:p>
        </p:txBody>
      </p:sp>
      <p:sp>
        <p:nvSpPr>
          <p:cNvPr id="743" name="Google Shape;743;p33"/>
          <p:cNvSpPr txBox="1"/>
          <p:nvPr/>
        </p:nvSpPr>
        <p:spPr>
          <a:xfrm>
            <a:off x="6584900" y="3231433"/>
            <a:ext cx="1449034"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Ni l’un ni l’autre</a:t>
            </a:r>
            <a:endParaRPr sz="700">
              <a:solidFill>
                <a:schemeClr val="dk1"/>
              </a:solidFill>
              <a:latin typeface="Calibri"/>
              <a:ea typeface="Calibri"/>
              <a:cs typeface="Calibri"/>
              <a:sym typeface="Calibri"/>
            </a:endParaRPr>
          </a:p>
        </p:txBody>
      </p:sp>
      <p:sp>
        <p:nvSpPr>
          <p:cNvPr id="744" name="Google Shape;744;p33"/>
          <p:cNvSpPr txBox="1"/>
          <p:nvPr/>
        </p:nvSpPr>
        <p:spPr>
          <a:xfrm>
            <a:off x="8024506" y="3732592"/>
            <a:ext cx="732506"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Empêche</a:t>
            </a:r>
            <a:endParaRPr sz="700">
              <a:solidFill>
                <a:schemeClr val="dk1"/>
              </a:solidFill>
              <a:latin typeface="Calibri"/>
              <a:ea typeface="Calibri"/>
              <a:cs typeface="Calibri"/>
              <a:sym typeface="Calibri"/>
            </a:endParaRPr>
          </a:p>
        </p:txBody>
      </p:sp>
      <p:sp>
        <p:nvSpPr>
          <p:cNvPr id="745" name="Google Shape;745;p33"/>
          <p:cNvSpPr txBox="1"/>
          <p:nvPr/>
        </p:nvSpPr>
        <p:spPr>
          <a:xfrm>
            <a:off x="8024506" y="4642419"/>
            <a:ext cx="1449034"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Norme : ______________</a:t>
            </a:r>
            <a:endParaRPr sz="700">
              <a:solidFill>
                <a:schemeClr val="dk1"/>
              </a:solidFill>
              <a:latin typeface="Calibri"/>
              <a:ea typeface="Calibri"/>
              <a:cs typeface="Calibri"/>
              <a:sym typeface="Calibri"/>
            </a:endParaRPr>
          </a:p>
        </p:txBody>
      </p:sp>
      <p:sp>
        <p:nvSpPr>
          <p:cNvPr id="746" name="Google Shape;746;p33"/>
          <p:cNvSpPr txBox="1"/>
          <p:nvPr/>
        </p:nvSpPr>
        <p:spPr>
          <a:xfrm>
            <a:off x="6434173" y="5119019"/>
            <a:ext cx="1413064" cy="30510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Est-ce que la norme FAVORISE ou EMPÊCHE le comportement ?</a:t>
            </a:r>
            <a:endParaRPr sz="700">
              <a:solidFill>
                <a:schemeClr val="dk1"/>
              </a:solidFill>
              <a:latin typeface="Calibri"/>
              <a:ea typeface="Calibri"/>
              <a:cs typeface="Calibri"/>
              <a:sym typeface="Calibri"/>
            </a:endParaRPr>
          </a:p>
        </p:txBody>
      </p:sp>
      <p:sp>
        <p:nvSpPr>
          <p:cNvPr id="747" name="Google Shape;747;p33"/>
          <p:cNvSpPr txBox="1"/>
          <p:nvPr/>
        </p:nvSpPr>
        <p:spPr>
          <a:xfrm>
            <a:off x="4439173" y="4642419"/>
            <a:ext cx="1869456"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Comportement ciblé : </a:t>
            </a:r>
            <a:r>
              <a:rPr b="1" lang="fr-FR" sz="700">
                <a:solidFill>
                  <a:srgbClr val="000000"/>
                </a:solidFill>
                <a:latin typeface="Calibri"/>
                <a:ea typeface="Calibri"/>
                <a:cs typeface="Calibri"/>
                <a:sym typeface="Calibri"/>
              </a:rPr>
              <a:t>___________________</a:t>
            </a:r>
            <a:endParaRPr sz="700">
              <a:solidFill>
                <a:schemeClr val="dk1"/>
              </a:solidFill>
              <a:latin typeface="Calibri"/>
              <a:ea typeface="Calibri"/>
              <a:cs typeface="Calibri"/>
              <a:sym typeface="Calibri"/>
            </a:endParaRPr>
          </a:p>
        </p:txBody>
      </p:sp>
      <p:sp>
        <p:nvSpPr>
          <p:cNvPr id="748" name="Google Shape;748;p33"/>
          <p:cNvSpPr txBox="1"/>
          <p:nvPr/>
        </p:nvSpPr>
        <p:spPr>
          <a:xfrm>
            <a:off x="5163772" y="5137738"/>
            <a:ext cx="765005" cy="3661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00B0F0"/>
                </a:solidFill>
                <a:latin typeface="Calibri"/>
                <a:ea typeface="Calibri"/>
                <a:cs typeface="Calibri"/>
                <a:sym typeface="Calibri"/>
              </a:rPr>
              <a:t>Commencer ici.</a:t>
            </a:r>
            <a:endParaRPr sz="900">
              <a:solidFill>
                <a:srgbClr val="00B0F0"/>
              </a:solidFill>
              <a:latin typeface="Calibri"/>
              <a:ea typeface="Calibri"/>
              <a:cs typeface="Calibri"/>
              <a:sym typeface="Calibri"/>
            </a:endParaRPr>
          </a:p>
        </p:txBody>
      </p:sp>
      <p:sp>
        <p:nvSpPr>
          <p:cNvPr id="749" name="Google Shape;749;p33"/>
          <p:cNvSpPr txBox="1"/>
          <p:nvPr/>
        </p:nvSpPr>
        <p:spPr>
          <a:xfrm>
            <a:off x="5448194" y="1094382"/>
            <a:ext cx="898667" cy="51867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prise en compte : </a:t>
            </a:r>
            <a:r>
              <a:rPr b="0" i="0" lang="fr-FR" sz="700" cap="none" strike="noStrike">
                <a:solidFill>
                  <a:srgbClr val="000000"/>
                </a:solidFill>
                <a:latin typeface="Calibri"/>
                <a:ea typeface="Calibri"/>
                <a:cs typeface="Calibri"/>
                <a:sym typeface="Calibri"/>
              </a:rPr>
              <a:t>Aucune mesure spécifique pour le moment </a:t>
            </a:r>
            <a:endParaRPr sz="700">
              <a:solidFill>
                <a:schemeClr val="dk1"/>
              </a:solidFill>
              <a:latin typeface="Calibri"/>
              <a:ea typeface="Calibri"/>
              <a:cs typeface="Calibri"/>
              <a:sym typeface="Calibri"/>
            </a:endParaRPr>
          </a:p>
        </p:txBody>
      </p:sp>
      <p:sp>
        <p:nvSpPr>
          <p:cNvPr id="750" name="Google Shape;750;p33"/>
          <p:cNvSpPr txBox="1"/>
          <p:nvPr/>
        </p:nvSpPr>
        <p:spPr>
          <a:xfrm>
            <a:off x="8732021" y="1094258"/>
            <a:ext cx="898667" cy="51867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prise en compte : </a:t>
            </a:r>
            <a:r>
              <a:rPr b="0" i="0" lang="fr-FR" sz="700" cap="none" strike="noStrike">
                <a:solidFill>
                  <a:srgbClr val="000000"/>
                </a:solidFill>
                <a:latin typeface="Calibri"/>
                <a:ea typeface="Calibri"/>
                <a:cs typeface="Calibri"/>
                <a:sym typeface="Calibri"/>
              </a:rPr>
              <a:t>Aucune mesure spécifique pour le moment </a:t>
            </a:r>
            <a:endParaRPr sz="700">
              <a:solidFill>
                <a:schemeClr val="dk1"/>
              </a:solidFill>
              <a:latin typeface="Calibri"/>
              <a:ea typeface="Calibri"/>
              <a:cs typeface="Calibri"/>
              <a:sym typeface="Calibri"/>
            </a:endParaRPr>
          </a:p>
        </p:txBody>
      </p:sp>
      <p:sp>
        <p:nvSpPr>
          <p:cNvPr id="751" name="Google Shape;751;p33"/>
          <p:cNvSpPr txBox="1"/>
          <p:nvPr/>
        </p:nvSpPr>
        <p:spPr>
          <a:xfrm>
            <a:off x="5163772" y="1962495"/>
            <a:ext cx="649821"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Oui        Non</a:t>
            </a:r>
            <a:endParaRPr sz="700">
              <a:solidFill>
                <a:schemeClr val="dk1"/>
              </a:solidFill>
              <a:latin typeface="Calibri"/>
              <a:ea typeface="Calibri"/>
              <a:cs typeface="Calibri"/>
              <a:sym typeface="Calibri"/>
            </a:endParaRPr>
          </a:p>
        </p:txBody>
      </p:sp>
      <p:sp>
        <p:nvSpPr>
          <p:cNvPr id="752" name="Google Shape;752;p33"/>
          <p:cNvSpPr txBox="1"/>
          <p:nvPr/>
        </p:nvSpPr>
        <p:spPr>
          <a:xfrm>
            <a:off x="8489368" y="1991642"/>
            <a:ext cx="649821"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Oui        Non</a:t>
            </a:r>
            <a:endParaRPr sz="7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4"/>
          <p:cNvSpPr txBox="1"/>
          <p:nvPr/>
        </p:nvSpPr>
        <p:spPr>
          <a:xfrm>
            <a:off x="1024445" y="1913082"/>
            <a:ext cx="2657475" cy="1953582"/>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MODÈLE</a:t>
            </a:r>
            <a:r>
              <a:rPr b="0" i="0" lang="fr-FR" sz="13100" cap="none" strike="noStrike">
                <a:solidFill>
                  <a:srgbClr val="00B0F0"/>
                </a:solidFill>
                <a:latin typeface="Comfortaa"/>
                <a:ea typeface="Comfortaa"/>
                <a:cs typeface="Comfortaa"/>
                <a:sym typeface="Comfortaa"/>
              </a:rPr>
              <a:t> </a:t>
            </a:r>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 Renforcement, recadrage, modification, prise en compte »</a:t>
            </a:r>
            <a:endParaRPr/>
          </a:p>
          <a:p>
            <a:pPr indent="0" lvl="0" marL="0" marR="0" rtl="0" algn="l">
              <a:lnSpc>
                <a:spcPct val="120000"/>
              </a:lnSpc>
              <a:spcBef>
                <a:spcPts val="1000"/>
              </a:spcBef>
              <a:spcAft>
                <a:spcPts val="0"/>
              </a:spcAft>
              <a:buClr>
                <a:srgbClr val="0193C0"/>
              </a:buClr>
              <a:buSzPct val="100000"/>
              <a:buFont typeface="Arial"/>
              <a:buNone/>
            </a:pPr>
            <a:r>
              <a:rPr b="0" i="0" lang="fr-FR" sz="8000" u="sng" cap="none" strike="noStrike">
                <a:solidFill>
                  <a:schemeClr val="hlink"/>
                </a:solidFill>
                <a:latin typeface="Avenir"/>
                <a:ea typeface="Avenir"/>
                <a:cs typeface="Avenir"/>
                <a:sym typeface="Avenir"/>
                <a:hlinkClick r:id="rId3"/>
              </a:rPr>
              <a:t>Annexe 4</a:t>
            </a:r>
            <a:endParaRPr b="0" i="0" sz="8000">
              <a:latin typeface="Avenir"/>
              <a:ea typeface="Avenir"/>
              <a:cs typeface="Avenir"/>
              <a:sym typeface="Avenir"/>
            </a:endParaRPr>
          </a:p>
          <a:p>
            <a:pPr indent="0" lvl="0" marL="0" marR="0" rtl="0" algn="l">
              <a:lnSpc>
                <a:spcPct val="90000"/>
              </a:lnSpc>
              <a:spcBef>
                <a:spcPts val="1000"/>
              </a:spcBef>
              <a:spcAft>
                <a:spcPts val="0"/>
              </a:spcAft>
              <a:buClr>
                <a:schemeClr val="dk1"/>
              </a:buClr>
              <a:buSzPct val="100000"/>
              <a:buFont typeface="Arial"/>
              <a:buNone/>
            </a:pPr>
            <a:r>
              <a:t/>
            </a:r>
            <a:endParaRPr b="0" i="0" sz="2800">
              <a:solidFill>
                <a:srgbClr val="00B0F0"/>
              </a:solidFill>
              <a:latin typeface="Comfortaa"/>
              <a:ea typeface="Comfortaa"/>
              <a:cs typeface="Comfortaa"/>
              <a:sym typeface="Comfortaa"/>
            </a:endParaRPr>
          </a:p>
        </p:txBody>
      </p:sp>
      <p:sp>
        <p:nvSpPr>
          <p:cNvPr id="758" name="Google Shape;758;p34"/>
          <p:cNvSpPr txBox="1"/>
          <p:nvPr>
            <p:ph type="title"/>
          </p:nvPr>
        </p:nvSpPr>
        <p:spPr>
          <a:xfrm>
            <a:off x="1024445" y="814889"/>
            <a:ext cx="6002655"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59" name="Google Shape;759;p34"/>
          <p:cNvGrpSpPr/>
          <p:nvPr/>
        </p:nvGrpSpPr>
        <p:grpSpPr>
          <a:xfrm>
            <a:off x="9600959" y="328481"/>
            <a:ext cx="2832739" cy="432092"/>
            <a:chOff x="4115835" y="413123"/>
            <a:chExt cx="2832739" cy="432092"/>
          </a:xfrm>
        </p:grpSpPr>
        <p:cxnSp>
          <p:nvCxnSpPr>
            <p:cNvPr id="760" name="Google Shape;760;p3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61" name="Google Shape;761;p3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62" name="Google Shape;762;p3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63" name="Google Shape;763;p3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64" name="Google Shape;764;p3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65" name="Google Shape;765;p3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66" name="Google Shape;766;p3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67" name="Google Shape;767;p3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68" name="Google Shape;768;p34"/>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69" name="Google Shape;769;p3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70" name="Google Shape;770;p3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graphicFrame>
        <p:nvGraphicFramePr>
          <p:cNvPr id="771" name="Google Shape;771;p34"/>
          <p:cNvGraphicFramePr/>
          <p:nvPr/>
        </p:nvGraphicFramePr>
        <p:xfrm>
          <a:off x="4712436" y="2092325"/>
          <a:ext cx="3000000" cy="3000000"/>
        </p:xfrm>
        <a:graphic>
          <a:graphicData uri="http://schemas.openxmlformats.org/drawingml/2006/table">
            <a:tbl>
              <a:tblPr bandRow="1" firstCol="1" firstRow="1">
                <a:noFill/>
                <a:tableStyleId>{E0F38CED-73EC-4667-8BEF-947559009787}</a:tableStyleId>
              </a:tblPr>
              <a:tblGrid>
                <a:gridCol w="4408000"/>
                <a:gridCol w="2319100"/>
              </a:tblGrid>
              <a:tr h="620925">
                <a:tc>
                  <a:txBody>
                    <a:bodyPr/>
                    <a:lstStyle/>
                    <a:p>
                      <a:pPr indent="0" lvl="0" marL="0" marR="0" rtl="0" algn="l">
                        <a:lnSpc>
                          <a:spcPct val="120000"/>
                        </a:lnSpc>
                        <a:spcBef>
                          <a:spcPts val="0"/>
                        </a:spcBef>
                        <a:spcAft>
                          <a:spcPts val="0"/>
                        </a:spcAft>
                        <a:buNone/>
                      </a:pPr>
                      <a:r>
                        <a:rPr b="1" i="0" lang="fr-FR" sz="1000" u="none" cap="none" strike="noStrike">
                          <a:solidFill>
                            <a:srgbClr val="0193C0"/>
                          </a:solidFill>
                          <a:latin typeface="Avenir"/>
                          <a:ea typeface="Avenir"/>
                          <a:cs typeface="Avenir"/>
                          <a:sym typeface="Avenir"/>
                        </a:rPr>
                        <a:t>Norme</a:t>
                      </a:r>
                      <a:endParaRPr b="0" i="0" sz="900" u="none" cap="none" strike="noStrike">
                        <a:solidFill>
                          <a:schemeClr val="dk1"/>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rPr b="1" i="0" lang="fr-FR" sz="1000" u="none" cap="none" strike="noStrike">
                          <a:solidFill>
                            <a:srgbClr val="0193C0"/>
                          </a:solidFill>
                          <a:latin typeface="Avenir"/>
                          <a:ea typeface="Avenir"/>
                          <a:cs typeface="Avenir"/>
                          <a:sym typeface="Avenir"/>
                        </a:rPr>
                        <a:t>Décision</a:t>
                      </a:r>
                      <a:endParaRPr/>
                    </a:p>
                    <a:p>
                      <a:pPr indent="0" lvl="0" marL="0" marR="0" rtl="0" algn="l">
                        <a:lnSpc>
                          <a:spcPct val="120000"/>
                        </a:lnSpc>
                        <a:spcBef>
                          <a:spcPts val="0"/>
                        </a:spcBef>
                        <a:spcAft>
                          <a:spcPts val="0"/>
                        </a:spcAft>
                        <a:buNone/>
                      </a:pPr>
                      <a:r>
                        <a:rPr b="0" i="0" lang="fr-FR" sz="900" u="none" cap="none" strike="noStrike">
                          <a:solidFill>
                            <a:srgbClr val="000000"/>
                          </a:solidFill>
                          <a:latin typeface="Avenir"/>
                          <a:ea typeface="Avenir"/>
                          <a:cs typeface="Avenir"/>
                          <a:sym typeface="Avenir"/>
                        </a:rPr>
                        <a:t>Renforcement, recadrage, modification, prise en compte</a:t>
                      </a:r>
                      <a:endParaRPr b="0" i="0" sz="900" u="none" cap="none" strike="noStrike">
                        <a:solidFill>
                          <a:srgbClr val="454545"/>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830200">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80050">
                <a:tc>
                  <a:txBody>
                    <a:bodyPr/>
                    <a:lstStyle/>
                    <a:p>
                      <a:pPr indent="0" lvl="0" marL="0" marR="0" rtl="0" algn="l">
                        <a:lnSpc>
                          <a:spcPct val="120000"/>
                        </a:lnSpc>
                        <a:spcBef>
                          <a:spcPts val="0"/>
                        </a:spcBef>
                        <a:spcAft>
                          <a:spcPts val="0"/>
                        </a:spcAft>
                        <a:buNone/>
                      </a:pPr>
                      <a:r>
                        <a:t/>
                      </a:r>
                      <a:endParaRPr b="1" i="0" sz="900" u="none" cap="none" strike="noStrike">
                        <a:solidFill>
                          <a:srgbClr val="454545"/>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900"/>
                        <a:buFont typeface="Calibri"/>
                        <a:buNone/>
                      </a:pPr>
                      <a:r>
                        <a:t/>
                      </a:r>
                      <a:endParaRPr b="0" i="0" sz="900" u="none" cap="none" strike="noStrike">
                        <a:solidFill>
                          <a:srgbClr val="454545"/>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30500">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900"/>
                        <a:buFont typeface="Calibri"/>
                        <a:buNone/>
                      </a:pPr>
                      <a:r>
                        <a:t/>
                      </a:r>
                      <a:endParaRPr b="0" i="0" sz="900" u="none" cap="none" strike="noStrike">
                        <a:solidFill>
                          <a:schemeClr val="dk1"/>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38625">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900"/>
                        <a:buFont typeface="Calibri"/>
                        <a:buNone/>
                      </a:pPr>
                      <a:r>
                        <a:t/>
                      </a:r>
                      <a:endParaRPr b="0" i="0" sz="900" u="none" cap="none" strike="noStrike">
                        <a:solidFill>
                          <a:srgbClr val="454545"/>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778" name="Google Shape;778;p3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779" name="Google Shape;779;p35"/>
          <p:cNvGraphicFramePr/>
          <p:nvPr/>
        </p:nvGraphicFramePr>
        <p:xfrm>
          <a:off x="4460998" y="1905000"/>
          <a:ext cx="3000000" cy="3000000"/>
        </p:xfrm>
        <a:graphic>
          <a:graphicData uri="http://schemas.openxmlformats.org/drawingml/2006/table">
            <a:tbl>
              <a:tblPr bandRow="1" firstCol="1" firstRow="1">
                <a:noFill/>
                <a:tableStyleId>{E0F38CED-73EC-4667-8BEF-947559009787}</a:tableStyleId>
              </a:tblPr>
              <a:tblGrid>
                <a:gridCol w="4192950"/>
                <a:gridCol w="2205950"/>
              </a:tblGrid>
              <a:tr h="535725">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alibri"/>
                          <a:ea typeface="Calibri"/>
                          <a:cs typeface="Calibri"/>
                          <a:sym typeface="Calibri"/>
                        </a:rPr>
                        <a:t>Norme</a:t>
                      </a:r>
                      <a:endParaRPr b="0" i="0" sz="1200" u="none" cap="none" strike="noStrike">
                        <a:solidFill>
                          <a:schemeClr val="dk1"/>
                        </a:solidFill>
                        <a:latin typeface="Calibri"/>
                        <a:ea typeface="Calibri"/>
                        <a:cs typeface="Calibri"/>
                        <a:sym typeface="Calibri"/>
                      </a:endParaRPr>
                    </a:p>
                  </a:txBody>
                  <a:tcPr marT="0" marB="0" marR="43600" marL="43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alibri"/>
                          <a:ea typeface="Calibri"/>
                          <a:cs typeface="Calibri"/>
                          <a:sym typeface="Calibri"/>
                        </a:rPr>
                        <a:t>Décision</a:t>
                      </a:r>
                      <a:endParaRPr/>
                    </a:p>
                    <a:p>
                      <a:pPr indent="0" lvl="0" marL="0" marR="0" rtl="0" algn="l">
                        <a:lnSpc>
                          <a:spcPct val="120000"/>
                        </a:lnSpc>
                        <a:spcBef>
                          <a:spcPts val="0"/>
                        </a:spcBef>
                        <a:spcAft>
                          <a:spcPts val="0"/>
                        </a:spcAft>
                        <a:buNone/>
                      </a:pPr>
                      <a:r>
                        <a:rPr b="0" i="0" lang="fr-FR" sz="1200" u="none" cap="none" strike="noStrike">
                          <a:solidFill>
                            <a:srgbClr val="000000"/>
                          </a:solidFill>
                          <a:latin typeface="Calibri"/>
                          <a:ea typeface="Calibri"/>
                          <a:cs typeface="Calibri"/>
                          <a:sym typeface="Calibri"/>
                        </a:rPr>
                        <a:t>Renforcement, recadrage, modification, prise en compte</a:t>
                      </a:r>
                      <a:endParaRPr b="0" i="0" sz="1200" u="none" cap="none" strike="noStrike">
                        <a:solidFill>
                          <a:srgbClr val="454545"/>
                        </a:solidFill>
                        <a:latin typeface="Calibri"/>
                        <a:ea typeface="Calibri"/>
                        <a:cs typeface="Calibri"/>
                        <a:sym typeface="Calibri"/>
                      </a:endParaRPr>
                    </a:p>
                  </a:txBody>
                  <a:tcPr marT="0" marB="0" marR="43600" marL="43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716300">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La communauté attend des couples qu’ils priorisent l’harmonie familiale</a:t>
                      </a:r>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Renforcement</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66725">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Le statut d’un homme au sein de la communauté dépend du nombre d’enfants qu’il a </a:t>
                      </a:r>
                      <a:endParaRPr/>
                    </a:p>
                    <a:p>
                      <a:pPr indent="0" lvl="0" marL="0" marR="0" rtl="0" algn="l">
                        <a:lnSpc>
                          <a:spcPct val="120000"/>
                        </a:lnSpc>
                        <a:spcBef>
                          <a:spcPts val="0"/>
                        </a:spcBef>
                        <a:spcAft>
                          <a:spcPts val="0"/>
                        </a:spcAft>
                        <a:buNone/>
                      </a:pPr>
                      <a:r>
                        <a:t/>
                      </a:r>
                      <a:endParaRPr b="0" i="0" sz="1400" u="none" cap="none" strike="noStrike">
                        <a:solidFill>
                          <a:srgbClr val="3F3F3F"/>
                        </a:solidFill>
                        <a:latin typeface="Calibri"/>
                        <a:ea typeface="Calibri"/>
                        <a:cs typeface="Calibri"/>
                        <a:sym typeface="Calibri"/>
                      </a:endParaRPr>
                    </a:p>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(par exemple, un recadrage de cette norme pourrait donner le résultat suivant : « le statut d’un homme au sein de la communauté dépend de sa capacité à subvenir aux besoins de ses enfants »)</a:t>
                      </a:r>
                      <a:endParaRPr b="1" i="0" sz="1400" u="none" cap="none" strike="noStrike">
                        <a:solidFill>
                          <a:srgbClr val="3F3F3F"/>
                        </a:solidFill>
                        <a:latin typeface="Calibri"/>
                        <a:ea typeface="Calibri"/>
                        <a:cs typeface="Calibri"/>
                        <a:sym typeface="Calibri"/>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400"/>
                        <a:buFont typeface="Calibri"/>
                        <a:buNone/>
                      </a:pPr>
                      <a:r>
                        <a:rPr b="0" i="0" lang="fr-FR" sz="1400" u="none" cap="none" strike="noStrike">
                          <a:solidFill>
                            <a:srgbClr val="404040"/>
                          </a:solidFill>
                          <a:latin typeface="Calibri"/>
                          <a:ea typeface="Calibri"/>
                          <a:cs typeface="Calibri"/>
                          <a:sym typeface="Calibri"/>
                        </a:rPr>
                        <a:t>Recadrage</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16525">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Les femmes qui ont recours à la planification familiale seront critiquées par les membres de l’Église </a:t>
                      </a:r>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400"/>
                        <a:buFont typeface="Calibri"/>
                        <a:buNone/>
                      </a:pPr>
                      <a:r>
                        <a:rPr b="0" i="0" lang="fr-FR" sz="1400" u="none" cap="none" strike="noStrike">
                          <a:solidFill>
                            <a:srgbClr val="404040"/>
                          </a:solidFill>
                          <a:latin typeface="Calibri"/>
                          <a:ea typeface="Calibri"/>
                          <a:cs typeface="Calibri"/>
                          <a:sym typeface="Calibri"/>
                        </a:rPr>
                        <a:t>Modification</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9825">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La sexualité et la planification familiale sont des questions privées, le fait de les aborder en dehors du ménage serait largement critiqué</a:t>
                      </a:r>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400"/>
                        <a:buFont typeface="Calibri"/>
                        <a:buNone/>
                      </a:pPr>
                      <a:r>
                        <a:rPr b="0" i="0" lang="fr-FR" sz="1400" u="none" cap="none" strike="noStrike">
                          <a:solidFill>
                            <a:srgbClr val="404040"/>
                          </a:solidFill>
                          <a:latin typeface="Calibri"/>
                          <a:ea typeface="Calibri"/>
                          <a:cs typeface="Calibri"/>
                          <a:sym typeface="Calibri"/>
                        </a:rPr>
                        <a:t>Prise en compte</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780" name="Google Shape;780;p35"/>
          <p:cNvSpPr txBox="1"/>
          <p:nvPr>
            <p:ph type="title"/>
          </p:nvPr>
        </p:nvSpPr>
        <p:spPr>
          <a:xfrm>
            <a:off x="1024445" y="814889"/>
            <a:ext cx="6002655"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81" name="Google Shape;781;p35"/>
          <p:cNvGrpSpPr/>
          <p:nvPr/>
        </p:nvGrpSpPr>
        <p:grpSpPr>
          <a:xfrm>
            <a:off x="9600959" y="328481"/>
            <a:ext cx="2832739" cy="432092"/>
            <a:chOff x="4115835" y="413123"/>
            <a:chExt cx="2832739" cy="432092"/>
          </a:xfrm>
        </p:grpSpPr>
        <p:cxnSp>
          <p:nvCxnSpPr>
            <p:cNvPr id="782" name="Google Shape;782;p3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83" name="Google Shape;783;p3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84" name="Google Shape;784;p3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85" name="Google Shape;785;p3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86" name="Google Shape;786;p3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87" name="Google Shape;787;p3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88" name="Google Shape;788;p3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89" name="Google Shape;789;p3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90" name="Google Shape;790;p35"/>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91" name="Google Shape;791;p3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92" name="Google Shape;792;p3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793" name="Google Shape;793;p35"/>
          <p:cNvSpPr txBox="1"/>
          <p:nvPr/>
        </p:nvSpPr>
        <p:spPr>
          <a:xfrm>
            <a:off x="1024445" y="1913082"/>
            <a:ext cx="2657475" cy="1953582"/>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EXEMPLE</a:t>
            </a:r>
            <a:r>
              <a:rPr b="0" i="0" lang="fr-FR" sz="13100" cap="none" strike="noStrike">
                <a:solidFill>
                  <a:srgbClr val="00B0F0"/>
                </a:solidFill>
                <a:latin typeface="Comfortaa"/>
                <a:ea typeface="Comfortaa"/>
                <a:cs typeface="Comfortaa"/>
                <a:sym typeface="Comfortaa"/>
              </a:rPr>
              <a:t> </a:t>
            </a:r>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 Renforcement, recadrage, modification, prise en compte »</a:t>
            </a:r>
            <a:endParaRPr/>
          </a:p>
          <a:p>
            <a:pPr indent="0" lvl="0" marL="0" marR="0" rtl="0" algn="l">
              <a:lnSpc>
                <a:spcPct val="90000"/>
              </a:lnSpc>
              <a:spcBef>
                <a:spcPts val="1000"/>
              </a:spcBef>
              <a:spcAft>
                <a:spcPts val="0"/>
              </a:spcAft>
              <a:buClr>
                <a:schemeClr val="dk1"/>
              </a:buClr>
              <a:buSzPct val="100000"/>
              <a:buFont typeface="Arial"/>
              <a:buNone/>
            </a:pPr>
            <a:r>
              <a:t/>
            </a:r>
            <a:endParaRPr b="0" i="0" sz="2800">
              <a:solidFill>
                <a:srgbClr val="00B0F0"/>
              </a:solidFill>
              <a:latin typeface="Comfortaa"/>
              <a:ea typeface="Comfortaa"/>
              <a:cs typeface="Comfortaa"/>
              <a:sym typeface="Comforta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6"/>
          <p:cNvSpPr txBox="1"/>
          <p:nvPr>
            <p:ph idx="1" type="body"/>
          </p:nvPr>
        </p:nvSpPr>
        <p:spPr>
          <a:xfrm>
            <a:off x="946529" y="147489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s’est présentée, a présenté le concept de normes sociales, et s’est mise d’accord sur une liste de normes à prendre en compte. Dans le cadre de l’Activité 2, le groupe de membres de la communauté a utilisé un outil d’arbre de décision pour débattre de la nécessité de modifier, de recadrer, de renforcer ou de prendre en compte les normes de la communauté, afin d’obtenir les effets souhaités. Dans le cadre de l’Activité 3, le groupe de membres de la communauté débattra pour définir sa vision souhaitée de l’avenir des normes sociales.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799" name="Google Shape;799;p36"/>
          <p:cNvSpPr txBox="1"/>
          <p:nvPr>
            <p:ph type="title"/>
          </p:nvPr>
        </p:nvSpPr>
        <p:spPr>
          <a:xfrm>
            <a:off x="1024445" y="814889"/>
            <a:ext cx="6002655"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800" name="Google Shape;800;p36"/>
          <p:cNvGrpSpPr/>
          <p:nvPr/>
        </p:nvGrpSpPr>
        <p:grpSpPr>
          <a:xfrm>
            <a:off x="9600959" y="328481"/>
            <a:ext cx="2832739" cy="432092"/>
            <a:chOff x="4115835" y="413123"/>
            <a:chExt cx="2832739" cy="432092"/>
          </a:xfrm>
        </p:grpSpPr>
        <p:cxnSp>
          <p:nvCxnSpPr>
            <p:cNvPr id="801" name="Google Shape;801;p3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02" name="Google Shape;802;p3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03" name="Google Shape;803;p3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04" name="Google Shape;804;p3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05" name="Google Shape;805;p3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06" name="Google Shape;806;p3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07" name="Google Shape;807;p3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08" name="Google Shape;808;p3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09" name="Google Shape;809;p36"/>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10" name="Google Shape;810;p3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11" name="Google Shape;811;p3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37"/>
          <p:cNvSpPr txBox="1"/>
          <p:nvPr>
            <p:ph idx="1" type="body"/>
          </p:nvPr>
        </p:nvSpPr>
        <p:spPr>
          <a:xfrm>
            <a:off x="946529" y="151430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le groupe représentera la norme actuelle (à quoi ressemble la norme maintenant), puis imaginera son état futur souhaité (à quoi il aimerait que ressemble la norme plus tard) et ce, pour chacune des normes dont le groupe estime qu’elle doit être modifiée ou recadrée. </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Les normes incluses dans les catégories « renforcement » ou « prise en compte » ne seront pas abordées dans le cadre de cette activité, mais elles le seront plus tard. Cependant, si les groupes ont classé toutes les normes dans les catégories « renforcement » ou « prise en compte », et aucune dans les catégories « modification » ou « recadrage », ils devront réaliser cette activité en se basant sur les normes incluses dans la catégorie « renforcement ».</a:t>
            </a:r>
            <a:endParaRPr/>
          </a:p>
          <a:p>
            <a:pPr indent="0" lvl="0" marL="0" rtl="0" algn="l">
              <a:lnSpc>
                <a:spcPct val="90000"/>
              </a:lnSpc>
              <a:spcBef>
                <a:spcPts val="1000"/>
              </a:spcBef>
              <a:spcAft>
                <a:spcPts val="0"/>
              </a:spcAft>
              <a:buClr>
                <a:schemeClr val="dk1"/>
              </a:buClr>
              <a:buSzPts val="2800"/>
              <a:buNone/>
            </a:pPr>
            <a:r>
              <a:t/>
            </a:r>
            <a:endParaRPr/>
          </a:p>
        </p:txBody>
      </p:sp>
      <p:sp>
        <p:nvSpPr>
          <p:cNvPr id="817" name="Google Shape;817;p37"/>
          <p:cNvSpPr txBox="1"/>
          <p:nvPr>
            <p:ph type="title"/>
          </p:nvPr>
        </p:nvSpPr>
        <p:spPr>
          <a:xfrm>
            <a:off x="1024445" y="814889"/>
            <a:ext cx="9485292" cy="34625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Identifier l’état futur (le présent et l’avenir)</a:t>
            </a:r>
            <a:endParaRPr sz="3200">
              <a:latin typeface="Calibri"/>
              <a:ea typeface="Calibri"/>
              <a:cs typeface="Calibri"/>
              <a:sym typeface="Calibri"/>
            </a:endParaRPr>
          </a:p>
        </p:txBody>
      </p:sp>
      <p:grpSp>
        <p:nvGrpSpPr>
          <p:cNvPr id="818" name="Google Shape;818;p37"/>
          <p:cNvGrpSpPr/>
          <p:nvPr/>
        </p:nvGrpSpPr>
        <p:grpSpPr>
          <a:xfrm>
            <a:off x="9600959" y="328481"/>
            <a:ext cx="2832739" cy="432092"/>
            <a:chOff x="4115835" y="413123"/>
            <a:chExt cx="2832739" cy="432092"/>
          </a:xfrm>
        </p:grpSpPr>
        <p:cxnSp>
          <p:nvCxnSpPr>
            <p:cNvPr id="819" name="Google Shape;819;p3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20" name="Google Shape;820;p3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1" name="Google Shape;821;p3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22" name="Google Shape;822;p3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23" name="Google Shape;823;p3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24" name="Google Shape;824;p3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25" name="Google Shape;825;p3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26" name="Google Shape;826;p3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7" name="Google Shape;827;p37"/>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8" name="Google Shape;828;p3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9" name="Google Shape;829;p3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38"/>
          <p:cNvSpPr txBox="1"/>
          <p:nvPr>
            <p:ph idx="1" type="body"/>
          </p:nvPr>
        </p:nvSpPr>
        <p:spPr>
          <a:xfrm>
            <a:off x="946529" y="154561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b="0" sz="2400">
              <a:solidFill>
                <a:srgbClr val="454545"/>
              </a:solidFill>
              <a:latin typeface="Avenir"/>
              <a:ea typeface="Avenir"/>
              <a:cs typeface="Avenir"/>
              <a:sym typeface="Aveni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Former des petits groupes.</a:t>
            </a: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Chaque groupe devra débattre de l’état actuel de la norme et imaginer comment il souhaiterait qu’elle soit à l’avenir.</a:t>
            </a: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Chaque groupe fera un dessin, une saynète ou une petite histoire qui illustre le </a:t>
            </a:r>
            <a:r>
              <a:rPr b="0" i="1" lang="fr-FR" sz="2400" cap="none" strike="noStrike">
                <a:solidFill>
                  <a:srgbClr val="454545"/>
                </a:solidFill>
                <a:latin typeface="Avenir"/>
                <a:ea typeface="Avenir"/>
                <a:cs typeface="Avenir"/>
                <a:sym typeface="Avenir"/>
              </a:rPr>
              <a:t>présent</a:t>
            </a:r>
            <a:r>
              <a:rPr b="0" i="0" lang="fr-FR" sz="2400" cap="none" strike="noStrike">
                <a:solidFill>
                  <a:srgbClr val="454545"/>
                </a:solidFill>
                <a:latin typeface="Avenir"/>
                <a:ea typeface="Avenir"/>
                <a:cs typeface="Avenir"/>
                <a:sym typeface="Avenir"/>
              </a:rPr>
              <a:t> et l’</a:t>
            </a:r>
            <a:r>
              <a:rPr b="0" i="1" lang="fr-FR" sz="2400" cap="none" strike="noStrike">
                <a:solidFill>
                  <a:srgbClr val="454545"/>
                </a:solidFill>
                <a:latin typeface="Avenir"/>
                <a:ea typeface="Avenir"/>
                <a:cs typeface="Avenir"/>
                <a:sym typeface="Avenir"/>
              </a:rPr>
              <a:t>avenir</a:t>
            </a:r>
            <a:r>
              <a:rPr b="0" i="0" lang="fr-FR" sz="2400" cap="none" strike="noStrike">
                <a:solidFill>
                  <a:srgbClr val="454545"/>
                </a:solidFill>
                <a:latin typeface="Avenir"/>
                <a:ea typeface="Avenir"/>
                <a:cs typeface="Avenir"/>
                <a:sym typeface="Avenir"/>
              </a:rPr>
              <a:t>.</a:t>
            </a: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Chaque groupe présentera son illustration du présent et de l’avenir au reste des participants.</a:t>
            </a:r>
            <a:endParaRPr sz="2400">
              <a:latin typeface="Avenir"/>
              <a:ea typeface="Avenir"/>
              <a:cs typeface="Avenir"/>
              <a:sym typeface="Avenir"/>
            </a:endParaRPr>
          </a:p>
        </p:txBody>
      </p:sp>
      <p:sp>
        <p:nvSpPr>
          <p:cNvPr id="836" name="Google Shape;836;p38"/>
          <p:cNvSpPr txBox="1"/>
          <p:nvPr>
            <p:ph type="title"/>
          </p:nvPr>
        </p:nvSpPr>
        <p:spPr>
          <a:xfrm>
            <a:off x="1024444" y="814889"/>
            <a:ext cx="9535069" cy="27368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Identifier l’état futur (le présent et l’avenir)</a:t>
            </a:r>
            <a:endParaRPr sz="3200">
              <a:latin typeface="Calibri"/>
              <a:ea typeface="Calibri"/>
              <a:cs typeface="Calibri"/>
              <a:sym typeface="Calibri"/>
            </a:endParaRPr>
          </a:p>
        </p:txBody>
      </p:sp>
      <p:grpSp>
        <p:nvGrpSpPr>
          <p:cNvPr id="837" name="Google Shape;837;p38"/>
          <p:cNvGrpSpPr/>
          <p:nvPr/>
        </p:nvGrpSpPr>
        <p:grpSpPr>
          <a:xfrm>
            <a:off x="9600959" y="328481"/>
            <a:ext cx="2832739" cy="432092"/>
            <a:chOff x="4115835" y="413123"/>
            <a:chExt cx="2832739" cy="432092"/>
          </a:xfrm>
        </p:grpSpPr>
        <p:cxnSp>
          <p:nvCxnSpPr>
            <p:cNvPr id="838" name="Google Shape;838;p3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39" name="Google Shape;839;p3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0" name="Google Shape;840;p3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41" name="Google Shape;841;p3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42" name="Google Shape;842;p3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43" name="Google Shape;843;p3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44" name="Google Shape;844;p3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45" name="Google Shape;845;p3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6" name="Google Shape;846;p38"/>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7" name="Google Shape;847;p3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8" name="Google Shape;848;p3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39"/>
          <p:cNvSpPr txBox="1"/>
          <p:nvPr>
            <p:ph idx="1" type="body"/>
          </p:nvPr>
        </p:nvSpPr>
        <p:spPr>
          <a:xfrm>
            <a:off x="946268" y="1586554"/>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0000"/>
              </a:lnSpc>
              <a:spcBef>
                <a:spcPts val="0"/>
              </a:spcBef>
              <a:spcAft>
                <a:spcPts val="0"/>
              </a:spcAft>
              <a:buClr>
                <a:srgbClr val="0193C0"/>
              </a:buClr>
              <a:buSzPct val="100000"/>
              <a:buNone/>
            </a:pPr>
            <a:r>
              <a:rPr b="0" i="0" lang="fr-FR" sz="2400" cap="none" strike="noStrike">
                <a:solidFill>
                  <a:srgbClr val="0193C0"/>
                </a:solidFill>
                <a:latin typeface="Comfortaa"/>
                <a:ea typeface="Comfortaa"/>
                <a:cs typeface="Comfortaa"/>
                <a:sym typeface="Comfortaa"/>
              </a:rPr>
              <a:t>CONCLUSION</a:t>
            </a:r>
            <a:endParaRPr b="0" sz="2400">
              <a:solidFill>
                <a:srgbClr val="454545"/>
              </a:solidFill>
              <a:latin typeface="Avenir"/>
              <a:ea typeface="Avenir"/>
              <a:cs typeface="Avenir"/>
              <a:sym typeface="Avenir"/>
            </a:endParaRPr>
          </a:p>
          <a:p>
            <a:pPr indent="0" lvl="0" marL="0" rtl="0" algn="l">
              <a:lnSpc>
                <a:spcPct val="11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Dans le cadre de l’Activité 1, l’équipe s’est présentée, est revenue sur le concept de normes sociales, et s’est mise d’accord sur une liste de normes à prendre en compte. Dans le cadre de l’Activité 2, le groupe de membres de la communauté a utilisé un outil d’arbre de décision pour débattre de la nécessité de modifier, de recadrer ou de renforcer les normes de la communauté, ou bien de promouvoir leur prise en compte dans le programme, afin d’obtenir les résultats de santé souhaités. Dans le cadre de cette activité, le groupe de membres de la communauté a défini sa vision souhaitée de l’avenir des normes sociales. Dans le cadre de la prochaine activité, le groupe devra estimer s’il sera facile ou difficile d’atteindre cet état futur.</a:t>
            </a:r>
            <a:endParaRPr/>
          </a:p>
          <a:p>
            <a:pPr indent="-87629" lvl="0" marL="228600" rtl="0" algn="l">
              <a:lnSpc>
                <a:spcPct val="90000"/>
              </a:lnSpc>
              <a:spcBef>
                <a:spcPts val="1000"/>
              </a:spcBef>
              <a:spcAft>
                <a:spcPts val="0"/>
              </a:spcAft>
              <a:buClr>
                <a:schemeClr val="dk1"/>
              </a:buClr>
              <a:buSzPct val="1000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854" name="Google Shape;854;p39"/>
          <p:cNvSpPr txBox="1"/>
          <p:nvPr>
            <p:ph type="title"/>
          </p:nvPr>
        </p:nvSpPr>
        <p:spPr>
          <a:xfrm>
            <a:off x="1024444" y="814889"/>
            <a:ext cx="9404309" cy="2880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Identifier l’état futur (le présent et l’avenir)</a:t>
            </a:r>
            <a:endParaRPr sz="3200">
              <a:latin typeface="Calibri"/>
              <a:ea typeface="Calibri"/>
              <a:cs typeface="Calibri"/>
              <a:sym typeface="Calibri"/>
            </a:endParaRPr>
          </a:p>
        </p:txBody>
      </p:sp>
      <p:grpSp>
        <p:nvGrpSpPr>
          <p:cNvPr id="855" name="Google Shape;855;p39"/>
          <p:cNvGrpSpPr/>
          <p:nvPr/>
        </p:nvGrpSpPr>
        <p:grpSpPr>
          <a:xfrm>
            <a:off x="9600959" y="328481"/>
            <a:ext cx="2832739" cy="432092"/>
            <a:chOff x="4115835" y="413123"/>
            <a:chExt cx="2832739" cy="432092"/>
          </a:xfrm>
        </p:grpSpPr>
        <p:cxnSp>
          <p:nvCxnSpPr>
            <p:cNvPr id="856" name="Google Shape;856;p3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57" name="Google Shape;857;p3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58" name="Google Shape;858;p3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59" name="Google Shape;859;p3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60" name="Google Shape;860;p3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61" name="Google Shape;861;p3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62" name="Google Shape;862;p3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63" name="Google Shape;863;p3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64" name="Google Shape;864;p39"/>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65" name="Google Shape;865;p3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66" name="Google Shape;866;p3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b="0" i="0" lang="fr-FR" sz="2400" cap="none" strike="noStrike">
                <a:solidFill>
                  <a:srgbClr val="000000"/>
                </a:solidFill>
                <a:latin typeface="Avenir"/>
                <a:ea typeface="Avenir"/>
                <a:cs typeface="Avenir"/>
                <a:sym typeface="Avenir"/>
              </a:rPr>
              <a:t>Nous vous remercions d’avoir pris le temps d’utiliser cet outil. Nous espérons qu’il permettra à votre équipe de mieux comprendre les normes sociales et comment les intégrer à votre programme afin d’atteindre les objectifs comportementaux fixés. Vos </a:t>
            </a:r>
            <a:r>
              <a:rPr lang="fr-FR" sz="2400">
                <a:solidFill>
                  <a:srgbClr val="000000"/>
                </a:solidFill>
                <a:latin typeface="Avenir"/>
                <a:ea typeface="Avenir"/>
                <a:cs typeface="Avenir"/>
                <a:sym typeface="Avenir"/>
              </a:rPr>
              <a:t>retours d’information </a:t>
            </a:r>
            <a:r>
              <a:rPr b="0" i="0" lang="fr-FR" sz="2400" cap="none" strike="noStrike">
                <a:solidFill>
                  <a:srgbClr val="000000"/>
                </a:solidFill>
                <a:latin typeface="Avenir"/>
                <a:ea typeface="Avenir"/>
                <a:cs typeface="Avenir"/>
                <a:sym typeface="Avenir"/>
              </a:rPr>
              <a:t>francs et honnêtes sont essentiels pour nous aider à affiner et à améliorer cet outil pour les utilisateurs futurs.</a:t>
            </a:r>
            <a:endParaRPr/>
          </a:p>
          <a:p>
            <a:pPr indent="-76200" lvl="0" marL="228600" rtl="0" algn="l">
              <a:lnSpc>
                <a:spcPct val="90000"/>
              </a:lnSpc>
              <a:spcBef>
                <a:spcPts val="1000"/>
              </a:spcBef>
              <a:spcAft>
                <a:spcPts val="0"/>
              </a:spcAft>
              <a:buClr>
                <a:schemeClr val="dk1"/>
              </a:buClr>
              <a:buSzPts val="2400"/>
              <a:buNone/>
            </a:pPr>
            <a:r>
              <a:t/>
            </a:r>
            <a:endParaRPr sz="2400">
              <a:latin typeface="Avenir"/>
              <a:ea typeface="Avenir"/>
              <a:cs typeface="Avenir"/>
              <a:sym typeface="Avenir"/>
            </a:endParaRPr>
          </a:p>
          <a:p>
            <a:pPr indent="0" lvl="0" marL="0" rtl="0" algn="l">
              <a:lnSpc>
                <a:spcPct val="90000"/>
              </a:lnSpc>
              <a:spcBef>
                <a:spcPts val="1000"/>
              </a:spcBef>
              <a:spcAft>
                <a:spcPts val="0"/>
              </a:spcAft>
              <a:buClr>
                <a:srgbClr val="000000"/>
              </a:buClr>
              <a:buSzPts val="2400"/>
              <a:buNone/>
            </a:pPr>
            <a:r>
              <a:rPr b="0" i="0" lang="fr-FR" sz="2400" cap="none" strike="noStrike">
                <a:solidFill>
                  <a:srgbClr val="000000"/>
                </a:solidFill>
                <a:latin typeface="Avenir"/>
                <a:ea typeface="Avenir"/>
                <a:cs typeface="Avenir"/>
                <a:sym typeface="Avenir"/>
              </a:rPr>
              <a:t>Au fil de votre progression au sein de cet outil, veuillez répondre aux questions concernant chaque module dans ce </a:t>
            </a:r>
            <a:r>
              <a:rPr b="0" i="0" lang="fr-FR" sz="2400" u="sng" cap="none" strike="noStrike">
                <a:solidFill>
                  <a:srgbClr val="000000"/>
                </a:solidFill>
                <a:latin typeface="Avenir"/>
                <a:ea typeface="Avenir"/>
                <a:cs typeface="Avenir"/>
                <a:sym typeface="Avenir"/>
                <a:hlinkClick r:id="rId3">
                  <a:extLst>
                    <a:ext uri="{A12FA001-AC4F-418D-AE19-62706E023703}">
                      <ahyp:hlinkClr val="tx"/>
                    </a:ext>
                  </a:extLst>
                </a:hlinkClick>
              </a:rPr>
              <a:t>formulaire de rétroaction</a:t>
            </a:r>
            <a:r>
              <a:rPr b="0" i="0" lang="fr-FR" sz="2400" cap="none" strike="noStrike">
                <a:solidFill>
                  <a:srgbClr val="000000"/>
                </a:solidFill>
                <a:latin typeface="Avenir"/>
                <a:ea typeface="Avenir"/>
                <a:cs typeface="Avenir"/>
                <a:sym typeface="Avenir"/>
              </a:rPr>
              <a:t>. À la fin du questionnaire, deux sections de questions portent sur la structure de l’outil et vos impressions générales sur celui-ci.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43" name="Google Shape;143;p4"/>
          <p:cNvSpPr txBox="1"/>
          <p:nvPr/>
        </p:nvSpPr>
        <p:spPr>
          <a:xfrm>
            <a:off x="838200" y="365125"/>
            <a:ext cx="8287951"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7C1E8"/>
              </a:buClr>
              <a:buSzPts val="3200"/>
              <a:buFont typeface="Arial"/>
              <a:buNone/>
            </a:pPr>
            <a:r>
              <a:rPr b="1" i="0" lang="fr-FR" sz="3200" u="none" cap="none" strike="noStrike">
                <a:solidFill>
                  <a:srgbClr val="07C1E8"/>
                </a:solidFill>
                <a:latin typeface="Arial"/>
                <a:ea typeface="Arial"/>
                <a:cs typeface="Arial"/>
                <a:sym typeface="Arial"/>
              </a:rPr>
              <a:t>Formulaire de rétroaction concernant le Guide pratique</a:t>
            </a:r>
            <a:endParaRPr b="0" i="0" sz="3200" u="none" cap="none" strike="noStrike">
              <a:solidFill>
                <a:schemeClr val="dk1"/>
              </a:solidFill>
              <a:latin typeface="Calibri"/>
              <a:ea typeface="Calibri"/>
              <a:cs typeface="Calibri"/>
              <a:sym typeface="Calibri"/>
            </a:endParaRPr>
          </a:p>
        </p:txBody>
      </p:sp>
      <p:grpSp>
        <p:nvGrpSpPr>
          <p:cNvPr id="144" name="Google Shape;144;p4"/>
          <p:cNvGrpSpPr/>
          <p:nvPr/>
        </p:nvGrpSpPr>
        <p:grpSpPr>
          <a:xfrm>
            <a:off x="9602236" y="327846"/>
            <a:ext cx="2832738" cy="432092"/>
            <a:chOff x="4115836" y="413123"/>
            <a:chExt cx="2832738" cy="432092"/>
          </a:xfrm>
        </p:grpSpPr>
        <p:cxnSp>
          <p:nvCxnSpPr>
            <p:cNvPr id="145" name="Google Shape;145;p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6" name="Google Shape;146;p4"/>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47" name="Google Shape;147;p4"/>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48" name="Google Shape;148;p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49" name="Google Shape;149;p4"/>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50" name="Google Shape;150;p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51" name="Google Shape;151;p4"/>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52" name="Google Shape;152;p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53" name="Google Shape;153;p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54" name="Google Shape;154;p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55" name="Google Shape;155;p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40"/>
          <p:cNvSpPr txBox="1"/>
          <p:nvPr>
            <p:ph idx="1" type="body"/>
          </p:nvPr>
        </p:nvSpPr>
        <p:spPr>
          <a:xfrm>
            <a:off x="993875" y="1443917"/>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0000"/>
              </a:lnSpc>
              <a:spcBef>
                <a:spcPts val="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Dans le cadre de cette activité, le groupe devra utiliser une liste de vérification pour évaluer si la norme future, imaginée lors de l’activité précédente, sera facile ou difficile à mettre en place. L’objectif de cette évaluation est d’obtenir des informations concernant les obstacles à la mise en place de la future norme, plutôt que de décider d’essayer de mettre en place ou non cette future norme. Lors de cette consultation, les membres de la communauté peuvent estimer qu’il est important d’essayer de mettre en place la norme future, même si cela s’avère très difficile, ou bien ils peuvent être plus indifférents à une autre norme qui serait plus facile à cibler. Cependant, dans le cadre d’un programme, il est important de connaître et d’anticiper les obstacles pouvant survenir, afin d’aider la communauté à mettre en place la norme future souhaitée.</a:t>
            </a:r>
            <a:endParaRPr/>
          </a:p>
        </p:txBody>
      </p:sp>
      <p:sp>
        <p:nvSpPr>
          <p:cNvPr id="872" name="Google Shape;872;p40"/>
          <p:cNvSpPr txBox="1"/>
          <p:nvPr>
            <p:ph type="title"/>
          </p:nvPr>
        </p:nvSpPr>
        <p:spPr>
          <a:xfrm>
            <a:off x="1024444" y="814889"/>
            <a:ext cx="9149749" cy="24785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873" name="Google Shape;873;p40"/>
          <p:cNvGrpSpPr/>
          <p:nvPr/>
        </p:nvGrpSpPr>
        <p:grpSpPr>
          <a:xfrm>
            <a:off x="9600959" y="328481"/>
            <a:ext cx="2832739" cy="432092"/>
            <a:chOff x="4115835" y="413123"/>
            <a:chExt cx="2832739" cy="432092"/>
          </a:xfrm>
        </p:grpSpPr>
        <p:cxnSp>
          <p:nvCxnSpPr>
            <p:cNvPr id="874" name="Google Shape;874;p4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75" name="Google Shape;875;p4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76" name="Google Shape;876;p4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77" name="Google Shape;877;p4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78" name="Google Shape;878;p4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79" name="Google Shape;879;p4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80" name="Google Shape;880;p4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81" name="Google Shape;881;p4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82" name="Google Shape;882;p40"/>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83" name="Google Shape;883;p4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84" name="Google Shape;884;p4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1"/>
          <p:cNvSpPr txBox="1"/>
          <p:nvPr>
            <p:ph idx="1" type="body"/>
          </p:nvPr>
        </p:nvSpPr>
        <p:spPr>
          <a:xfrm>
            <a:off x="946529" y="1607075"/>
            <a:ext cx="10515600" cy="4658160"/>
          </a:xfrm>
          <a:prstGeom prst="rect">
            <a:avLst/>
          </a:prstGeom>
          <a:noFill/>
          <a:ln>
            <a:noFill/>
          </a:ln>
        </p:spPr>
        <p:txBody>
          <a:bodyPr anchorCtr="0" anchor="t" bIns="45700" lIns="91425" spcFirstLastPara="1" rIns="91425" wrap="square" tIns="45700">
            <a:normAutofit fontScale="90000" lnSpcReduction="20000"/>
          </a:bodyPr>
          <a:lstStyle/>
          <a:p>
            <a:pPr indent="0" lvl="0" marL="0" rtl="0" algn="l">
              <a:lnSpc>
                <a:spcPct val="9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INSTRUCTIONS</a:t>
            </a:r>
            <a:endParaRPr sz="2600">
              <a:solidFill>
                <a:srgbClr val="454545"/>
              </a:solidFill>
              <a:latin typeface="Avenir"/>
              <a:ea typeface="Avenir"/>
              <a:cs typeface="Avenir"/>
              <a:sym typeface="Aveni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1800" cap="none" strike="noStrike">
                <a:solidFill>
                  <a:srgbClr val="454545"/>
                </a:solidFill>
                <a:latin typeface="Avenir"/>
                <a:ea typeface="Avenir"/>
                <a:cs typeface="Avenir"/>
                <a:sym typeface="Avenir"/>
              </a:rPr>
              <a:t>Expliquer que le programme nécessite l’aide de la communauté pour comprendre si la vision de l’avenir de chaque norme sera facile ou difficile à atteindre. Ce n’est pas parce que cette vision pourrait être difficile à atteindre qu’il ne faut pas essayer ! Simplement, l’équipe doit comprendre les difficultés auxquelles elle sera confrontée.</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1800" cap="none" strike="noStrike">
                <a:solidFill>
                  <a:srgbClr val="454545"/>
                </a:solidFill>
                <a:latin typeface="Avenir"/>
                <a:ea typeface="Avenir"/>
                <a:cs typeface="Avenir"/>
                <a:sym typeface="Avenir"/>
              </a:rPr>
              <a:t>Montrer au groupe le modèle « La norme est-elle difficile à mettre en place ? » qui sera utilisé dans le cadre de cette activité. Si le groupe est important, il est possible de répartir les participants dans des petits groupes qui se consacreront à une norme chacun. Si le groupe est petit et le temps disponible est suffisant pour couvrir toutes les normes, cet exercice peut être réalisé en plénière.</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1800" cap="none" strike="noStrike">
                <a:solidFill>
                  <a:srgbClr val="454545"/>
                </a:solidFill>
                <a:latin typeface="Avenir"/>
                <a:ea typeface="Avenir"/>
                <a:cs typeface="Avenir"/>
                <a:sym typeface="Avenir"/>
              </a:rPr>
              <a:t>Expliquer que groupes devront utiliser une liste de vérification pour évaluer si la norme future sera facile ou difficile à mettre en place. Demander à un facilitateur de lire les versions « présent » et « avenir » des normes, définies par les groupes lors de l’activité précédente Ensuite, poser chacune des questions de la liste de vérification une par une et débattre des réponses. Ensuite, le facilitateur du groupe évalue la difficulté de modifier la norme. Si le groupe estime que la norme sera difficile à modifier, demander si cette difficulté perçue le fait changer d’avis quant à l’importance de tenter de la modifier. Le groupe a-t-il des idées qui faciliteraient la modification de la norme ? S’assurer de noter ces idées dans le tableau ci-dessous.</a:t>
            </a:r>
            <a:endParaRPr sz="1800">
              <a:latin typeface="Avenir"/>
              <a:ea typeface="Avenir"/>
              <a:cs typeface="Avenir"/>
              <a:sym typeface="Avenir"/>
            </a:endParaRPr>
          </a:p>
        </p:txBody>
      </p:sp>
      <p:sp>
        <p:nvSpPr>
          <p:cNvPr id="890" name="Google Shape;890;p41"/>
          <p:cNvSpPr txBox="1"/>
          <p:nvPr>
            <p:ph type="title"/>
          </p:nvPr>
        </p:nvSpPr>
        <p:spPr>
          <a:xfrm>
            <a:off x="1024450" y="814900"/>
            <a:ext cx="9225900" cy="16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891" name="Google Shape;891;p41"/>
          <p:cNvGrpSpPr/>
          <p:nvPr/>
        </p:nvGrpSpPr>
        <p:grpSpPr>
          <a:xfrm>
            <a:off x="9600959" y="328481"/>
            <a:ext cx="2832739" cy="432092"/>
            <a:chOff x="4115835" y="413123"/>
            <a:chExt cx="2832739" cy="432092"/>
          </a:xfrm>
        </p:grpSpPr>
        <p:cxnSp>
          <p:nvCxnSpPr>
            <p:cNvPr id="892" name="Google Shape;892;p4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93" name="Google Shape;893;p4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94" name="Google Shape;894;p4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95" name="Google Shape;895;p4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96" name="Google Shape;896;p4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97" name="Google Shape;897;p4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98" name="Google Shape;898;p4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99" name="Google Shape;899;p4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00" name="Google Shape;900;p41"/>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01" name="Google Shape;901;p4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02" name="Google Shape;902;p4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42"/>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909" name="Google Shape;909;p42"/>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sp>
        <p:nvSpPr>
          <p:cNvPr id="910" name="Google Shape;910;p42"/>
          <p:cNvSpPr txBox="1"/>
          <p:nvPr/>
        </p:nvSpPr>
        <p:spPr>
          <a:xfrm>
            <a:off x="4236376" y="1299711"/>
            <a:ext cx="3623533" cy="56900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193C0"/>
              </a:buClr>
              <a:buSzPts val="1200"/>
              <a:buFont typeface="Comfortaa"/>
              <a:buNone/>
            </a:pPr>
            <a:r>
              <a:rPr b="1" i="0" lang="fr-FR" sz="1200" cap="none" strike="noStrike">
                <a:solidFill>
                  <a:srgbClr val="0193C0"/>
                </a:solidFill>
                <a:latin typeface="Comfortaa"/>
                <a:ea typeface="Comfortaa"/>
                <a:cs typeface="Comfortaa"/>
                <a:sym typeface="Comfortaa"/>
              </a:rPr>
              <a:t>La norme est-elle difficile à mettre en place ?</a:t>
            </a:r>
            <a:endParaRPr b="0" i="0" sz="1200">
              <a:solidFill>
                <a:srgbClr val="07C1E8"/>
              </a:solidFill>
              <a:latin typeface="Comfortaa"/>
              <a:ea typeface="Comfortaa"/>
              <a:cs typeface="Comfortaa"/>
              <a:sym typeface="Comfortaa"/>
            </a:endParaRPr>
          </a:p>
        </p:txBody>
      </p:sp>
      <p:graphicFrame>
        <p:nvGraphicFramePr>
          <p:cNvPr id="911" name="Google Shape;911;p42"/>
          <p:cNvGraphicFramePr/>
          <p:nvPr/>
        </p:nvGraphicFramePr>
        <p:xfrm>
          <a:off x="4236376" y="1540671"/>
          <a:ext cx="3000000" cy="3000000"/>
        </p:xfrm>
        <a:graphic>
          <a:graphicData uri="http://schemas.openxmlformats.org/drawingml/2006/table">
            <a:tbl>
              <a:tblPr bandRow="1" firstCol="1" firstRow="1">
                <a:noFill/>
                <a:tableStyleId>{E0F38CED-73EC-4667-8BEF-947559009787}</a:tableStyleId>
              </a:tblPr>
              <a:tblGrid>
                <a:gridCol w="1267925"/>
                <a:gridCol w="3436400"/>
                <a:gridCol w="560400"/>
                <a:gridCol w="557300"/>
              </a:tblGrid>
              <a:tr h="184350">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Norme actuelle</a:t>
                      </a:r>
                      <a:endParaRPr/>
                    </a:p>
                  </a:txBody>
                  <a:tcPr marT="0" marB="0" marR="43600" marL="43600" anchor="ctr">
                    <a:lnB cap="flat" cmpd="sng" w="12700">
                      <a:solidFill>
                        <a:schemeClr val="dk1"/>
                      </a:solidFill>
                      <a:prstDash val="solid"/>
                      <a:round/>
                      <a:headEnd len="sm" w="sm" type="none"/>
                      <a:tailEnd len="sm" w="sm" type="none"/>
                    </a:lnB>
                  </a:tcPr>
                </a:tc>
                <a:tc gridSpan="3">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Dans un couple, l’homme est censé avoir le pouvoir décisionnel final</a:t>
                      </a:r>
                      <a:endParaRPr/>
                    </a:p>
                  </a:txBody>
                  <a:tcPr marT="0" marB="0" marR="43600" marL="43600" anchor="ctr">
                    <a:lnB cap="flat" cmpd="sng" w="12700">
                      <a:solidFill>
                        <a:schemeClr val="dk1"/>
                      </a:solidFill>
                      <a:prstDash val="solid"/>
                      <a:round/>
                      <a:headEnd len="sm" w="sm" type="none"/>
                      <a:tailEnd len="sm" w="sm" type="none"/>
                    </a:lnB>
                  </a:tcPr>
                </a:tc>
                <a:tc hMerge="1"/>
                <a:tc hMerge="1"/>
              </a:tr>
              <a:tr h="185100">
                <a:tc gridSpan="2">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Question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Oui</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Non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5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Des personnes puissantes seront-elles contrariées si la norme évolue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rPr b="1" i="0" lang="fr-FR" sz="1100" u="none" cap="none" strike="noStrike">
                          <a:solidFill>
                            <a:srgbClr val="454545"/>
                          </a:solidFill>
                          <a:latin typeface="Comfortaa"/>
                          <a:ea typeface="Comfortaa"/>
                          <a:cs typeface="Comfortaa"/>
                          <a:sym typeface="Comfortaa"/>
                        </a:rPr>
                        <a:t>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Comfortaa"/>
                          <a:ea typeface="Comfortaa"/>
                          <a:cs typeface="Comfortaa"/>
                          <a:sym typeface="Comfortaa"/>
                        </a:rPr>
                        <a:t>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1935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Certaines personnes vont-elles perdre de l’argent ou se retrouver dans une position moins favorable si la norme évolue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rPr b="1" i="0" lang="fr-FR" sz="1100" u="none" cap="none" strike="noStrike">
                          <a:solidFill>
                            <a:srgbClr val="454545"/>
                          </a:solidFill>
                          <a:latin typeface="Comfortaa"/>
                          <a:ea typeface="Comfortaa"/>
                          <a:cs typeface="Comfortaa"/>
                          <a:sym typeface="Comfortaa"/>
                        </a:rPr>
                        <a:t>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Comfortaa"/>
                          <a:ea typeface="Comfortaa"/>
                          <a:cs typeface="Comfortaa"/>
                          <a:sym typeface="Comfortaa"/>
                        </a:rPr>
                        <a:t>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1935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La religion ou un dirigeant religieux sont-ils favorables à la norme actuelle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rPr b="1" i="0" lang="fr-FR" sz="1100" u="none" cap="none" strike="noStrike">
                          <a:solidFill>
                            <a:srgbClr val="454545"/>
                          </a:solidFill>
                          <a:latin typeface="Comfortaa"/>
                          <a:ea typeface="Comfortaa"/>
                          <a:cs typeface="Comfortaa"/>
                          <a:sym typeface="Comfortaa"/>
                        </a:rPr>
                        <a:t>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Comfortaa"/>
                          <a:ea typeface="Comfortaa"/>
                          <a:cs typeface="Comfortaa"/>
                          <a:sym typeface="Comfortaa"/>
                        </a:rPr>
                        <a:t>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Certains groupes essaient-ils d’empêcher la norme d’évoluer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Certaines lois ou politiques en vigueur appuient-elles la norme actuelle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Dans la communauté au sens large, la plupart des gens estiment-ils que la norme actuelle est la meilleure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Lorsque quelqu’un va à l’encontre de la norme, fait-il face à des conséquences négatives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3397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Les personnes les plus affectées par la norme ont-elles la sensation de pouvoir prendre leurs propres décisions et d’agir librement ?</a:t>
                      </a:r>
                      <a:endParaRPr/>
                    </a:p>
                  </a:txBody>
                  <a:tcPr marT="0" marB="0" marR="43600" marL="43600" anchor="ctr">
                    <a:lnT cap="flat" cmpd="sng" w="12700">
                      <a:solidFill>
                        <a:schemeClr val="dk1"/>
                      </a:solidFill>
                      <a:prstDash val="solid"/>
                      <a:round/>
                      <a:headEnd len="sm" w="sm" type="none"/>
                      <a:tailEnd len="sm" w="sm" type="none"/>
                    </a:lnT>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r>
            </a:tbl>
          </a:graphicData>
        </a:graphic>
      </p:graphicFrame>
      <p:graphicFrame>
        <p:nvGraphicFramePr>
          <p:cNvPr id="912" name="Google Shape;912;p42"/>
          <p:cNvGraphicFramePr/>
          <p:nvPr/>
        </p:nvGraphicFramePr>
        <p:xfrm>
          <a:off x="4236376" y="4164393"/>
          <a:ext cx="3000000" cy="3000000"/>
        </p:xfrm>
        <a:graphic>
          <a:graphicData uri="http://schemas.openxmlformats.org/drawingml/2006/table">
            <a:tbl>
              <a:tblPr bandRow="1" firstCol="1" firstRow="1">
                <a:noFill/>
                <a:tableStyleId>{E0F38CED-73EC-4667-8BEF-947559009787}</a:tableStyleId>
              </a:tblPr>
              <a:tblGrid>
                <a:gridCol w="1267925"/>
                <a:gridCol w="3436400"/>
                <a:gridCol w="560400"/>
                <a:gridCol w="557300"/>
              </a:tblGrid>
              <a:tr h="205950">
                <a:tc>
                  <a:txBody>
                    <a:bodyPr/>
                    <a:lstStyle/>
                    <a:p>
                      <a:pPr indent="0" lvl="0" marL="0" marR="0" rtl="0" algn="l">
                        <a:lnSpc>
                          <a:spcPct val="120000"/>
                        </a:lnSpc>
                        <a:spcBef>
                          <a:spcPts val="0"/>
                        </a:spcBef>
                        <a:spcAft>
                          <a:spcPts val="0"/>
                        </a:spcAft>
                        <a:buNone/>
                      </a:pPr>
                      <a:r>
                        <a:t/>
                      </a:r>
                      <a:endParaRPr b="1" i="0" sz="1100" u="none" cap="none" strike="noStrike">
                        <a:solidFill>
                          <a:srgbClr val="0193C0"/>
                        </a:solidFill>
                        <a:latin typeface="Comfortaa"/>
                        <a:ea typeface="Comfortaa"/>
                        <a:cs typeface="Comfortaa"/>
                        <a:sym typeface="Comfortaa"/>
                      </a:endParaRPr>
                    </a:p>
                  </a:txBody>
                  <a:tcPr marT="0" marB="0" marR="43600" marL="43600">
                    <a:lnB cap="flat" cmpd="sng" w="9525">
                      <a:solidFill>
                        <a:srgbClr val="000000">
                          <a:alpha val="0"/>
                        </a:srgbClr>
                      </a:solidFill>
                      <a:prstDash val="solid"/>
                      <a:round/>
                      <a:headEnd len="sm" w="sm" type="none"/>
                      <a:tailEnd len="sm" w="sm" type="none"/>
                    </a:lnB>
                  </a:tcPr>
                </a:tc>
                <a:tc gridSpan="3">
                  <a:txBody>
                    <a:bodyPr/>
                    <a:lstStyle/>
                    <a:p>
                      <a:pPr indent="0" lvl="0" marL="0" marR="0" rtl="0" algn="l">
                        <a:lnSpc>
                          <a:spcPct val="120000"/>
                        </a:lnSpc>
                        <a:spcBef>
                          <a:spcPts val="0"/>
                        </a:spcBef>
                        <a:spcAft>
                          <a:spcPts val="0"/>
                        </a:spcAft>
                        <a:buNone/>
                      </a:pPr>
                      <a:r>
                        <a:t/>
                      </a:r>
                      <a:endParaRPr b="0" i="0" sz="1100" u="none" cap="none" strike="noStrike">
                        <a:solidFill>
                          <a:schemeClr val="dk1"/>
                        </a:solidFill>
                        <a:latin typeface="Comfortaa"/>
                        <a:ea typeface="Comfortaa"/>
                        <a:cs typeface="Comfortaa"/>
                        <a:sym typeface="Comfortaa"/>
                      </a:endParaRPr>
                    </a:p>
                  </a:txBody>
                  <a:tcPr marT="0" marB="0" marR="43600" marL="43600">
                    <a:lnB cap="flat" cmpd="sng" w="9525">
                      <a:solidFill>
                        <a:srgbClr val="000000">
                          <a:alpha val="0"/>
                        </a:srgbClr>
                      </a:solidFill>
                      <a:prstDash val="solid"/>
                      <a:round/>
                      <a:headEnd len="sm" w="sm" type="none"/>
                      <a:tailEnd len="sm" w="sm" type="none"/>
                    </a:lnB>
                  </a:tcPr>
                </a:tc>
                <a:tc hMerge="1"/>
                <a:tc hMerge="1"/>
              </a:tr>
              <a:tr h="206775">
                <a:tc gridSpan="2">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Résultats</a:t>
                      </a: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ctr">
                        <a:lnSpc>
                          <a:spcPct val="120000"/>
                        </a:lnSpc>
                        <a:spcBef>
                          <a:spcPts val="0"/>
                        </a:spcBef>
                        <a:spcAft>
                          <a:spcPts val="0"/>
                        </a:spcAft>
                        <a:buNone/>
                      </a:pPr>
                      <a:r>
                        <a:t/>
                      </a:r>
                      <a:endParaRPr b="1" i="0" sz="800" u="none" cap="none" strike="noStrike">
                        <a:solidFill>
                          <a:srgbClr val="0193C0"/>
                        </a:solidFill>
                        <a:latin typeface="Avenir"/>
                        <a:ea typeface="Avenir"/>
                        <a:cs typeface="Avenir"/>
                        <a:sym typeface="Aveni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800" u="none" cap="none" strike="noStrike">
                        <a:solidFill>
                          <a:srgbClr val="0193C0"/>
                        </a:solidFill>
                        <a:latin typeface="Avenir"/>
                        <a:ea typeface="Avenir"/>
                        <a:cs typeface="Avenir"/>
                        <a:sym typeface="Aveni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8710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1–2 « Oui » = La nouvelle norme sera plus facile à mettre en place</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l">
                        <a:lnSpc>
                          <a:spcPct val="120000"/>
                        </a:lnSpc>
                        <a:spcBef>
                          <a:spcPts val="0"/>
                        </a:spcBef>
                        <a:spcAft>
                          <a:spcPts val="0"/>
                        </a:spcAft>
                        <a:buNone/>
                      </a:pPr>
                      <a:r>
                        <a:rPr b="1" i="0" lang="fr-FR" sz="700" u="none" cap="none" strike="noStrike">
                          <a:solidFill>
                            <a:srgbClr val="454545"/>
                          </a:solidFill>
                          <a:latin typeface="Avenir"/>
                          <a:ea typeface="Avenir"/>
                          <a:cs typeface="Avenir"/>
                          <a:sym typeface="Avenir"/>
                        </a:rPr>
                        <a:t> </a:t>
                      </a:r>
                      <a:endParaRPr b="1" i="0" sz="800" u="none" cap="none" strike="noStrike">
                        <a:solidFill>
                          <a:srgbClr val="454545"/>
                        </a:solidFill>
                        <a:latin typeface="Avenir"/>
                        <a:ea typeface="Avenir"/>
                        <a:cs typeface="Avenir"/>
                        <a:sym typeface="Avenir"/>
                      </a:endParaRPr>
                    </a:p>
                    <a:p>
                      <a:pPr indent="0" lvl="0" marL="0" marR="0" rtl="0" algn="l">
                        <a:lnSpc>
                          <a:spcPct val="120000"/>
                        </a:lnSpc>
                        <a:spcBef>
                          <a:spcPts val="0"/>
                        </a:spcBef>
                        <a:spcAft>
                          <a:spcPts val="0"/>
                        </a:spcAft>
                        <a:buNone/>
                      </a:pPr>
                      <a:r>
                        <a:rPr b="0" i="0" lang="fr-FR" sz="700" u="none" cap="none" strike="noStrike">
                          <a:solidFill>
                            <a:srgbClr val="454545"/>
                          </a:solidFill>
                          <a:latin typeface="Avenir"/>
                          <a:ea typeface="Avenir"/>
                          <a:cs typeface="Avenir"/>
                          <a:sym typeface="Avenir"/>
                        </a:rPr>
                        <a:t>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hMerge="1"/>
              </a:tr>
              <a:tr h="28710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3–5 « Oui » = La nouvelle norme sera relativement difficile à mettre en place</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l">
                        <a:lnSpc>
                          <a:spcPct val="120000"/>
                        </a:lnSpc>
                        <a:spcBef>
                          <a:spcPts val="0"/>
                        </a:spcBef>
                        <a:spcAft>
                          <a:spcPts val="0"/>
                        </a:spcAft>
                        <a:buNone/>
                      </a:pPr>
                      <a:r>
                        <a:rPr b="1" i="0" lang="fr-FR" sz="700" u="none" cap="none" strike="noStrike">
                          <a:solidFill>
                            <a:srgbClr val="454545"/>
                          </a:solidFill>
                          <a:latin typeface="Avenir"/>
                          <a:ea typeface="Avenir"/>
                          <a:cs typeface="Avenir"/>
                          <a:sym typeface="Avenir"/>
                        </a:rPr>
                        <a:t> </a:t>
                      </a:r>
                      <a:endParaRPr b="1" i="0" sz="800" u="none" cap="none" strike="noStrike">
                        <a:solidFill>
                          <a:srgbClr val="454545"/>
                        </a:solidFill>
                        <a:latin typeface="Avenir"/>
                        <a:ea typeface="Avenir"/>
                        <a:cs typeface="Avenir"/>
                        <a:sym typeface="Avenir"/>
                      </a:endParaRPr>
                    </a:p>
                    <a:p>
                      <a:pPr indent="0" lvl="0" marL="0" marR="0" rtl="0" algn="l">
                        <a:lnSpc>
                          <a:spcPct val="120000"/>
                        </a:lnSpc>
                        <a:spcBef>
                          <a:spcPts val="0"/>
                        </a:spcBef>
                        <a:spcAft>
                          <a:spcPts val="0"/>
                        </a:spcAft>
                        <a:buNone/>
                      </a:pPr>
                      <a:r>
                        <a:rPr b="0" i="0" lang="fr-FR" sz="700" u="none" cap="none" strike="noStrike">
                          <a:solidFill>
                            <a:srgbClr val="454545"/>
                          </a:solidFill>
                          <a:latin typeface="Avenir"/>
                          <a:ea typeface="Avenir"/>
                          <a:cs typeface="Avenir"/>
                          <a:sym typeface="Avenir"/>
                        </a:rPr>
                        <a:t>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hMerge="1"/>
              </a:tr>
              <a:tr h="28710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6–8 « Oui » = La nouvelle norme sera difficile à mettre en place</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l">
                        <a:lnSpc>
                          <a:spcPct val="120000"/>
                        </a:lnSpc>
                        <a:spcBef>
                          <a:spcPts val="0"/>
                        </a:spcBef>
                        <a:spcAft>
                          <a:spcPts val="0"/>
                        </a:spcAft>
                        <a:buNone/>
                      </a:pPr>
                      <a:r>
                        <a:rPr b="1" i="0" lang="fr-FR" sz="700" u="none" cap="none" strike="noStrike">
                          <a:solidFill>
                            <a:srgbClr val="454545"/>
                          </a:solidFill>
                          <a:latin typeface="Avenir"/>
                          <a:ea typeface="Avenir"/>
                          <a:cs typeface="Avenir"/>
                          <a:sym typeface="Avenir"/>
                        </a:rPr>
                        <a:t> </a:t>
                      </a:r>
                      <a:endParaRPr b="1" i="0" sz="800" u="none" cap="none" strike="noStrike">
                        <a:solidFill>
                          <a:srgbClr val="454545"/>
                        </a:solidFill>
                        <a:latin typeface="Avenir"/>
                        <a:ea typeface="Avenir"/>
                        <a:cs typeface="Avenir"/>
                        <a:sym typeface="Avenir"/>
                      </a:endParaRPr>
                    </a:p>
                    <a:p>
                      <a:pPr indent="0" lvl="0" marL="0" marR="0" rtl="0" algn="l">
                        <a:lnSpc>
                          <a:spcPct val="120000"/>
                        </a:lnSpc>
                        <a:spcBef>
                          <a:spcPts val="0"/>
                        </a:spcBef>
                        <a:spcAft>
                          <a:spcPts val="0"/>
                        </a:spcAft>
                        <a:buNone/>
                      </a:pPr>
                      <a:r>
                        <a:rPr b="0" i="0" lang="fr-FR" sz="700" u="none" cap="none" strike="noStrike">
                          <a:solidFill>
                            <a:srgbClr val="454545"/>
                          </a:solidFill>
                          <a:latin typeface="Avenir"/>
                          <a:ea typeface="Avenir"/>
                          <a:cs typeface="Avenir"/>
                          <a:sym typeface="Avenir"/>
                        </a:rPr>
                        <a:t>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hMerge="1"/>
              </a:tr>
              <a:tr h="247075">
                <a:tc gridSpan="4">
                  <a:txBody>
                    <a:bodyPr/>
                    <a:lstStyle/>
                    <a:p>
                      <a:pPr indent="0" lvl="0" marL="0" marR="0" rtl="0" algn="l">
                        <a:lnSpc>
                          <a:spcPct val="120000"/>
                        </a:lnSpc>
                        <a:spcBef>
                          <a:spcPts val="0"/>
                        </a:spcBef>
                        <a:spcAft>
                          <a:spcPts val="0"/>
                        </a:spcAft>
                        <a:buNone/>
                      </a:pPr>
                      <a:r>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645650">
                <a:tc gridSpan="4">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Comment pourrait-on rendre la nouvelle norme plus facile à mettre en place ? (prendre des notes ci-dessous)</a:t>
                      </a:r>
                      <a:endParaRPr/>
                    </a:p>
                    <a:p>
                      <a:pPr indent="0" lvl="0" marL="0" marR="0" rtl="0" algn="l">
                        <a:lnSpc>
                          <a:spcPct val="120000"/>
                        </a:lnSpc>
                        <a:spcBef>
                          <a:spcPts val="0"/>
                        </a:spcBef>
                        <a:spcAft>
                          <a:spcPts val="0"/>
                        </a:spcAft>
                        <a:buNone/>
                      </a:pPr>
                      <a:r>
                        <a:t/>
                      </a:r>
                      <a:endParaRPr b="0" i="0" sz="1000" u="none" cap="none" strike="noStrike">
                        <a:solidFill>
                          <a:srgbClr val="454545"/>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2470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Le groupe souhaite-t-il que le programme aide la communauté à mettre en place la nouvelle norme ? Indiquer si la réponse est « Oui » ou « Non »</a:t>
                      </a:r>
                      <a:endParaRPr/>
                    </a:p>
                  </a:txBody>
                  <a:tcPr marT="0" marB="0" marR="43600" marL="436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F8FF">
                        <a:alpha val="62745"/>
                      </a:srgbClr>
                    </a:solidFill>
                  </a:tcPr>
                </a:tc>
              </a:tr>
            </a:tbl>
          </a:graphicData>
        </a:graphic>
      </p:graphicFrame>
      <p:sp>
        <p:nvSpPr>
          <p:cNvPr id="913" name="Google Shape;913;p42"/>
          <p:cNvSpPr txBox="1"/>
          <p:nvPr/>
        </p:nvSpPr>
        <p:spPr>
          <a:xfrm>
            <a:off x="4973541" y="4052676"/>
            <a:ext cx="3719247" cy="59201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7C1E8"/>
              </a:buClr>
              <a:buSzPts val="1100"/>
              <a:buFont typeface="Comfortaa"/>
              <a:buNone/>
            </a:pPr>
            <a:r>
              <a:rPr b="1" i="0" lang="fr-FR" sz="1100" cap="none" strike="noStrike">
                <a:solidFill>
                  <a:srgbClr val="07C1E8"/>
                </a:solidFill>
                <a:latin typeface="Comfortaa"/>
                <a:ea typeface="Comfortaa"/>
                <a:cs typeface="Comfortaa"/>
                <a:sym typeface="Comfortaa"/>
              </a:rPr>
              <a:t>Compter le nombre de réponses « Oui » et « Non »</a:t>
            </a:r>
            <a:endParaRPr/>
          </a:p>
        </p:txBody>
      </p:sp>
      <p:sp>
        <p:nvSpPr>
          <p:cNvPr id="914" name="Google Shape;914;p42"/>
          <p:cNvSpPr txBox="1"/>
          <p:nvPr>
            <p:ph idx="1" type="body"/>
          </p:nvPr>
        </p:nvSpPr>
        <p:spPr>
          <a:xfrm>
            <a:off x="838199" y="1730375"/>
            <a:ext cx="2657475" cy="169862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MODÈLE</a:t>
            </a:r>
            <a:r>
              <a:rPr b="0" i="0" lang="fr-FR" sz="11200" cap="none" strike="noStrike">
                <a:solidFill>
                  <a:srgbClr val="0193C0"/>
                </a:solidFill>
                <a:latin typeface="Comfortaa"/>
                <a:ea typeface="Comfortaa"/>
                <a:cs typeface="Comfortaa"/>
                <a:sym typeface="Comfortaa"/>
              </a:rPr>
              <a:t> </a:t>
            </a:r>
            <a:endParaRPr/>
          </a:p>
          <a:p>
            <a:pPr indent="0" lvl="0" marL="0" rtl="0" algn="l">
              <a:lnSpc>
                <a:spcPct val="120000"/>
              </a:lnSpc>
              <a:spcBef>
                <a:spcPts val="1000"/>
              </a:spcBef>
              <a:spcAft>
                <a:spcPts val="0"/>
              </a:spcAft>
              <a:buClr>
                <a:srgbClr val="000000"/>
              </a:buClr>
              <a:buSzPct val="100000"/>
              <a:buNone/>
            </a:pPr>
            <a:r>
              <a:rPr b="0" i="0" lang="fr-FR" sz="8000" cap="none" strike="noStrike">
                <a:solidFill>
                  <a:srgbClr val="000000"/>
                </a:solidFill>
                <a:latin typeface="Avenir"/>
                <a:ea typeface="Avenir"/>
                <a:cs typeface="Avenir"/>
                <a:sym typeface="Avenir"/>
              </a:rPr>
              <a:t>La norme est-elle difficile à mettre en place ?</a:t>
            </a:r>
            <a:endParaRPr/>
          </a:p>
          <a:p>
            <a:pPr indent="0" lvl="0" marL="0" rtl="0" algn="l">
              <a:lnSpc>
                <a:spcPct val="120000"/>
              </a:lnSpc>
              <a:spcBef>
                <a:spcPts val="1000"/>
              </a:spcBef>
              <a:spcAft>
                <a:spcPts val="0"/>
              </a:spcAft>
              <a:buClr>
                <a:srgbClr val="0193C0"/>
              </a:buClr>
              <a:buSzPct val="100000"/>
              <a:buNone/>
            </a:pPr>
            <a:r>
              <a:rPr b="0" i="0" lang="fr-FR" sz="8000" u="sng" cap="none" strike="noStrike">
                <a:solidFill>
                  <a:schemeClr val="hlink"/>
                </a:solidFill>
                <a:latin typeface="Avenir"/>
                <a:ea typeface="Avenir"/>
                <a:cs typeface="Avenir"/>
                <a:sym typeface="Avenir"/>
                <a:hlinkClick r:id="rId3"/>
              </a:rPr>
              <a:t>Annexe 5</a:t>
            </a:r>
            <a:endParaRPr>
              <a:solidFill>
                <a:srgbClr val="0193C0"/>
              </a:solidFill>
              <a:latin typeface="Comfortaa"/>
              <a:ea typeface="Comfortaa"/>
              <a:cs typeface="Comfortaa"/>
              <a:sym typeface="Comfortaa"/>
            </a:endParaRPr>
          </a:p>
        </p:txBody>
      </p:sp>
      <p:sp>
        <p:nvSpPr>
          <p:cNvPr id="915" name="Google Shape;915;p42"/>
          <p:cNvSpPr txBox="1"/>
          <p:nvPr>
            <p:ph type="title"/>
          </p:nvPr>
        </p:nvSpPr>
        <p:spPr>
          <a:xfrm>
            <a:off x="1024450" y="814900"/>
            <a:ext cx="9299100" cy="241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916" name="Google Shape;916;p42"/>
          <p:cNvGrpSpPr/>
          <p:nvPr/>
        </p:nvGrpSpPr>
        <p:grpSpPr>
          <a:xfrm>
            <a:off x="9600959" y="328481"/>
            <a:ext cx="2832739" cy="432092"/>
            <a:chOff x="4115835" y="413123"/>
            <a:chExt cx="2832739" cy="432092"/>
          </a:xfrm>
        </p:grpSpPr>
        <p:cxnSp>
          <p:nvCxnSpPr>
            <p:cNvPr id="917" name="Google Shape;917;p4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18" name="Google Shape;918;p4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19" name="Google Shape;919;p4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20" name="Google Shape;920;p4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21" name="Google Shape;921;p4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22" name="Google Shape;922;p4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23" name="Google Shape;923;p4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24" name="Google Shape;924;p4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25" name="Google Shape;925;p42"/>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26" name="Google Shape;926;p4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27" name="Google Shape;927;p4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43"/>
          <p:cNvSpPr txBox="1"/>
          <p:nvPr>
            <p:ph idx="1" type="body"/>
          </p:nvPr>
        </p:nvSpPr>
        <p:spPr>
          <a:xfrm>
            <a:off x="946529" y="1476490"/>
            <a:ext cx="10515600" cy="5044865"/>
          </a:xfrm>
          <a:prstGeom prst="rect">
            <a:avLst/>
          </a:prstGeom>
          <a:noFill/>
          <a:ln>
            <a:noFill/>
          </a:ln>
        </p:spPr>
        <p:txBody>
          <a:bodyPr anchorCtr="0" anchor="t" bIns="45700" lIns="91425" spcFirstLastPara="1" rIns="91425" wrap="square" tIns="45700">
            <a:normAutofit fontScale="80000" lnSpcReduction="20000"/>
          </a:bodyPr>
          <a:lstStyle/>
          <a:p>
            <a:pPr indent="0" lvl="0" marL="0" rtl="0" algn="l">
              <a:lnSpc>
                <a:spcPct val="90000"/>
              </a:lnSpc>
              <a:spcBef>
                <a:spcPts val="0"/>
              </a:spcBef>
              <a:spcAft>
                <a:spcPts val="0"/>
              </a:spcAft>
              <a:buClr>
                <a:srgbClr val="0193C0"/>
              </a:buClr>
              <a:buSzPct val="100000"/>
              <a:buNone/>
            </a:pPr>
            <a:r>
              <a:rPr b="0" i="0" lang="fr-FR" sz="2800" cap="none" strike="noStrike">
                <a:solidFill>
                  <a:srgbClr val="0193C0"/>
                </a:solidFill>
                <a:latin typeface="Comfortaa"/>
                <a:ea typeface="Comfortaa"/>
                <a:cs typeface="Comfortaa"/>
                <a:sym typeface="Comfortaa"/>
              </a:rPr>
              <a:t>CONCLUSION</a:t>
            </a:r>
            <a:endParaRPr/>
          </a:p>
          <a:p>
            <a:pPr indent="0" lvl="0" marL="0" rtl="0" algn="l">
              <a:lnSpc>
                <a:spcPct val="120000"/>
              </a:lnSpc>
              <a:spcBef>
                <a:spcPts val="1000"/>
              </a:spcBef>
              <a:spcAft>
                <a:spcPts val="0"/>
              </a:spcAft>
              <a:buClr>
                <a:srgbClr val="454545"/>
              </a:buClr>
              <a:buSzPct val="100000"/>
              <a:buNone/>
            </a:pPr>
            <a:r>
              <a:rPr b="0" i="0" lang="fr-FR" sz="2300" cap="none" strike="noStrike">
                <a:solidFill>
                  <a:srgbClr val="454545"/>
                </a:solidFill>
                <a:latin typeface="Avenir"/>
                <a:ea typeface="Avenir"/>
                <a:cs typeface="Avenir"/>
                <a:sym typeface="Avenir"/>
              </a:rPr>
              <a:t>Dans le cadre de l’Activité 1, l’équipe s’est présentée, a présenté le concept de normes sociales, et s’est mise d’accord sur une liste de normes à prendre en compte. Dans le cadre de l’Activité 2, le groupe de membres de la communauté a utilisé un outil d’arbre de décision pour débattre de la nécessité de modifier, de recadrer ou de renforcer les normes de la communauté afin d’obtenir les résultats de santé souhaités. Dans le cadre de l’Activité 3, le groupe de membres de la communauté a défini sa vision souhaitée de l’avenir des normes sociales. Dans le cadre de cette activité, le groupe a estimé s’il sera facile ou difficile d’atteindre cet état futur, a consigné quelques idées visant à faciliter l’adoption d’une nouvelle norme, et a rendu compte de son souhait ou non que le programme facilite l’adoption de cette norme. Dans le cadre de la prochaine activité, les décisions prises par le groupe de membres de la communauté seront transférées depuis les outils utilisés avec la communauté vers les profils de normes. </a:t>
            </a:r>
            <a:endParaRPr/>
          </a:p>
          <a:p>
            <a:pPr indent="0" lvl="0" marL="0" rtl="0" algn="l">
              <a:lnSpc>
                <a:spcPct val="120000"/>
              </a:lnSpc>
              <a:spcBef>
                <a:spcPts val="1000"/>
              </a:spcBef>
              <a:spcAft>
                <a:spcPts val="0"/>
              </a:spcAft>
              <a:buClr>
                <a:srgbClr val="454545"/>
              </a:buClr>
              <a:buSzPct val="100000"/>
              <a:buNone/>
            </a:pPr>
            <a:r>
              <a:rPr b="0" i="0" lang="fr-FR" sz="2300" cap="none" strike="noStrike">
                <a:solidFill>
                  <a:srgbClr val="454545"/>
                </a:solidFill>
                <a:latin typeface="Avenir"/>
                <a:ea typeface="Avenir"/>
                <a:cs typeface="Avenir"/>
                <a:sym typeface="Avenir"/>
              </a:rPr>
              <a:t>Ainsi se conclut la section consacrée à la consultation active de la communauté de ce module. Le reste du module consiste à organiser les informations issues de la consultation de sorte qu’elles puissent être utilisées dans le reste de l’outil ; cela peut être fait soit lors de la réunion communautaire, soit plus tard par l’équipe du Guide pratique. </a:t>
            </a:r>
            <a:endParaRPr sz="23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933" name="Google Shape;933;p43"/>
          <p:cNvSpPr txBox="1"/>
          <p:nvPr>
            <p:ph type="title"/>
          </p:nvPr>
        </p:nvSpPr>
        <p:spPr>
          <a:xfrm>
            <a:off x="1024450" y="814900"/>
            <a:ext cx="9456300" cy="331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934" name="Google Shape;934;p43"/>
          <p:cNvGrpSpPr/>
          <p:nvPr/>
        </p:nvGrpSpPr>
        <p:grpSpPr>
          <a:xfrm>
            <a:off x="9600959" y="328481"/>
            <a:ext cx="2832739" cy="432092"/>
            <a:chOff x="4115835" y="413123"/>
            <a:chExt cx="2832739" cy="432092"/>
          </a:xfrm>
        </p:grpSpPr>
        <p:cxnSp>
          <p:nvCxnSpPr>
            <p:cNvPr id="935" name="Google Shape;935;p4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36" name="Google Shape;936;p4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37" name="Google Shape;937;p4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38" name="Google Shape;938;p4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39" name="Google Shape;939;p4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40" name="Google Shape;940;p4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41" name="Google Shape;941;p4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42" name="Google Shape;942;p4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43" name="Google Shape;943;p43"/>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44" name="Google Shape;944;p4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45" name="Google Shape;945;p4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44"/>
          <p:cNvSpPr txBox="1"/>
          <p:nvPr>
            <p:ph idx="1" type="body"/>
          </p:nvPr>
        </p:nvSpPr>
        <p:spPr>
          <a:xfrm>
            <a:off x="993875" y="184129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du programme devra rendre compte des contributions et décisions du groupe de membres de la communauté afin qu’elles puissent être utilisées dans le reste des activités de cet outil.</a:t>
            </a:r>
            <a:endParaRPr/>
          </a:p>
          <a:p>
            <a:pPr indent="0" lvl="0" marL="0" rtl="0" algn="l">
              <a:lnSpc>
                <a:spcPct val="90000"/>
              </a:lnSpc>
              <a:spcBef>
                <a:spcPts val="1000"/>
              </a:spcBef>
              <a:spcAft>
                <a:spcPts val="0"/>
              </a:spcAft>
              <a:buClr>
                <a:schemeClr val="dk1"/>
              </a:buClr>
              <a:buSzPts val="2800"/>
              <a:buNone/>
            </a:pPr>
            <a:r>
              <a:t/>
            </a:r>
            <a:endParaRPr/>
          </a:p>
        </p:txBody>
      </p:sp>
      <p:sp>
        <p:nvSpPr>
          <p:cNvPr id="951" name="Google Shape;951;p44"/>
          <p:cNvSpPr txBox="1"/>
          <p:nvPr>
            <p:ph type="title"/>
          </p:nvPr>
        </p:nvSpPr>
        <p:spPr>
          <a:xfrm>
            <a:off x="1024450" y="814900"/>
            <a:ext cx="8126400" cy="341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Rendre compte des décisions</a:t>
            </a:r>
            <a:endParaRPr sz="3200">
              <a:latin typeface="Calibri"/>
              <a:ea typeface="Calibri"/>
              <a:cs typeface="Calibri"/>
              <a:sym typeface="Calibri"/>
            </a:endParaRPr>
          </a:p>
        </p:txBody>
      </p:sp>
      <p:grpSp>
        <p:nvGrpSpPr>
          <p:cNvPr id="952" name="Google Shape;952;p44"/>
          <p:cNvGrpSpPr/>
          <p:nvPr/>
        </p:nvGrpSpPr>
        <p:grpSpPr>
          <a:xfrm>
            <a:off x="9600959" y="328481"/>
            <a:ext cx="2832739" cy="432092"/>
            <a:chOff x="4115835" y="413123"/>
            <a:chExt cx="2832739" cy="432092"/>
          </a:xfrm>
        </p:grpSpPr>
        <p:cxnSp>
          <p:nvCxnSpPr>
            <p:cNvPr id="953" name="Google Shape;953;p4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54" name="Google Shape;954;p4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55" name="Google Shape;955;p4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56" name="Google Shape;956;p4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57" name="Google Shape;957;p4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58" name="Google Shape;958;p4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59" name="Google Shape;959;p4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60" name="Google Shape;960;p4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61" name="Google Shape;961;p44"/>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62" name="Google Shape;962;p4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63" name="Google Shape;963;p4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45"/>
          <p:cNvSpPr txBox="1"/>
          <p:nvPr>
            <p:ph idx="1" type="body"/>
          </p:nvPr>
        </p:nvSpPr>
        <p:spPr>
          <a:xfrm>
            <a:off x="993875" y="184129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a:solidFill>
                <a:srgbClr val="454545"/>
              </a:solidFill>
              <a:latin typeface="Avenir"/>
              <a:ea typeface="Avenir"/>
              <a:cs typeface="Avenir"/>
              <a:sym typeface="Avenir"/>
            </a:endParaRPr>
          </a:p>
          <a:p>
            <a:pPr indent="-457200" lvl="0" marL="457200"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Une fois la consultation de la communauté terminée, remplir les cases du Profil de norme (annexe 3) qui étaient restées vierges lors de l’activité précédente (cases « Action proposée » et « Poids de la norme »).</a:t>
            </a:r>
            <a:endParaRPr/>
          </a:p>
          <a:p>
            <a:pPr indent="-457200" lvl="0" marL="457200"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Pour chaque norme à modifier ou recadrer, ajouter également une section « Norme future souhaitée » dans la case « Norme actuelle », en haut du Profil de norme (Annexe 3) ; ensuite, décrire la « Norme future souhaitée », telle que définie lors de la consultation de la communauté.</a:t>
            </a:r>
            <a:endParaRPr/>
          </a:p>
          <a:p>
            <a:pPr indent="-304800" lvl="0" marL="457200" rtl="0" algn="l">
              <a:lnSpc>
                <a:spcPct val="100000"/>
              </a:lnSpc>
              <a:spcBef>
                <a:spcPts val="1000"/>
              </a:spcBef>
              <a:spcAft>
                <a:spcPts val="0"/>
              </a:spcAft>
              <a:buClr>
                <a:schemeClr val="dk1"/>
              </a:buClr>
              <a:buSzPts val="2400"/>
              <a:buFont typeface="Calibri"/>
              <a:buNone/>
            </a:pPr>
            <a:r>
              <a:t/>
            </a:r>
            <a:endParaRPr sz="2400">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970" name="Google Shape;970;p45"/>
          <p:cNvSpPr txBox="1"/>
          <p:nvPr>
            <p:ph type="title"/>
          </p:nvPr>
        </p:nvSpPr>
        <p:spPr>
          <a:xfrm>
            <a:off x="1024450" y="814900"/>
            <a:ext cx="7990500" cy="341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Rendre compte des décisions</a:t>
            </a:r>
            <a:endParaRPr sz="3200">
              <a:latin typeface="Calibri"/>
              <a:ea typeface="Calibri"/>
              <a:cs typeface="Calibri"/>
              <a:sym typeface="Calibri"/>
            </a:endParaRPr>
          </a:p>
        </p:txBody>
      </p:sp>
      <p:grpSp>
        <p:nvGrpSpPr>
          <p:cNvPr id="971" name="Google Shape;971;p45"/>
          <p:cNvGrpSpPr/>
          <p:nvPr/>
        </p:nvGrpSpPr>
        <p:grpSpPr>
          <a:xfrm>
            <a:off x="9600959" y="328481"/>
            <a:ext cx="2832739" cy="432092"/>
            <a:chOff x="4115835" y="413123"/>
            <a:chExt cx="2832739" cy="432092"/>
          </a:xfrm>
        </p:grpSpPr>
        <p:cxnSp>
          <p:nvCxnSpPr>
            <p:cNvPr id="972" name="Google Shape;972;p4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73" name="Google Shape;973;p4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74" name="Google Shape;974;p4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75" name="Google Shape;975;p4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76" name="Google Shape;976;p4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77" name="Google Shape;977;p4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78" name="Google Shape;978;p4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79" name="Google Shape;979;p4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80" name="Google Shape;980;p45"/>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81" name="Google Shape;981;p4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82" name="Google Shape;982;p4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6"/>
          <p:cNvSpPr txBox="1"/>
          <p:nvPr>
            <p:ph idx="1" type="body"/>
          </p:nvPr>
        </p:nvSpPr>
        <p:spPr>
          <a:xfrm>
            <a:off x="946529" y="1841290"/>
            <a:ext cx="10515600" cy="4351338"/>
          </a:xfrm>
          <a:prstGeom prst="rect">
            <a:avLst/>
          </a:prstGeom>
          <a:noFill/>
          <a:ln>
            <a:noFill/>
          </a:ln>
        </p:spPr>
        <p:txBody>
          <a:bodyPr anchorCtr="0" anchor="t" bIns="45700" lIns="91425" spcFirstLastPara="1" rIns="91425" wrap="square" tIns="45700">
            <a:normAutofit fontScale="97500" lnSpcReduction="10000"/>
          </a:bodyPr>
          <a:lstStyle/>
          <a:p>
            <a:pPr indent="0" lvl="0" marL="0" rtl="0" algn="l">
              <a:lnSpc>
                <a:spcPct val="9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CONCLUSION :</a:t>
            </a:r>
            <a:endParaRPr b="0" sz="28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Le Module 2 est terminé. Dans le cadre de ce module, les membres de l’équipe se sont présentés et ont présenté l’activité aux groupes de membres de la communauté (Activité 1), ont aidé les groupes de membres de la communauté à utiliser un arbre de décision pour déterminer si les normes de la communauté doivent être modifiées, recadrées, renforcées ou prises en compte (Activité 2), ont aidé le groupe à dessiner sa vision de l’avenir des normes sociales (Activité 3), ont utilisé une liste de vérification permettant de déterminer si l’état futur sera facile ou difficile à atteindre (Activité 4), puis ont rendu compte de chacune de ces décisions dans le Profil de norme (Activité 5). Une fois le Profil de norme rempli, le Module 2 est terminé. Le Module 3 se concentre sur l’utilisation du Profil de norme pour adapter le modèle logique, les activités et les supports du programme. </a:t>
            </a:r>
            <a:endParaRPr/>
          </a:p>
          <a:p>
            <a:pPr indent="0" lvl="0" marL="0" rtl="0" algn="l">
              <a:lnSpc>
                <a:spcPct val="90000"/>
              </a:lnSpc>
              <a:spcBef>
                <a:spcPts val="1000"/>
              </a:spcBef>
              <a:spcAft>
                <a:spcPts val="0"/>
              </a:spcAft>
              <a:buClr>
                <a:schemeClr val="dk1"/>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55245"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988" name="Google Shape;988;p46"/>
          <p:cNvSpPr txBox="1"/>
          <p:nvPr>
            <p:ph type="title"/>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Rendre compte des décisions</a:t>
            </a:r>
            <a:endParaRPr sz="3200">
              <a:latin typeface="Calibri"/>
              <a:ea typeface="Calibri"/>
              <a:cs typeface="Calibri"/>
              <a:sym typeface="Calibri"/>
            </a:endParaRPr>
          </a:p>
        </p:txBody>
      </p:sp>
      <p:grpSp>
        <p:nvGrpSpPr>
          <p:cNvPr id="989" name="Google Shape;989;p46"/>
          <p:cNvGrpSpPr/>
          <p:nvPr/>
        </p:nvGrpSpPr>
        <p:grpSpPr>
          <a:xfrm>
            <a:off x="9600959" y="328481"/>
            <a:ext cx="2832739" cy="432092"/>
            <a:chOff x="4115835" y="413123"/>
            <a:chExt cx="2832739" cy="432092"/>
          </a:xfrm>
        </p:grpSpPr>
        <p:cxnSp>
          <p:nvCxnSpPr>
            <p:cNvPr id="990" name="Google Shape;990;p4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91" name="Google Shape;991;p4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92" name="Google Shape;992;p4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93" name="Google Shape;993;p4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94" name="Google Shape;994;p4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95" name="Google Shape;995;p4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96" name="Google Shape;996;p4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97" name="Google Shape;997;p4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98" name="Google Shape;998;p46"/>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99" name="Google Shape;999;p4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00" name="Google Shape;1000;p4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grpSp>
        <p:nvGrpSpPr>
          <p:cNvPr id="1005" name="Google Shape;1005;p47"/>
          <p:cNvGrpSpPr/>
          <p:nvPr/>
        </p:nvGrpSpPr>
        <p:grpSpPr>
          <a:xfrm>
            <a:off x="4729908" y="2084757"/>
            <a:ext cx="2732183" cy="2405908"/>
            <a:chOff x="4729909" y="1435352"/>
            <a:chExt cx="2732183" cy="2405908"/>
          </a:xfrm>
        </p:grpSpPr>
        <p:sp>
          <p:nvSpPr>
            <p:cNvPr id="1006" name="Google Shape;1006;p47"/>
            <p:cNvSpPr txBox="1"/>
            <p:nvPr/>
          </p:nvSpPr>
          <p:spPr>
            <a:xfrm>
              <a:off x="4729909" y="3500826"/>
              <a:ext cx="2732183" cy="340434"/>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Conception ou adaptation du programme</a:t>
              </a:r>
              <a:endParaRPr/>
            </a:p>
          </p:txBody>
        </p:sp>
        <p:grpSp>
          <p:nvGrpSpPr>
            <p:cNvPr id="1007" name="Google Shape;1007;p47"/>
            <p:cNvGrpSpPr/>
            <p:nvPr/>
          </p:nvGrpSpPr>
          <p:grpSpPr>
            <a:xfrm>
              <a:off x="5131224" y="1435352"/>
              <a:ext cx="1929553" cy="1929553"/>
              <a:chOff x="453466" y="5899754"/>
              <a:chExt cx="2305246" cy="2305246"/>
            </a:xfrm>
          </p:grpSpPr>
          <p:sp>
            <p:nvSpPr>
              <p:cNvPr id="1008" name="Google Shape;1008;p47"/>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09" name="Google Shape;1009;p47"/>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cap="none" strike="noStrike">
                    <a:solidFill>
                      <a:srgbClr val="07C1E8"/>
                    </a:solidFill>
                    <a:latin typeface="Comfortaa"/>
                    <a:ea typeface="Comfortaa"/>
                    <a:cs typeface="Comfortaa"/>
                    <a:sym typeface="Comfortaa"/>
                  </a:rPr>
                  <a:t>MODULE </a:t>
                </a:r>
                <a:r>
                  <a:rPr b="1" i="0" lang="fr-FR" sz="1100" cap="none" strike="noStrike">
                    <a:solidFill>
                      <a:srgbClr val="07C1E8"/>
                    </a:solidFill>
                    <a:latin typeface="Comfortaa"/>
                    <a:ea typeface="Comfortaa"/>
                    <a:cs typeface="Comfortaa"/>
                    <a:sym typeface="Comfortaa"/>
                  </a:rPr>
                  <a:t>3</a:t>
                </a:r>
                <a:endParaRPr b="1" i="0" sz="900">
                  <a:solidFill>
                    <a:srgbClr val="07C1E8"/>
                  </a:solidFill>
                  <a:latin typeface="Comfortaa"/>
                  <a:ea typeface="Comfortaa"/>
                  <a:cs typeface="Comfortaa"/>
                  <a:sym typeface="Comfortaa"/>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48"/>
          <p:cNvSpPr txBox="1"/>
          <p:nvPr>
            <p:ph idx="1" type="body"/>
          </p:nvPr>
        </p:nvSpPr>
        <p:spPr>
          <a:xfrm>
            <a:off x="1024444" y="1178829"/>
            <a:ext cx="10824895" cy="5461461"/>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OBJECTIF :</a:t>
            </a:r>
            <a:endParaRPr/>
          </a:p>
          <a:p>
            <a:pPr indent="0" lvl="0" marL="0" rtl="0" algn="l">
              <a:lnSpc>
                <a:spcPct val="120000"/>
              </a:lnSpc>
              <a:spcBef>
                <a:spcPts val="1000"/>
              </a:spcBef>
              <a:spcAft>
                <a:spcPts val="0"/>
              </a:spcAft>
              <a:buClr>
                <a:srgbClr val="454545"/>
              </a:buClr>
              <a:buSzPts val="1600"/>
              <a:buNone/>
            </a:pPr>
            <a:r>
              <a:rPr b="0" i="0" lang="fr-FR" sz="1600" cap="none" strike="noStrike">
                <a:solidFill>
                  <a:srgbClr val="454545"/>
                </a:solidFill>
                <a:latin typeface="Avenir"/>
                <a:ea typeface="Avenir"/>
                <a:cs typeface="Avenir"/>
                <a:sym typeface="Avenir"/>
              </a:rPr>
              <a:t>Déterminer comment intégrer les normes sociales aux activités existantes ou aux activités en cours de développement, et identifier les lacunes qui nécessitent du travail supplémentaire.</a:t>
            </a:r>
            <a:endParaRPr sz="1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ACTIVITÉS DANS CE MODULE</a:t>
            </a: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Évaluation du modèle logique </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Évaluation des activités</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Ajustement des activités </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Évaluation des risques </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Révision du modèle logique</a:t>
            </a:r>
            <a:endParaRPr sz="1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RÉSULTAT</a:t>
            </a:r>
            <a:endParaRPr/>
          </a:p>
          <a:p>
            <a:pPr indent="-228600" lvl="0" marL="411162" rtl="0" algn="l">
              <a:lnSpc>
                <a:spcPct val="120000"/>
              </a:lnSpc>
              <a:spcBef>
                <a:spcPts val="1000"/>
              </a:spcBef>
              <a:spcAft>
                <a:spcPts val="0"/>
              </a:spcAft>
              <a:buClr>
                <a:srgbClr val="454545"/>
              </a:buClr>
              <a:buSzPts val="1600"/>
              <a:buAutoNum type="arabicPeriod"/>
            </a:pPr>
            <a:r>
              <a:rPr b="0" i="0" lang="fr-FR" sz="1600" cap="none" strike="noStrike">
                <a:solidFill>
                  <a:srgbClr val="454545"/>
                </a:solidFill>
                <a:latin typeface="Avenir"/>
                <a:ea typeface="Avenir"/>
                <a:cs typeface="Avenir"/>
                <a:sym typeface="Avenir"/>
              </a:rPr>
              <a:t>Un modèle logique révisé qui inclut les normes sociales que le programme veut modifier, recadrer ou renforcer. </a:t>
            </a:r>
            <a:endParaRPr/>
          </a:p>
          <a:p>
            <a:pPr indent="-228600" lvl="0" marL="411162" rtl="0" algn="l">
              <a:lnSpc>
                <a:spcPct val="120000"/>
              </a:lnSpc>
              <a:spcBef>
                <a:spcPts val="1000"/>
              </a:spcBef>
              <a:spcAft>
                <a:spcPts val="0"/>
              </a:spcAft>
              <a:buClr>
                <a:srgbClr val="454545"/>
              </a:buClr>
              <a:buSzPts val="1600"/>
              <a:buAutoNum type="arabicPeriod"/>
            </a:pPr>
            <a:r>
              <a:rPr b="0" i="0" lang="fr-FR" sz="1600" cap="none" strike="noStrike">
                <a:solidFill>
                  <a:srgbClr val="454545"/>
                </a:solidFill>
                <a:latin typeface="Avenir"/>
                <a:ea typeface="Avenir"/>
                <a:cs typeface="Avenir"/>
                <a:sym typeface="Avenir"/>
              </a:rPr>
              <a:t>Des descriptions d’activités issues du modèle logique, qui détaillent l’impact qu’auront les activités sur les normes sociales.</a:t>
            </a:r>
            <a:endParaRPr/>
          </a:p>
          <a:p>
            <a:pPr indent="0" lvl="0" marL="0" rtl="0" algn="l">
              <a:lnSpc>
                <a:spcPct val="120000"/>
              </a:lnSpc>
              <a:spcBef>
                <a:spcPts val="1000"/>
              </a:spcBef>
              <a:spcAft>
                <a:spcPts val="0"/>
              </a:spcAft>
              <a:buClr>
                <a:schemeClr val="dk1"/>
              </a:buClr>
              <a:buSzPts val="1200"/>
              <a:buNone/>
            </a:pPr>
            <a:r>
              <a:t/>
            </a:r>
            <a:endParaRPr sz="1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7C1E8"/>
              </a:buClr>
              <a:buSzPts val="1100"/>
              <a:buNone/>
            </a:pPr>
            <a:r>
              <a:t/>
            </a:r>
            <a:endParaRPr b="0" sz="1100">
              <a:solidFill>
                <a:srgbClr val="454545"/>
              </a:solidFill>
              <a:latin typeface="Avenir"/>
              <a:ea typeface="Avenir"/>
              <a:cs typeface="Avenir"/>
              <a:sym typeface="Avenir"/>
            </a:endParaRPr>
          </a:p>
          <a:p>
            <a:pPr indent="0" lvl="0" marL="0" rtl="0" algn="l">
              <a:lnSpc>
                <a:spcPct val="120000"/>
              </a:lnSpc>
              <a:spcBef>
                <a:spcPts val="1000"/>
              </a:spcBef>
              <a:spcAft>
                <a:spcPts val="0"/>
              </a:spcAft>
              <a:buClr>
                <a:srgbClr val="07C1E8"/>
              </a:buClr>
              <a:buSzPts val="1100"/>
              <a:buNone/>
            </a:pPr>
            <a:r>
              <a:t/>
            </a:r>
            <a:endParaRPr b="0" sz="1100">
              <a:solidFill>
                <a:srgbClr val="454545"/>
              </a:solidFill>
              <a:latin typeface="Avenir"/>
              <a:ea typeface="Avenir"/>
              <a:cs typeface="Avenir"/>
              <a:sym typeface="Avenir"/>
            </a:endParaRPr>
          </a:p>
          <a:p>
            <a:pPr indent="0" lvl="0" marL="0" rtl="0" algn="l">
              <a:lnSpc>
                <a:spcPct val="120000"/>
              </a:lnSpc>
              <a:spcBef>
                <a:spcPts val="1000"/>
              </a:spcBef>
              <a:spcAft>
                <a:spcPts val="0"/>
              </a:spcAft>
              <a:buClr>
                <a:schemeClr val="dk1"/>
              </a:buClr>
              <a:buSzPts val="1100"/>
              <a:buNone/>
            </a:pPr>
            <a:r>
              <a:t/>
            </a:r>
            <a:endParaRPr sz="1100"/>
          </a:p>
        </p:txBody>
      </p:sp>
      <p:grpSp>
        <p:nvGrpSpPr>
          <p:cNvPr id="1015" name="Google Shape;1015;p48"/>
          <p:cNvGrpSpPr/>
          <p:nvPr/>
        </p:nvGrpSpPr>
        <p:grpSpPr>
          <a:xfrm>
            <a:off x="9600959" y="328481"/>
            <a:ext cx="2832739" cy="432092"/>
            <a:chOff x="4115835" y="413123"/>
            <a:chExt cx="2832739" cy="432092"/>
          </a:xfrm>
        </p:grpSpPr>
        <p:cxnSp>
          <p:nvCxnSpPr>
            <p:cNvPr id="1016" name="Google Shape;1016;p4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17" name="Google Shape;1017;p4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18" name="Google Shape;1018;p4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19" name="Google Shape;1019;p4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20" name="Google Shape;1020;p4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21" name="Google Shape;1021;p4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22" name="Google Shape;1022;p4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23" name="Google Shape;1023;p4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24" name="Google Shape;1024;p4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25" name="Google Shape;1025;p48"/>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26" name="Google Shape;1026;p4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27" name="Google Shape;1027;p48"/>
          <p:cNvSpPr txBox="1"/>
          <p:nvPr/>
        </p:nvSpPr>
        <p:spPr>
          <a:xfrm>
            <a:off x="1024444" y="814888"/>
            <a:ext cx="10485291" cy="40411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3 : Conception ou adaptation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49"/>
          <p:cNvSpPr txBox="1"/>
          <p:nvPr>
            <p:ph idx="1" type="body"/>
          </p:nvPr>
        </p:nvSpPr>
        <p:spPr>
          <a:xfrm>
            <a:off x="838200" y="198267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TERMES CLÉS</a:t>
            </a:r>
            <a:endParaRPr/>
          </a:p>
          <a:p>
            <a:pPr indent="-231775" lvl="0" marL="368300" rtl="0" algn="l">
              <a:lnSpc>
                <a:spcPct val="90000"/>
              </a:lnSpc>
              <a:spcBef>
                <a:spcPts val="1000"/>
              </a:spcBef>
              <a:spcAft>
                <a:spcPts val="0"/>
              </a:spcAft>
              <a:buClr>
                <a:srgbClr val="05B5DB"/>
              </a:buClr>
              <a:buSzPts val="2880"/>
              <a:buFont typeface="Courier New"/>
              <a:buChar char="o"/>
            </a:pPr>
            <a:r>
              <a:rPr b="1" i="0" lang="fr-FR" sz="2400" cap="none" strike="noStrike">
                <a:solidFill>
                  <a:srgbClr val="454545"/>
                </a:solidFill>
                <a:latin typeface="Avenir"/>
                <a:ea typeface="Avenir"/>
                <a:cs typeface="Avenir"/>
                <a:sym typeface="Avenir"/>
              </a:rPr>
              <a:t>« Modèles logiques » :</a:t>
            </a:r>
            <a:r>
              <a:rPr b="0" i="0" lang="fr-FR" sz="2400" cap="none" strike="noStrike">
                <a:solidFill>
                  <a:srgbClr val="454545"/>
                </a:solidFill>
                <a:latin typeface="Avenir"/>
                <a:ea typeface="Avenir"/>
                <a:cs typeface="Avenir"/>
                <a:sym typeface="Avenir"/>
              </a:rPr>
              <a:t>La structure directrice des programmes ; ils déterminent quelles sont les activités mises en œuvre et détaillent leur impact.</a:t>
            </a:r>
            <a:endParaRPr/>
          </a:p>
          <a:p>
            <a:pPr indent="-18415" lvl="0" marL="368300" rtl="0" algn="l">
              <a:lnSpc>
                <a:spcPct val="90000"/>
              </a:lnSpc>
              <a:spcBef>
                <a:spcPts val="1000"/>
              </a:spcBef>
              <a:spcAft>
                <a:spcPts val="0"/>
              </a:spcAft>
              <a:buClr>
                <a:srgbClr val="05B5DB"/>
              </a:buClr>
              <a:buSzPts val="3360"/>
              <a:buFont typeface="Courier New"/>
              <a:buNone/>
            </a:pPr>
            <a:r>
              <a:t/>
            </a:r>
            <a:endParaRPr/>
          </a:p>
        </p:txBody>
      </p:sp>
      <p:grpSp>
        <p:nvGrpSpPr>
          <p:cNvPr id="1033" name="Google Shape;1033;p49"/>
          <p:cNvGrpSpPr/>
          <p:nvPr/>
        </p:nvGrpSpPr>
        <p:grpSpPr>
          <a:xfrm>
            <a:off x="9600959" y="328481"/>
            <a:ext cx="2832739" cy="432092"/>
            <a:chOff x="4115835" y="413123"/>
            <a:chExt cx="2832739" cy="432092"/>
          </a:xfrm>
        </p:grpSpPr>
        <p:cxnSp>
          <p:nvCxnSpPr>
            <p:cNvPr id="1034" name="Google Shape;1034;p4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35" name="Google Shape;1035;p4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36" name="Google Shape;1036;p4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37" name="Google Shape;1037;p4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38" name="Google Shape;1038;p4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39" name="Google Shape;1039;p4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40" name="Google Shape;1040;p4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41" name="Google Shape;1041;p4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42" name="Google Shape;1042;p4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43" name="Google Shape;1043;p49"/>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44" name="Google Shape;1044;p4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45" name="Google Shape;1045;p49"/>
          <p:cNvSpPr txBox="1"/>
          <p:nvPr/>
        </p:nvSpPr>
        <p:spPr>
          <a:xfrm>
            <a:off x="1024450" y="814900"/>
            <a:ext cx="9613200" cy="300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3 : Conception ou adaptation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p5"/>
          <p:cNvGrpSpPr/>
          <p:nvPr/>
        </p:nvGrpSpPr>
        <p:grpSpPr>
          <a:xfrm>
            <a:off x="3470500" y="2051824"/>
            <a:ext cx="5250999" cy="2471774"/>
            <a:chOff x="3594487" y="1762607"/>
            <a:chExt cx="5250999" cy="2471774"/>
          </a:xfrm>
        </p:grpSpPr>
        <p:sp>
          <p:nvSpPr>
            <p:cNvPr id="161" name="Google Shape;161;p5"/>
            <p:cNvSpPr txBox="1"/>
            <p:nvPr/>
          </p:nvSpPr>
          <p:spPr>
            <a:xfrm>
              <a:off x="3594487" y="3832486"/>
              <a:ext cx="5250999" cy="40189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u="none" cap="none" strike="noStrike">
                  <a:solidFill>
                    <a:srgbClr val="07C1E8"/>
                  </a:solidFill>
                  <a:latin typeface="Arial"/>
                  <a:ea typeface="Arial"/>
                  <a:cs typeface="Arial"/>
                  <a:sym typeface="Arial"/>
                </a:rPr>
                <a:t>Comprendre les normes</a:t>
              </a:r>
              <a:endParaRPr/>
            </a:p>
          </p:txBody>
        </p:sp>
        <p:grpSp>
          <p:nvGrpSpPr>
            <p:cNvPr id="162" name="Google Shape;162;p5"/>
            <p:cNvGrpSpPr/>
            <p:nvPr/>
          </p:nvGrpSpPr>
          <p:grpSpPr>
            <a:xfrm>
              <a:off x="5255211" y="1762607"/>
              <a:ext cx="1929553" cy="1929553"/>
              <a:chOff x="453466" y="5899754"/>
              <a:chExt cx="2305246" cy="2305246"/>
            </a:xfrm>
          </p:grpSpPr>
          <p:sp>
            <p:nvSpPr>
              <p:cNvPr id="163" name="Google Shape;163;p5"/>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64" name="Google Shape;164;p5"/>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u="none" cap="none" strike="noStrike">
                    <a:solidFill>
                      <a:srgbClr val="07C1E8"/>
                    </a:solidFill>
                    <a:latin typeface="Comfortaa"/>
                    <a:ea typeface="Comfortaa"/>
                    <a:cs typeface="Comfortaa"/>
                    <a:sym typeface="Comfortaa"/>
                  </a:rPr>
                  <a:t>MODULE </a:t>
                </a:r>
                <a:r>
                  <a:rPr b="1" i="0" lang="fr-FR" sz="1100" u="none" cap="none" strike="noStrike">
                    <a:solidFill>
                      <a:srgbClr val="07C1E8"/>
                    </a:solidFill>
                    <a:latin typeface="Comfortaa"/>
                    <a:ea typeface="Comfortaa"/>
                    <a:cs typeface="Comfortaa"/>
                    <a:sym typeface="Comfortaa"/>
                  </a:rPr>
                  <a:t>1</a:t>
                </a:r>
                <a:endParaRPr b="1" i="0" sz="900" u="none" cap="none" strike="noStrike">
                  <a:solidFill>
                    <a:srgbClr val="07C1E8"/>
                  </a:solidFill>
                  <a:latin typeface="Comfortaa"/>
                  <a:ea typeface="Comfortaa"/>
                  <a:cs typeface="Comfortaa"/>
                  <a:sym typeface="Comfortaa"/>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50"/>
          <p:cNvSpPr txBox="1"/>
          <p:nvPr>
            <p:ph idx="1" type="body"/>
          </p:nvPr>
        </p:nvSpPr>
        <p:spPr>
          <a:xfrm>
            <a:off x="967479" y="1911648"/>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vous évaluerez dans quelle mesure votre modèle logique actuel intègre les normes sociales. Cela vous apportera un point de départ pour comprendre comment vous pourriez intégrer les normes à votre programme. </a:t>
            </a:r>
            <a:endParaRPr/>
          </a:p>
          <a:p>
            <a:pPr indent="0" lvl="0" marL="0" rtl="0" algn="l">
              <a:lnSpc>
                <a:spcPct val="90000"/>
              </a:lnSpc>
              <a:spcBef>
                <a:spcPts val="1000"/>
              </a:spcBef>
              <a:spcAft>
                <a:spcPts val="0"/>
              </a:spcAft>
              <a:buClr>
                <a:schemeClr val="dk1"/>
              </a:buClr>
              <a:buSzPts val="2400"/>
              <a:buNone/>
            </a:pPr>
            <a:r>
              <a:t/>
            </a:r>
            <a:endParaRPr sz="2400"/>
          </a:p>
        </p:txBody>
      </p:sp>
      <p:grpSp>
        <p:nvGrpSpPr>
          <p:cNvPr id="1051" name="Google Shape;1051;p50"/>
          <p:cNvGrpSpPr/>
          <p:nvPr/>
        </p:nvGrpSpPr>
        <p:grpSpPr>
          <a:xfrm>
            <a:off x="9600959" y="328481"/>
            <a:ext cx="2832739" cy="432092"/>
            <a:chOff x="4115835" y="413123"/>
            <a:chExt cx="2832739" cy="432092"/>
          </a:xfrm>
        </p:grpSpPr>
        <p:cxnSp>
          <p:nvCxnSpPr>
            <p:cNvPr id="1052" name="Google Shape;1052;p5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53" name="Google Shape;1053;p5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54" name="Google Shape;1054;p5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55" name="Google Shape;1055;p5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56" name="Google Shape;1056;p5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57" name="Google Shape;1057;p5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58" name="Google Shape;1058;p5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59" name="Google Shape;1059;p5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60" name="Google Shape;1060;p5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61" name="Google Shape;1061;p50"/>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62" name="Google Shape;1062;p5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63" name="Google Shape;1063;p50"/>
          <p:cNvSpPr txBox="1"/>
          <p:nvPr/>
        </p:nvSpPr>
        <p:spPr>
          <a:xfrm>
            <a:off x="1024445" y="814889"/>
            <a:ext cx="9877838" cy="30068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3 : Conception ou adaptation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51"/>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Examiner le modèle logique actuel du programme, puis répondre aux questions du tableau ci-dessous.</a:t>
            </a: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Si la réponse à au moins l’une des questions est « non », passer en revue les considérations afin d’identifier les domaines auxquels apporter éventuellement des modifications. Vous pourrez revenir à votre modèle logique à la fin de ce module pour y apporter les modifications.</a:t>
            </a:r>
            <a:endParaRPr/>
          </a:p>
          <a:p>
            <a:pPr indent="0" lvl="0" marL="0" rtl="0" algn="l">
              <a:lnSpc>
                <a:spcPct val="90000"/>
              </a:lnSpc>
              <a:spcBef>
                <a:spcPts val="1000"/>
              </a:spcBef>
              <a:spcAft>
                <a:spcPts val="0"/>
              </a:spcAft>
              <a:buClr>
                <a:schemeClr val="dk1"/>
              </a:buClr>
              <a:buSzPts val="2800"/>
              <a:buNone/>
            </a:pPr>
            <a:r>
              <a:t/>
            </a:r>
            <a:endParaRPr/>
          </a:p>
        </p:txBody>
      </p:sp>
      <p:grpSp>
        <p:nvGrpSpPr>
          <p:cNvPr id="1069" name="Google Shape;1069;p51"/>
          <p:cNvGrpSpPr/>
          <p:nvPr/>
        </p:nvGrpSpPr>
        <p:grpSpPr>
          <a:xfrm>
            <a:off x="9600959" y="328481"/>
            <a:ext cx="2832739" cy="432092"/>
            <a:chOff x="4115835" y="413123"/>
            <a:chExt cx="2832739" cy="432092"/>
          </a:xfrm>
        </p:grpSpPr>
        <p:cxnSp>
          <p:nvCxnSpPr>
            <p:cNvPr id="1070" name="Google Shape;1070;p5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71" name="Google Shape;1071;p5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72" name="Google Shape;1072;p5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73" name="Google Shape;1073;p5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74" name="Google Shape;1074;p5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75" name="Google Shape;1075;p5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76" name="Google Shape;1076;p5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77" name="Google Shape;1077;p5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78" name="Google Shape;1078;p5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79" name="Google Shape;1079;p51"/>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80" name="Google Shape;1080;p5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81" name="Google Shape;1081;p51"/>
          <p:cNvSpPr txBox="1"/>
          <p:nvPr/>
        </p:nvSpPr>
        <p:spPr>
          <a:xfrm>
            <a:off x="1024450" y="814900"/>
            <a:ext cx="83256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Évaluation du modèle logique</a:t>
            </a:r>
            <a:endParaRPr b="1" i="0" sz="3200">
              <a:solidFill>
                <a:schemeClr val="accent2"/>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graphicFrame>
        <p:nvGraphicFramePr>
          <p:cNvPr id="1087" name="Google Shape;1087;p52"/>
          <p:cNvGraphicFramePr/>
          <p:nvPr/>
        </p:nvGraphicFramePr>
        <p:xfrm>
          <a:off x="2761896" y="780017"/>
          <a:ext cx="3000000" cy="3000000"/>
        </p:xfrm>
        <a:graphic>
          <a:graphicData uri="http://schemas.openxmlformats.org/drawingml/2006/table">
            <a:tbl>
              <a:tblPr bandRow="1" firstCol="1" firstRow="1">
                <a:noFill/>
                <a:tableStyleId>{E0F38CED-73EC-4667-8BEF-947559009787}</a:tableStyleId>
              </a:tblPr>
              <a:tblGrid>
                <a:gridCol w="4264675"/>
                <a:gridCol w="547975"/>
                <a:gridCol w="550825"/>
                <a:gridCol w="3574000"/>
              </a:tblGrid>
              <a:tr h="37675">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Question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Oui</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Non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Si la réponse est non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La rubrique « Contexte » (ou le niveau « politiques et environnement ») du modèle logique cite-t-elle explicitement les normes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Utilisez les Profils de normes et les conclusions de la recherche pour identifier les considérations explicitement liées aux normes dans ce contexte (voir Module 1).</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effets du programme comprennent-ils le changement social (au-delà des attitudes et comportements individuels)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Demandez-vous si la modification des normes sociales doit être un effet explicite du programme ou un effet intermédiaire. (Voir Module 4)</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activités incluses touchent-elles plusieurs niveaux du modèle socio-écologique (MSE ; politiques/environnement, prestation de services de santé, niveau communautaire, niveau individuel)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Réfléchissez à ajouter des activités supplémentaires ou à établir des partenariats avec d’autres programmes qui travaillent à ces mêmes niveaux.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 modèle inclut-il une réflexion autour de la manière d’engager un dialogue constructif avec la communauté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Réfléchissez à ajouter un mécanisme permettant la consultation, l’engagement et la rétroaction de la communauté. (Voir Module 2)</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 modèle prend-il en compte l’influence des groupes de référence, et pas uniquement celle de la personne qui manifeste un comportement donné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Demandez-vous comment les activités pourraient toucher les groupes de référence pour influencer les groupes prioritaires (voir Module 1, Activité 2)</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516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normes sociales sont-elles prises en compte tout au long de la voie de causalité ? En d’autres termes, le modèle logique décrit-il comment les normes influencent le comportement et comment l’activité permettra de modifier le comportement en ciblant les normes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Identifiez et ajoutez une analyse de causalité qui prend en compte les normes (voir Module 2, Activité 4)</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078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 modèle inclut-il une prise en compte des risques associés à la modification des normes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Demandez-vous quels sont les risques associés à la modification des normes que vous devriez probablement intégrer à vos hypothèses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252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indicateurs clés permettent-ils de mesurer les modifications des normes sociales et les conséquences de ces modifications ?</a:t>
                      </a:r>
                      <a:endParaRPr/>
                    </a:p>
                  </a:txBody>
                  <a:tcPr marT="0" marB="0" marR="43600" marL="43600" anchor="ctr">
                    <a:lnT cap="flat" cmpd="sng" w="12700">
                      <a:solidFill>
                        <a:schemeClr val="dk1"/>
                      </a:solidFill>
                      <a:prstDash val="solid"/>
                      <a:round/>
                      <a:headEnd len="sm" w="sm" type="none"/>
                      <a:tailEnd len="sm" w="sm" type="none"/>
                    </a:lnT>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Réviser les indicateurs (voir Module 4)</a:t>
                      </a:r>
                      <a:endParaRPr/>
                    </a:p>
                  </a:txBody>
                  <a:tcPr marT="0" marB="0" marR="43600" marL="43600" anchor="ctr">
                    <a:lnT cap="flat" cmpd="sng" w="12700">
                      <a:solidFill>
                        <a:schemeClr val="dk1"/>
                      </a:solidFill>
                      <a:prstDash val="solid"/>
                      <a:round/>
                      <a:headEnd len="sm" w="sm" type="none"/>
                      <a:tailEnd len="sm" w="sm" type="none"/>
                    </a:lnT>
                    <a:solidFill>
                      <a:schemeClr val="lt1"/>
                    </a:solidFill>
                  </a:tcPr>
                </a:tc>
              </a:tr>
            </a:tbl>
          </a:graphicData>
        </a:graphic>
      </p:graphicFrame>
      <p:sp>
        <p:nvSpPr>
          <p:cNvPr id="1088" name="Google Shape;1088;p52"/>
          <p:cNvSpPr txBox="1"/>
          <p:nvPr/>
        </p:nvSpPr>
        <p:spPr>
          <a:xfrm>
            <a:off x="688570" y="1219622"/>
            <a:ext cx="2073300" cy="164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193C0"/>
                </a:solidFill>
                <a:latin typeface="Comfortaa"/>
                <a:ea typeface="Comfortaa"/>
                <a:cs typeface="Comfortaa"/>
                <a:sym typeface="Comfortaa"/>
              </a:rPr>
              <a:t>MODÈLE</a:t>
            </a:r>
            <a:endParaRPr sz="2400">
              <a:solidFill>
                <a:srgbClr val="454545"/>
              </a:solidFill>
              <a:latin typeface="Avenir"/>
              <a:ea typeface="Avenir"/>
              <a:cs typeface="Avenir"/>
              <a:sym typeface="Avenir"/>
            </a:endParaRPr>
          </a:p>
          <a:p>
            <a:pPr indent="0" lvl="0" marL="0" marR="0" rtl="0" algn="l">
              <a:spcBef>
                <a:spcPts val="1000"/>
              </a:spcBef>
              <a:spcAft>
                <a:spcPts val="0"/>
              </a:spcAft>
              <a:buClr>
                <a:srgbClr val="000000"/>
              </a:buClr>
              <a:buSzPts val="2000"/>
              <a:buFont typeface="Avenir"/>
              <a:buNone/>
            </a:pPr>
            <a:r>
              <a:rPr b="0" i="0" lang="fr-FR" sz="2000" cap="none" strike="noStrike">
                <a:solidFill>
                  <a:srgbClr val="000000"/>
                </a:solidFill>
                <a:latin typeface="Avenir"/>
                <a:ea typeface="Avenir"/>
                <a:cs typeface="Avenir"/>
                <a:sym typeface="Avenir"/>
              </a:rPr>
              <a:t>Évaluation du modèle logique</a:t>
            </a:r>
            <a:endParaRPr/>
          </a:p>
          <a:p>
            <a:pPr indent="0" lvl="0" marL="0" marR="0" rtl="0" algn="l">
              <a:spcBef>
                <a:spcPts val="1000"/>
              </a:spcBef>
              <a:spcAft>
                <a:spcPts val="0"/>
              </a:spcAft>
              <a:buClr>
                <a:srgbClr val="0193C0"/>
              </a:buClr>
              <a:buSzPts val="2000"/>
              <a:buFont typeface="Avenir"/>
              <a:buNone/>
            </a:pPr>
            <a:r>
              <a:rPr b="0" i="0" lang="fr-FR" sz="2000" u="sng" cap="none" strike="noStrike">
                <a:solidFill>
                  <a:schemeClr val="hlink"/>
                </a:solidFill>
                <a:latin typeface="Avenir"/>
                <a:ea typeface="Avenir"/>
                <a:cs typeface="Avenir"/>
                <a:sym typeface="Avenir"/>
                <a:hlinkClick r:id="rId3"/>
              </a:rPr>
              <a:t>Annexe 6</a:t>
            </a:r>
            <a:endParaRPr sz="2000">
              <a:latin typeface="Avenir"/>
              <a:ea typeface="Avenir"/>
              <a:cs typeface="Avenir"/>
              <a:sym typeface="Avenir"/>
            </a:endParaRPr>
          </a:p>
        </p:txBody>
      </p:sp>
      <p:grpSp>
        <p:nvGrpSpPr>
          <p:cNvPr id="1089" name="Google Shape;1089;p52"/>
          <p:cNvGrpSpPr/>
          <p:nvPr/>
        </p:nvGrpSpPr>
        <p:grpSpPr>
          <a:xfrm>
            <a:off x="9597594" y="318679"/>
            <a:ext cx="2832739" cy="432092"/>
            <a:chOff x="4115835" y="413123"/>
            <a:chExt cx="2832739" cy="432092"/>
          </a:xfrm>
        </p:grpSpPr>
        <p:cxnSp>
          <p:nvCxnSpPr>
            <p:cNvPr id="1090" name="Google Shape;1090;p5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91" name="Google Shape;1091;p5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92" name="Google Shape;1092;p5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93" name="Google Shape;1093;p52"/>
            <p:cNvSpPr/>
            <p:nvPr/>
          </p:nvSpPr>
          <p:spPr>
            <a:xfrm>
              <a:off x="4554138"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94" name="Google Shape;1094;p52"/>
            <p:cNvSpPr/>
            <p:nvPr/>
          </p:nvSpPr>
          <p:spPr>
            <a:xfrm>
              <a:off x="5024614"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95" name="Google Shape;1095;p52"/>
            <p:cNvSpPr/>
            <p:nvPr/>
          </p:nvSpPr>
          <p:spPr>
            <a:xfrm>
              <a:off x="5504362"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96" name="Google Shape;1096;p52"/>
            <p:cNvSpPr/>
            <p:nvPr/>
          </p:nvSpPr>
          <p:spPr>
            <a:xfrm>
              <a:off x="5976745"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97" name="Google Shape;1097;p5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98" name="Google Shape;1098;p5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99" name="Google Shape;1099;p52"/>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00" name="Google Shape;1100;p5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01" name="Google Shape;1101;p52"/>
          <p:cNvSpPr txBox="1"/>
          <p:nvPr/>
        </p:nvSpPr>
        <p:spPr>
          <a:xfrm>
            <a:off x="838200" y="155825"/>
            <a:ext cx="8759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Évaluation du modèle logique</a:t>
            </a:r>
            <a:endParaRPr b="1" i="0" sz="3200">
              <a:solidFill>
                <a:schemeClr val="accent2"/>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53"/>
          <p:cNvSpPr txBox="1"/>
          <p:nvPr>
            <p:ph idx="1" type="body"/>
          </p:nvPr>
        </p:nvSpPr>
        <p:spPr>
          <a:xfrm>
            <a:off x="946529" y="184129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 :</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cette activité, l’équipe a examiné le modèle logique du programme et a identifié les domaines auxquels il pourrait être nécessaire d’apporter des modifications afin de mieux refléter la compréhension des normes sociales et des retours </a:t>
            </a:r>
            <a:r>
              <a:rPr lang="fr-FR" sz="2400">
                <a:solidFill>
                  <a:srgbClr val="454545"/>
                </a:solidFill>
                <a:latin typeface="Avenir"/>
                <a:ea typeface="Avenir"/>
                <a:cs typeface="Avenir"/>
                <a:sym typeface="Avenir"/>
              </a:rPr>
              <a:t>d’information de</a:t>
            </a:r>
            <a:r>
              <a:rPr b="0" i="0" lang="fr-FR" sz="2400" cap="none" strike="noStrike">
                <a:solidFill>
                  <a:srgbClr val="454545"/>
                </a:solidFill>
                <a:latin typeface="Avenir"/>
                <a:ea typeface="Avenir"/>
                <a:cs typeface="Avenir"/>
                <a:sym typeface="Avenir"/>
              </a:rPr>
              <a:t> la communauté dans le cadre du programme. Dans le cadre de la prochaine activité, l’équipe passera en revue les activités incluses dans le modèle logique afin d’évaluer leur éventuelle capacité à influencer les normes sociales.</a:t>
            </a:r>
            <a:endParaRPr sz="2400">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107" name="Google Shape;1107;p53"/>
          <p:cNvGrpSpPr/>
          <p:nvPr/>
        </p:nvGrpSpPr>
        <p:grpSpPr>
          <a:xfrm>
            <a:off x="9600959" y="328481"/>
            <a:ext cx="2832739" cy="432092"/>
            <a:chOff x="4115835" y="413123"/>
            <a:chExt cx="2832739" cy="432092"/>
          </a:xfrm>
        </p:grpSpPr>
        <p:cxnSp>
          <p:nvCxnSpPr>
            <p:cNvPr id="1108" name="Google Shape;1108;p5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09" name="Google Shape;1109;p5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0" name="Google Shape;1110;p5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11" name="Google Shape;1111;p5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12" name="Google Shape;1112;p5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13" name="Google Shape;1113;p5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14" name="Google Shape;1114;p5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15" name="Google Shape;1115;p5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6" name="Google Shape;1116;p5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7" name="Google Shape;1117;p53"/>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8" name="Google Shape;1118;p5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19" name="Google Shape;1119;p53"/>
          <p:cNvSpPr txBox="1"/>
          <p:nvPr/>
        </p:nvSpPr>
        <p:spPr>
          <a:xfrm>
            <a:off x="1024450" y="814900"/>
            <a:ext cx="84615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Évaluation du modèle logique</a:t>
            </a:r>
            <a:endParaRPr b="1" i="0" sz="3200">
              <a:solidFill>
                <a:schemeClr val="accent2"/>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vous devrez évaluer chacune des activités existantes ou prévues afin de déterminer si elles présentent certains des attributs communs aux programmes centrés sur les normes. Vous pourrez utiliser ces informations pour repenser les activités lors de l’activité suivante.</a:t>
            </a:r>
            <a:endParaRPr/>
          </a:p>
          <a:p>
            <a:pPr indent="0" lvl="0" marL="0" rtl="0" algn="l">
              <a:lnSpc>
                <a:spcPct val="90000"/>
              </a:lnSpc>
              <a:spcBef>
                <a:spcPts val="1000"/>
              </a:spcBef>
              <a:spcAft>
                <a:spcPts val="0"/>
              </a:spcAft>
              <a:buClr>
                <a:schemeClr val="dk1"/>
              </a:buClr>
              <a:buSzPts val="2400"/>
              <a:buNone/>
            </a:pPr>
            <a:r>
              <a:t/>
            </a:r>
            <a:endParaRPr sz="2400"/>
          </a:p>
        </p:txBody>
      </p:sp>
      <p:grpSp>
        <p:nvGrpSpPr>
          <p:cNvPr id="1125" name="Google Shape;1125;p54"/>
          <p:cNvGrpSpPr/>
          <p:nvPr/>
        </p:nvGrpSpPr>
        <p:grpSpPr>
          <a:xfrm>
            <a:off x="9600959" y="328481"/>
            <a:ext cx="2832739" cy="432092"/>
            <a:chOff x="4115835" y="413123"/>
            <a:chExt cx="2832739" cy="432092"/>
          </a:xfrm>
        </p:grpSpPr>
        <p:cxnSp>
          <p:nvCxnSpPr>
            <p:cNvPr id="1126" name="Google Shape;1126;p5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27" name="Google Shape;1127;p5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28" name="Google Shape;1128;p5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29" name="Google Shape;1129;p5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30" name="Google Shape;1130;p5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31" name="Google Shape;1131;p5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32" name="Google Shape;1132;p5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33" name="Google Shape;1133;p5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34" name="Google Shape;1134;p5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35" name="Google Shape;1135;p54"/>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36" name="Google Shape;1136;p5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37" name="Google Shape;1137;p54"/>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5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144" name="Google Shape;1144;p5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sp>
        <p:nvSpPr>
          <p:cNvPr id="1145" name="Google Shape;1145;p55"/>
          <p:cNvSpPr txBox="1"/>
          <p:nvPr>
            <p:ph idx="12" type="sldNum"/>
          </p:nvPr>
        </p:nvSpPr>
        <p:spPr>
          <a:xfrm>
            <a:off x="7884431" y="6367079"/>
            <a:ext cx="183561" cy="326517"/>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146" name="Google Shape;1146;p55"/>
          <p:cNvSpPr txBox="1"/>
          <p:nvPr>
            <p:ph idx="1" type="body"/>
          </p:nvPr>
        </p:nvSpPr>
        <p:spPr>
          <a:xfrm>
            <a:off x="949171" y="1677141"/>
            <a:ext cx="3952800" cy="41466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1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Les neuf attributs communs aux interventions </a:t>
            </a:r>
            <a:br>
              <a:rPr lang="fr-FR" sz="2600"/>
            </a:br>
            <a:r>
              <a:rPr b="0" i="0" lang="fr-FR" sz="2600" cap="none" strike="noStrike">
                <a:solidFill>
                  <a:srgbClr val="0193C0"/>
                </a:solidFill>
                <a:latin typeface="Comfortaa"/>
                <a:ea typeface="Comfortaa"/>
                <a:cs typeface="Comfortaa"/>
                <a:sym typeface="Comfortaa"/>
              </a:rPr>
              <a:t>de modification des normes en milieu communautaire</a:t>
            </a:r>
            <a:endParaRPr/>
          </a:p>
          <a:p>
            <a:pPr indent="0" lvl="0" marL="0" rtl="0" algn="l">
              <a:lnSpc>
                <a:spcPct val="110000"/>
              </a:lnSpc>
              <a:spcBef>
                <a:spcPts val="1000"/>
              </a:spcBef>
              <a:spcAft>
                <a:spcPts val="0"/>
              </a:spcAft>
              <a:buClr>
                <a:srgbClr val="454545"/>
              </a:buClr>
              <a:buSzPct val="100000"/>
              <a:buNone/>
            </a:pPr>
            <a:r>
              <a:rPr b="0" i="0" lang="fr-FR" sz="2200" cap="none" strike="noStrike">
                <a:solidFill>
                  <a:srgbClr val="454545"/>
                </a:solidFill>
                <a:latin typeface="Avenir"/>
                <a:ea typeface="Avenir"/>
                <a:cs typeface="Avenir"/>
                <a:sym typeface="Avenir"/>
              </a:rPr>
              <a:t>Les programmes de modification des normes sociales en milieu communautaires qui sont de bonne qualité et efficaces partagent certaines caractéristiques. Cela ne signifie pas que les activités doivent inclure l’ensemble des neuf attributs pour être efficaces. </a:t>
            </a:r>
            <a:endParaRPr/>
          </a:p>
          <a:p>
            <a:pPr indent="0" lvl="0" marL="0" rtl="0" algn="l">
              <a:lnSpc>
                <a:spcPct val="90000"/>
              </a:lnSpc>
              <a:spcBef>
                <a:spcPts val="1000"/>
              </a:spcBef>
              <a:spcAft>
                <a:spcPts val="0"/>
              </a:spcAft>
              <a:buClr>
                <a:schemeClr val="dk1"/>
              </a:buClr>
              <a:buSzPct val="100000"/>
              <a:buNone/>
            </a:pPr>
            <a:r>
              <a:t/>
            </a:r>
            <a:endParaRPr>
              <a:solidFill>
                <a:srgbClr val="00B0F0"/>
              </a:solidFill>
              <a:latin typeface="Comfortaa"/>
              <a:ea typeface="Comfortaa"/>
              <a:cs typeface="Comfortaa"/>
              <a:sym typeface="Comfortaa"/>
            </a:endParaRPr>
          </a:p>
        </p:txBody>
      </p:sp>
      <p:pic>
        <p:nvPicPr>
          <p:cNvPr id="1147" name="Google Shape;1147;p55"/>
          <p:cNvPicPr preferRelativeResize="0"/>
          <p:nvPr/>
        </p:nvPicPr>
        <p:blipFill rotWithShape="1">
          <a:blip r:embed="rId3">
            <a:alphaModFix/>
          </a:blip>
          <a:srcRect b="0" l="0" r="0" t="0"/>
          <a:stretch/>
        </p:blipFill>
        <p:spPr>
          <a:xfrm>
            <a:off x="5238522" y="1070617"/>
            <a:ext cx="4601326" cy="5664665"/>
          </a:xfrm>
          <a:prstGeom prst="rect">
            <a:avLst/>
          </a:prstGeom>
          <a:noFill/>
          <a:ln>
            <a:noFill/>
          </a:ln>
        </p:spPr>
      </p:pic>
      <p:grpSp>
        <p:nvGrpSpPr>
          <p:cNvPr id="1148" name="Google Shape;1148;p55"/>
          <p:cNvGrpSpPr/>
          <p:nvPr/>
        </p:nvGrpSpPr>
        <p:grpSpPr>
          <a:xfrm>
            <a:off x="9600959" y="328481"/>
            <a:ext cx="2832739" cy="432092"/>
            <a:chOff x="4115835" y="413123"/>
            <a:chExt cx="2832739" cy="432092"/>
          </a:xfrm>
        </p:grpSpPr>
        <p:cxnSp>
          <p:nvCxnSpPr>
            <p:cNvPr id="1149" name="Google Shape;1149;p5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50" name="Google Shape;1150;p5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1" name="Google Shape;1151;p5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52" name="Google Shape;1152;p5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53" name="Google Shape;1153;p5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54" name="Google Shape;1154;p5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55" name="Google Shape;1155;p5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56" name="Google Shape;1156;p5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7" name="Google Shape;1157;p5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8" name="Google Shape;1158;p55"/>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9" name="Google Shape;1159;p5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60" name="Google Shape;1160;p55"/>
          <p:cNvSpPr txBox="1"/>
          <p:nvPr/>
        </p:nvSpPr>
        <p:spPr>
          <a:xfrm>
            <a:off x="1024450" y="686875"/>
            <a:ext cx="83463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a:t>
            </a:r>
            <a:r>
              <a:rPr lang="fr-FR"/>
              <a:t> </a:t>
            </a:r>
            <a:r>
              <a:rPr b="1" i="0" lang="fr-FR" sz="3200" cap="none" strike="noStrike">
                <a:solidFill>
                  <a:srgbClr val="07C1E8"/>
                </a:solidFill>
                <a:latin typeface="Arial"/>
                <a:ea typeface="Arial"/>
                <a:cs typeface="Arial"/>
                <a:sym typeface="Arial"/>
              </a:rPr>
              <a:t>activités</a:t>
            </a:r>
            <a:endParaRPr b="1" i="0" sz="3200">
              <a:solidFill>
                <a:schemeClr val="accent2"/>
              </a:solidFill>
              <a:latin typeface="Calibri"/>
              <a:ea typeface="Calibri"/>
              <a:cs typeface="Calibri"/>
              <a:sym typeface="Calibri"/>
            </a:endParaRPr>
          </a:p>
        </p:txBody>
      </p:sp>
      <p:sp>
        <p:nvSpPr>
          <p:cNvPr id="1161" name="Google Shape;1161;p55"/>
          <p:cNvSpPr txBox="1"/>
          <p:nvPr/>
        </p:nvSpPr>
        <p:spPr>
          <a:xfrm>
            <a:off x="5342478" y="1677160"/>
            <a:ext cx="1365926" cy="1292662"/>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ÉVALUER AVEC PRÉCISION LES NORMES</a:t>
            </a:r>
            <a:endParaRPr/>
          </a:p>
          <a:p>
            <a:pPr indent="0" lvl="0" marL="0" marR="0" rtl="0" algn="ctr">
              <a:spcBef>
                <a:spcPts val="0"/>
              </a:spcBef>
              <a:spcAft>
                <a:spcPts val="0"/>
              </a:spcAft>
              <a:buNone/>
            </a:pPr>
            <a:r>
              <a:t/>
            </a:r>
            <a:endParaRPr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Identifier quelles normes façonnent un comportement donné et quels groupes contribuent à faire respecter ces normes. Les normes sociales existent au sein des </a:t>
            </a:r>
            <a:r>
              <a:rPr b="0" i="0" lang="fr-FR" sz="700" u="sng" cap="none" strike="noStrike">
                <a:solidFill>
                  <a:srgbClr val="000000"/>
                </a:solidFill>
                <a:latin typeface="Calibri"/>
                <a:ea typeface="Calibri"/>
                <a:cs typeface="Calibri"/>
                <a:sym typeface="Calibri"/>
              </a:rPr>
              <a:t>groupes de référence</a:t>
            </a:r>
            <a:r>
              <a:rPr b="0" i="0" lang="fr-FR" sz="700" cap="none" strike="noStrike">
                <a:solidFill>
                  <a:srgbClr val="000000"/>
                </a:solidFill>
                <a:latin typeface="Calibri"/>
                <a:ea typeface="Calibri"/>
                <a:cs typeface="Calibri"/>
                <a:sym typeface="Calibri"/>
              </a:rPr>
              <a:t>, c’est-à-dire les personnes dont l’avis est important aux yeux d’un individu lorsque celui-ci doit prendre une décision. </a:t>
            </a:r>
            <a:endParaRPr sz="700">
              <a:solidFill>
                <a:schemeClr val="dk1"/>
              </a:solidFill>
              <a:latin typeface="Calibri"/>
              <a:ea typeface="Calibri"/>
              <a:cs typeface="Calibri"/>
              <a:sym typeface="Calibri"/>
            </a:endParaRPr>
          </a:p>
        </p:txBody>
      </p:sp>
      <p:sp>
        <p:nvSpPr>
          <p:cNvPr id="1162" name="Google Shape;1162;p55"/>
          <p:cNvSpPr txBox="1"/>
          <p:nvPr/>
        </p:nvSpPr>
        <p:spPr>
          <a:xfrm>
            <a:off x="6881726" y="1718686"/>
            <a:ext cx="1445099" cy="1246495"/>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RECTIFIER LES IDÉES FAUSSES CONCERNANT LES COMPORTEMENTS NOCIFS</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600" cap="none" strike="noStrike">
                <a:solidFill>
                  <a:srgbClr val="000000"/>
                </a:solidFill>
                <a:latin typeface="Calibri"/>
                <a:ea typeface="Calibri"/>
                <a:cs typeface="Calibri"/>
                <a:sym typeface="Calibri"/>
              </a:rPr>
              <a:t>Parfois, les personnes manifestent un comportement nocif car elles estiment à tort que ce comportement est plus répandu qu’il ne l’est réellement. Par exemple, si la consommation excessive d’alcool est favorisée par la conviction que « tout le monde le fait », une intervention de modification des normes pourrait consister à révéler qu’en réalité, la plupart des gens consomment de l’alcool avec modération. </a:t>
            </a:r>
            <a:endParaRPr sz="600">
              <a:solidFill>
                <a:schemeClr val="dk1"/>
              </a:solidFill>
              <a:latin typeface="Calibri"/>
              <a:ea typeface="Calibri"/>
              <a:cs typeface="Calibri"/>
              <a:sym typeface="Calibri"/>
            </a:endParaRPr>
          </a:p>
        </p:txBody>
      </p:sp>
      <p:sp>
        <p:nvSpPr>
          <p:cNvPr id="1163" name="Google Shape;1163;p55"/>
          <p:cNvSpPr txBox="1"/>
          <p:nvPr/>
        </p:nvSpPr>
        <p:spPr>
          <a:xfrm>
            <a:off x="8500147" y="1691569"/>
            <a:ext cx="1339672" cy="1292662"/>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REMETTRE EN CAUSE LE DÉSÉQUILIBRE DES RAPPORTS DE POUVOIR</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i="0" lang="fr-FR" sz="700" cap="none" strike="noStrike">
                <a:solidFill>
                  <a:srgbClr val="000000"/>
                </a:solidFill>
                <a:latin typeface="Calibri"/>
                <a:ea typeface="Calibri"/>
                <a:cs typeface="Calibri"/>
                <a:sym typeface="Calibri"/>
              </a:rPr>
              <a:t>Dans le domaine de la santé sexuelle et reproductive et dans le cadre des programmes axés sur le développement des adolescents et des jeunes, la remise en cause du déséquilibre des rapports de pouvoir est une caractéristique essentielle des programmes de modification des normes.</a:t>
            </a:r>
            <a:endParaRPr sz="700">
              <a:solidFill>
                <a:schemeClr val="dk1"/>
              </a:solidFill>
              <a:latin typeface="Calibri"/>
              <a:ea typeface="Calibri"/>
              <a:cs typeface="Calibri"/>
              <a:sym typeface="Calibri"/>
            </a:endParaRPr>
          </a:p>
        </p:txBody>
      </p:sp>
      <p:sp>
        <p:nvSpPr>
          <p:cNvPr id="1164" name="Google Shape;1164;p55"/>
          <p:cNvSpPr txBox="1"/>
          <p:nvPr/>
        </p:nvSpPr>
        <p:spPr>
          <a:xfrm>
            <a:off x="5342478" y="3648397"/>
            <a:ext cx="1418626" cy="1061829"/>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GÉNÉRER DE NOUVELLES NORMES POSITIVES</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600" cap="none" strike="noStrike">
                <a:solidFill>
                  <a:srgbClr val="000000"/>
                </a:solidFill>
                <a:latin typeface="Calibri"/>
                <a:ea typeface="Calibri"/>
                <a:cs typeface="Calibri"/>
                <a:sym typeface="Calibri"/>
              </a:rPr>
              <a:t>Générer de nouvelles croyances partagées lorsque les normes nocives sont largement appuyées par les différents groupes. Bien que les programmes se concentrent fréquemment sur les conséquences négatives d’un comportement, cela peut malencontreusement contribuer à renforcer ce comportement, en le faisant apparaître comme très répandu</a:t>
            </a:r>
            <a:r>
              <a:rPr b="0" i="0" lang="fr-FR" sz="700" cap="none" strike="noStrike">
                <a:solidFill>
                  <a:srgbClr val="000000"/>
                </a:solidFill>
                <a:latin typeface="Calibri"/>
                <a:ea typeface="Calibri"/>
                <a:cs typeface="Calibri"/>
                <a:sym typeface="Calibri"/>
              </a:rPr>
              <a:t>. </a:t>
            </a:r>
            <a:endParaRPr sz="700">
              <a:solidFill>
                <a:schemeClr val="dk1"/>
              </a:solidFill>
              <a:latin typeface="Calibri"/>
              <a:ea typeface="Calibri"/>
              <a:cs typeface="Calibri"/>
              <a:sym typeface="Calibri"/>
            </a:endParaRPr>
          </a:p>
        </p:txBody>
      </p:sp>
      <p:sp>
        <p:nvSpPr>
          <p:cNvPr id="1165" name="Google Shape;1165;p55"/>
          <p:cNvSpPr txBox="1"/>
          <p:nvPr/>
        </p:nvSpPr>
        <p:spPr>
          <a:xfrm>
            <a:off x="6908199" y="3674009"/>
            <a:ext cx="1418626" cy="1015663"/>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IDENTIFIER L’ORIGINE DU PROBLÈME AU SEIN DES SYSTÈMES DE VALEURS PROPRES À LA COMMUNAUTÉ</a:t>
            </a:r>
            <a:endParaRPr/>
          </a:p>
          <a:p>
            <a:pPr indent="0" lvl="0" marL="0" marR="0" rtl="0" algn="ctr">
              <a:spcBef>
                <a:spcPts val="0"/>
              </a:spcBef>
              <a:spcAft>
                <a:spcPts val="0"/>
              </a:spcAft>
              <a:buNone/>
            </a:pPr>
            <a:r>
              <a:t/>
            </a:r>
            <a:endParaRPr b="1" sz="3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Déterminer dans quelle mesure une norme appuie ou contredit les valeurs propres à la communauté, plutôt que de qualifier une pratique observée au sein d’une communauté donnée de mauvaise. </a:t>
            </a:r>
            <a:endParaRPr sz="700">
              <a:solidFill>
                <a:schemeClr val="dk1"/>
              </a:solidFill>
              <a:latin typeface="Calibri"/>
              <a:ea typeface="Calibri"/>
              <a:cs typeface="Calibri"/>
              <a:sym typeface="Calibri"/>
            </a:endParaRPr>
          </a:p>
        </p:txBody>
      </p:sp>
      <p:sp>
        <p:nvSpPr>
          <p:cNvPr id="1166" name="Google Shape;1166;p55"/>
          <p:cNvSpPr txBox="1"/>
          <p:nvPr/>
        </p:nvSpPr>
        <p:spPr>
          <a:xfrm>
            <a:off x="8473920" y="3673667"/>
            <a:ext cx="1365926" cy="861774"/>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TOUCHER LES PERSONNES À PLUSIEURS NIVEAUX </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(Modèle écologique) </a:t>
            </a:r>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Utiliser diverses stratégies afin de toucher les personnes à différents niveaux : individuel, familial, communautaire et politique/légal. </a:t>
            </a:r>
            <a:endParaRPr sz="700">
              <a:solidFill>
                <a:schemeClr val="dk1"/>
              </a:solidFill>
              <a:latin typeface="Calibri"/>
              <a:ea typeface="Calibri"/>
              <a:cs typeface="Calibri"/>
              <a:sym typeface="Calibri"/>
            </a:endParaRPr>
          </a:p>
        </p:txBody>
      </p:sp>
      <p:sp>
        <p:nvSpPr>
          <p:cNvPr id="1167" name="Google Shape;1167;p55"/>
          <p:cNvSpPr txBox="1"/>
          <p:nvPr/>
        </p:nvSpPr>
        <p:spPr>
          <a:xfrm>
            <a:off x="5342478" y="5580353"/>
            <a:ext cx="1365926" cy="969496"/>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VISER DES CHANGEMENTS AU NIVEAU COMMUNAUTAIRE</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Modifier les attentes sociales, et pas uniquement les attitudes et comportements individuels, et formuler de manière claire les résultats du changement normatif au niveau de la communauté. </a:t>
            </a:r>
            <a:endParaRPr sz="700">
              <a:solidFill>
                <a:schemeClr val="dk1"/>
              </a:solidFill>
              <a:latin typeface="Calibri"/>
              <a:ea typeface="Calibri"/>
              <a:cs typeface="Calibri"/>
              <a:sym typeface="Calibri"/>
            </a:endParaRPr>
          </a:p>
        </p:txBody>
      </p:sp>
      <p:sp>
        <p:nvSpPr>
          <p:cNvPr id="1168" name="Google Shape;1168;p55"/>
          <p:cNvSpPr txBox="1"/>
          <p:nvPr/>
        </p:nvSpPr>
        <p:spPr>
          <a:xfrm>
            <a:off x="6921311" y="5409162"/>
            <a:ext cx="1405513" cy="1292662"/>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S’APPUYER SUR UNE « DIFFUSION ORGANISÉE »</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Déclencher une réflexion critique permettant de modifier les normes d’abord au sein d’un groupe principal, qui impliquera ensuite d’autres personnes pour parvenir à avoir un impact au niveau communautaire. Cette technique permet de générer et de diffuser les changements normatifs. </a:t>
            </a:r>
            <a:endParaRPr sz="700">
              <a:solidFill>
                <a:schemeClr val="dk1"/>
              </a:solidFill>
              <a:latin typeface="Calibri"/>
              <a:ea typeface="Calibri"/>
              <a:cs typeface="Calibri"/>
              <a:sym typeface="Calibri"/>
            </a:endParaRPr>
          </a:p>
        </p:txBody>
      </p:sp>
      <p:sp>
        <p:nvSpPr>
          <p:cNvPr id="1169" name="Google Shape;1169;p55"/>
          <p:cNvSpPr txBox="1"/>
          <p:nvPr/>
        </p:nvSpPr>
        <p:spPr>
          <a:xfrm>
            <a:off x="8487034" y="5591111"/>
            <a:ext cx="1365926" cy="1077218"/>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CRÉER DES ENVIRONNEMENTS RASSURANTS FAVORABLES À UNE RÉFLEXION CRITIQUE MENÉE PAR LES MEMBRES DE LA COMMUNAUTÉ</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Favoriser de manière délibérée une réflexion critique durable qui va au-delà des formations, des campagnes ponctuelles ou de la sensibilisation ad hoc, souvent en petits groupes. </a:t>
            </a:r>
            <a:endParaRPr sz="7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56"/>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Remplir le tableau Évaluation des activités.</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Réaliser l’analyse des lacunes.</a:t>
            </a:r>
            <a:endParaRPr/>
          </a:p>
          <a:p>
            <a:pPr indent="0" lvl="0" marL="0" rtl="0" algn="l">
              <a:lnSpc>
                <a:spcPct val="90000"/>
              </a:lnSpc>
              <a:spcBef>
                <a:spcPts val="1000"/>
              </a:spcBef>
              <a:spcAft>
                <a:spcPts val="0"/>
              </a:spcAft>
              <a:buClr>
                <a:schemeClr val="dk1"/>
              </a:buClr>
              <a:buSzPts val="3200"/>
              <a:buNone/>
            </a:pPr>
            <a:r>
              <a:t/>
            </a:r>
            <a:endParaRPr sz="3200">
              <a:solidFill>
                <a:srgbClr val="0193C0"/>
              </a:solidFill>
              <a:latin typeface="Comfortaa"/>
              <a:ea typeface="Comfortaa"/>
              <a:cs typeface="Comfortaa"/>
              <a:sym typeface="Comfortaa"/>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175" name="Google Shape;1175;p56"/>
          <p:cNvGrpSpPr/>
          <p:nvPr/>
        </p:nvGrpSpPr>
        <p:grpSpPr>
          <a:xfrm>
            <a:off x="9600959" y="328481"/>
            <a:ext cx="2832739" cy="432092"/>
            <a:chOff x="4115835" y="413123"/>
            <a:chExt cx="2832739" cy="432092"/>
          </a:xfrm>
        </p:grpSpPr>
        <p:cxnSp>
          <p:nvCxnSpPr>
            <p:cNvPr id="1176" name="Google Shape;1176;p5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77" name="Google Shape;1177;p5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78" name="Google Shape;1178;p5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79" name="Google Shape;1179;p5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80" name="Google Shape;1180;p5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81" name="Google Shape;1181;p5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82" name="Google Shape;1182;p5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83" name="Google Shape;1183;p5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84" name="Google Shape;1184;p5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85" name="Google Shape;1185;p56"/>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86" name="Google Shape;1186;p5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87" name="Google Shape;1187;p56"/>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graphicFrame>
        <p:nvGraphicFramePr>
          <p:cNvPr id="1193" name="Google Shape;1193;p57"/>
          <p:cNvGraphicFramePr/>
          <p:nvPr/>
        </p:nvGraphicFramePr>
        <p:xfrm>
          <a:off x="4555679" y="802739"/>
          <a:ext cx="3000000" cy="3000000"/>
        </p:xfrm>
        <a:graphic>
          <a:graphicData uri="http://schemas.openxmlformats.org/drawingml/2006/table">
            <a:tbl>
              <a:tblPr bandRow="1" firstCol="1" firstRow="1">
                <a:noFill/>
                <a:tableStyleId>{E0F38CED-73EC-4667-8BEF-947559009787}</a:tableStyleId>
              </a:tblPr>
              <a:tblGrid>
                <a:gridCol w="2673300"/>
                <a:gridCol w="1162050"/>
                <a:gridCol w="1466850"/>
                <a:gridCol w="1390650"/>
              </a:tblGrid>
              <a:tr h="403225">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du programme</a:t>
                      </a:r>
                      <a:endParaRPr b="1" i="0" sz="1100" u="none" cap="none" strike="noStrike">
                        <a:solidFill>
                          <a:srgbClr val="0193C0"/>
                        </a:solidFill>
                        <a:latin typeface="Comfortaa"/>
                        <a:ea typeface="Comfortaa"/>
                        <a:cs typeface="Comfortaa"/>
                        <a:sym typeface="Comfortaa"/>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1</a:t>
                      </a:r>
                      <a:endParaRPr b="1" i="0" sz="1100" u="none" cap="none" strike="noStrike">
                        <a:solidFill>
                          <a:srgbClr val="0193C0"/>
                        </a:solidFill>
                        <a:latin typeface="Comfortaa"/>
                        <a:ea typeface="Comfortaa"/>
                        <a:cs typeface="Comfortaa"/>
                        <a:sym typeface="Comfortaa"/>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2</a:t>
                      </a: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3</a:t>
                      </a: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63525">
                <a:tc>
                  <a:txBody>
                    <a:bodyPr/>
                    <a:lstStyle/>
                    <a:p>
                      <a:pPr indent="0" lvl="0" marL="0" marR="0" rtl="0" algn="l">
                        <a:lnSpc>
                          <a:spcPct val="120000"/>
                        </a:lnSpc>
                        <a:spcBef>
                          <a:spcPts val="0"/>
                        </a:spcBef>
                        <a:spcAft>
                          <a:spcPts val="0"/>
                        </a:spcAft>
                        <a:buNone/>
                      </a:pPr>
                      <a:r>
                        <a:t/>
                      </a:r>
                      <a:endParaRPr b="1" i="0" sz="1100" u="none" cap="none" strike="noStrike">
                        <a:solidFill>
                          <a:srgbClr val="3F3F3F"/>
                        </a:solidFill>
                        <a:latin typeface="Comfortaa"/>
                        <a:ea typeface="Comfortaa"/>
                        <a:cs typeface="Comfortaa"/>
                        <a:sym typeface="Comfortaa"/>
                      </a:endParaRPr>
                    </a:p>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Norme(s) concernée(s) par l’activité</a:t>
                      </a: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97825">
                <a:tc>
                  <a:txBody>
                    <a:bodyPr/>
                    <a:lstStyle/>
                    <a:p>
                      <a:pPr indent="0" lvl="0" marL="0" marR="0" rtl="0" algn="l">
                        <a:lnSpc>
                          <a:spcPct val="120000"/>
                        </a:lnSpc>
                        <a:spcBef>
                          <a:spcPts val="0"/>
                        </a:spcBef>
                        <a:spcAft>
                          <a:spcPts val="0"/>
                        </a:spcAft>
                        <a:buNone/>
                      </a:pPr>
                      <a:r>
                        <a:t/>
                      </a:r>
                      <a:endParaRPr b="1" i="0" sz="1100" u="none" cap="none" strike="noStrike">
                        <a:solidFill>
                          <a:srgbClr val="3F3F3F"/>
                        </a:solidFill>
                        <a:latin typeface="Comfortaa"/>
                        <a:ea typeface="Comfortaa"/>
                        <a:cs typeface="Comfortaa"/>
                        <a:sym typeface="Comfortaa"/>
                      </a:endParaRPr>
                    </a:p>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Groupe(s) prioritaire(s) et/ou groupe(s) de référence</a:t>
                      </a: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5495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Rectifie les idées fausses concernant le comportement nocif</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972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Remet en cause le déséquilibre des rapports de pouvoir</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240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Crée des environnements rassurants favorables à une réflexion critique menée par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240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Identifie l’origine du problème au sein des systèmes de valeur propres à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8175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Repose sur une diffusion organisée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7442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Génère de nouvelles normes positives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6707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S’appuie sur des modèles ou sur les leaders d’opinion pour promouvoir une nouvelle norme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972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Offre des possibilités de mettre en pratique de nouvelles idées</a:t>
                      </a:r>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r>
            </a:tbl>
          </a:graphicData>
        </a:graphic>
      </p:graphicFrame>
      <p:sp>
        <p:nvSpPr>
          <p:cNvPr id="1194" name="Google Shape;1194;p57"/>
          <p:cNvSpPr txBox="1"/>
          <p:nvPr/>
        </p:nvSpPr>
        <p:spPr>
          <a:xfrm>
            <a:off x="1012872" y="2206351"/>
            <a:ext cx="2481000" cy="194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193C0"/>
                </a:solidFill>
                <a:latin typeface="Comfortaa"/>
                <a:ea typeface="Comfortaa"/>
                <a:cs typeface="Comfortaa"/>
                <a:sym typeface="Comfortaa"/>
              </a:rPr>
              <a:t>MODÈLE</a:t>
            </a:r>
            <a:r>
              <a:rPr b="0" i="0" lang="fr-FR" sz="2400" cap="none" strike="noStrike">
                <a:solidFill>
                  <a:srgbClr val="00B0F0"/>
                </a:solidFill>
                <a:latin typeface="Comfortaa"/>
                <a:ea typeface="Comfortaa"/>
                <a:cs typeface="Comfortaa"/>
                <a:sym typeface="Comfortaa"/>
              </a:rPr>
              <a:t> </a:t>
            </a:r>
            <a:endParaRPr/>
          </a:p>
          <a:p>
            <a:pPr indent="0" lvl="0" marL="0" marR="0" rtl="0" algn="l">
              <a:spcBef>
                <a:spcPts val="1000"/>
              </a:spcBef>
              <a:spcAft>
                <a:spcPts val="0"/>
              </a:spcAft>
              <a:buClr>
                <a:srgbClr val="404040"/>
              </a:buClr>
              <a:buSzPts val="2000"/>
              <a:buFont typeface="Avenir"/>
              <a:buNone/>
            </a:pPr>
            <a:r>
              <a:rPr b="0" i="0" lang="fr-FR" sz="2000" cap="none" strike="noStrike">
                <a:solidFill>
                  <a:srgbClr val="404040"/>
                </a:solidFill>
                <a:latin typeface="Avenir"/>
                <a:ea typeface="Avenir"/>
                <a:cs typeface="Avenir"/>
                <a:sym typeface="Avenir"/>
              </a:rPr>
              <a:t>Tableau d’évaluation des activités</a:t>
            </a:r>
            <a:endParaRPr/>
          </a:p>
          <a:p>
            <a:pPr indent="0" lvl="0" marL="0" marR="0" rtl="0" algn="l">
              <a:spcBef>
                <a:spcPts val="1000"/>
              </a:spcBef>
              <a:spcAft>
                <a:spcPts val="0"/>
              </a:spcAft>
              <a:buClr>
                <a:srgbClr val="0193C0"/>
              </a:buClr>
              <a:buSzPts val="2000"/>
              <a:buFont typeface="Avenir"/>
              <a:buNone/>
            </a:pPr>
            <a:r>
              <a:rPr b="0" i="0" lang="fr-FR" sz="2000" u="sng" cap="none" strike="noStrike">
                <a:solidFill>
                  <a:schemeClr val="hlink"/>
                </a:solidFill>
                <a:latin typeface="Avenir"/>
                <a:ea typeface="Avenir"/>
                <a:cs typeface="Avenir"/>
                <a:sym typeface="Avenir"/>
                <a:hlinkClick r:id="rId3"/>
              </a:rPr>
              <a:t>Annexe 7</a:t>
            </a:r>
            <a:endParaRPr sz="2000">
              <a:solidFill>
                <a:srgbClr val="0193C0"/>
              </a:solidFill>
              <a:latin typeface="Avenir"/>
              <a:ea typeface="Avenir"/>
              <a:cs typeface="Avenir"/>
              <a:sym typeface="Avenir"/>
            </a:endParaRPr>
          </a:p>
        </p:txBody>
      </p:sp>
      <p:grpSp>
        <p:nvGrpSpPr>
          <p:cNvPr id="1195" name="Google Shape;1195;p57"/>
          <p:cNvGrpSpPr/>
          <p:nvPr/>
        </p:nvGrpSpPr>
        <p:grpSpPr>
          <a:xfrm>
            <a:off x="9600959" y="328481"/>
            <a:ext cx="2832739" cy="432092"/>
            <a:chOff x="4115835" y="413123"/>
            <a:chExt cx="2832739" cy="432092"/>
          </a:xfrm>
        </p:grpSpPr>
        <p:cxnSp>
          <p:nvCxnSpPr>
            <p:cNvPr id="1196" name="Google Shape;1196;p5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97" name="Google Shape;1197;p5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98" name="Google Shape;1198;p5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99" name="Google Shape;1199;p5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00" name="Google Shape;1200;p5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01" name="Google Shape;1201;p5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02" name="Google Shape;1202;p5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03" name="Google Shape;1203;p5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04" name="Google Shape;1204;p5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05" name="Google Shape;1205;p57"/>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06" name="Google Shape;1206;p5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07" name="Google Shape;1207;p57"/>
          <p:cNvSpPr txBox="1"/>
          <p:nvPr/>
        </p:nvSpPr>
        <p:spPr>
          <a:xfrm>
            <a:off x="609622" y="262039"/>
            <a:ext cx="7781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58"/>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214" name="Google Shape;1214;p58"/>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215" name="Google Shape;1215;p58"/>
          <p:cNvGraphicFramePr/>
          <p:nvPr/>
        </p:nvGraphicFramePr>
        <p:xfrm>
          <a:off x="2774234" y="922785"/>
          <a:ext cx="3000000" cy="3000000"/>
        </p:xfrm>
        <a:graphic>
          <a:graphicData uri="http://schemas.openxmlformats.org/drawingml/2006/table">
            <a:tbl>
              <a:tblPr bandRow="1" firstCol="1" firstRow="1">
                <a:noFill/>
                <a:tableStyleId>{E0F38CED-73EC-4667-8BEF-947559009787}</a:tableStyleId>
              </a:tblPr>
              <a:tblGrid>
                <a:gridCol w="3055375"/>
                <a:gridCol w="2136925"/>
                <a:gridCol w="1867550"/>
                <a:gridCol w="1760700"/>
              </a:tblGrid>
              <a:tr h="367400">
                <a:tc>
                  <a:txBody>
                    <a:bodyPr/>
                    <a:lstStyle/>
                    <a:p>
                      <a:pPr indent="0" lvl="0" marL="0" marR="0" rtl="0" algn="l">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 Activité du programme</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Activité 1</a:t>
                      </a:r>
                      <a:br>
                        <a:rPr lang="fr-FR" sz="1050" u="none" cap="none" strike="noStrike"/>
                      </a:br>
                      <a:r>
                        <a:rPr b="0" i="0" lang="fr-FR" sz="1050" u="none" cap="none" strike="noStrike">
                          <a:solidFill>
                            <a:srgbClr val="000000"/>
                          </a:solidFill>
                          <a:latin typeface="Comfortaa"/>
                          <a:ea typeface="Comfortaa"/>
                          <a:cs typeface="Comfortaa"/>
                          <a:sym typeface="Comfortaa"/>
                        </a:rPr>
                        <a:t>Feuilleton radiophonique</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Activité 2</a:t>
                      </a:r>
                      <a:endParaRPr/>
                    </a:p>
                    <a:p>
                      <a:pPr indent="0" lvl="0" marL="0" marR="0" rtl="0" algn="ctr">
                        <a:lnSpc>
                          <a:spcPct val="120000"/>
                        </a:lnSpc>
                        <a:spcBef>
                          <a:spcPts val="0"/>
                        </a:spcBef>
                        <a:spcAft>
                          <a:spcPts val="0"/>
                        </a:spcAft>
                        <a:buNone/>
                      </a:pPr>
                      <a:r>
                        <a:rPr b="0" i="0" lang="fr-FR" sz="1050" u="none" cap="none" strike="noStrike">
                          <a:solidFill>
                            <a:srgbClr val="000000"/>
                          </a:solidFill>
                          <a:latin typeface="Comfortaa"/>
                          <a:ea typeface="Comfortaa"/>
                          <a:cs typeface="Comfortaa"/>
                          <a:sym typeface="Comfortaa"/>
                        </a:rPr>
                        <a:t>Spots télévisés</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Activité 3</a:t>
                      </a:r>
                      <a:endParaRPr/>
                    </a:p>
                    <a:p>
                      <a:pPr indent="0" lvl="0" marL="0" marR="0" rtl="0" algn="ctr">
                        <a:lnSpc>
                          <a:spcPct val="120000"/>
                        </a:lnSpc>
                        <a:spcBef>
                          <a:spcPts val="0"/>
                        </a:spcBef>
                        <a:spcAft>
                          <a:spcPts val="0"/>
                        </a:spcAft>
                        <a:buNone/>
                      </a:pPr>
                      <a:r>
                        <a:rPr b="0" i="0" lang="fr-FR" sz="1050" u="none" cap="none" strike="noStrike">
                          <a:solidFill>
                            <a:srgbClr val="000000"/>
                          </a:solidFill>
                          <a:latin typeface="Comfortaa"/>
                          <a:ea typeface="Comfortaa"/>
                          <a:cs typeface="Comfortaa"/>
                          <a:sym typeface="Comfortaa"/>
                        </a:rPr>
                        <a:t>Mobilisation sociale</a:t>
                      </a:r>
                      <a:endParaRPr b="1" i="0" sz="105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653275">
                <a:tc>
                  <a:txBody>
                    <a:bodyPr/>
                    <a:lstStyle/>
                    <a:p>
                      <a:pPr indent="0" lvl="0" marL="0" marR="0" rtl="0" algn="l">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Norme(s) concernée(s) par l’activité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404040"/>
                          </a:solidFill>
                          <a:latin typeface="Comfortaa"/>
                          <a:ea typeface="Comfortaa"/>
                          <a:cs typeface="Comfortaa"/>
                          <a:sym typeface="Comfortaa"/>
                        </a:rPr>
                        <a:t> </a:t>
                      </a:r>
                      <a:r>
                        <a:rPr b="0" i="0" lang="fr-FR" sz="900" u="none" cap="none" strike="noStrike">
                          <a:solidFill>
                            <a:srgbClr val="404040"/>
                          </a:solidFill>
                          <a:latin typeface="Comfortaa"/>
                          <a:ea typeface="Comfortaa"/>
                          <a:cs typeface="Comfortaa"/>
                          <a:sym typeface="Comfortaa"/>
                        </a:rPr>
                        <a:t>L’harmonie au sein du couple est importante aux yeux de la communauté </a:t>
                      </a:r>
                      <a:endParaRPr/>
                    </a:p>
                    <a:p>
                      <a:pPr indent="0" lvl="0" marL="0" marR="0" rtl="0" algn="ctr">
                        <a:lnSpc>
                          <a:spcPct val="120000"/>
                        </a:lnSpc>
                        <a:spcBef>
                          <a:spcPts val="0"/>
                        </a:spcBef>
                        <a:spcAft>
                          <a:spcPts val="0"/>
                        </a:spcAft>
                        <a:buNone/>
                      </a:pPr>
                      <a:r>
                        <a:t/>
                      </a:r>
                      <a:endParaRPr b="0" i="0" sz="9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Lorsque les hommes abordent la question du recours à la planification familiale avec leur compagne, ils sont considérés comme des hommes qui ne sont pas assez virils et qui ne gèrent pas correctement leur ménage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L’harmonie au sein du couple est importante aux yeux de la communauté </a:t>
                      </a:r>
                      <a:endParaRPr/>
                    </a:p>
                    <a:p>
                      <a:pPr indent="0" lvl="0" marL="0" marR="0" rtl="0" algn="ctr">
                        <a:lnSpc>
                          <a:spcPct val="120000"/>
                        </a:lnSpc>
                        <a:spcBef>
                          <a:spcPts val="0"/>
                        </a:spcBef>
                        <a:spcAft>
                          <a:spcPts val="0"/>
                        </a:spcAft>
                        <a:buNone/>
                      </a:pPr>
                      <a:r>
                        <a:t/>
                      </a:r>
                      <a:endParaRPr b="0" i="0" sz="6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Lorsque les hommes abordent la question du recours à la planification familiale avec leur compagne, ils sont considérés comme des hommes qui ne sont pas assez virils et qui ne gèrent pas correctement leur ménage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404040"/>
                        </a:buClr>
                        <a:buSzPts val="1000"/>
                        <a:buFont typeface="Comfortaa"/>
                        <a:buNone/>
                      </a:pPr>
                      <a:r>
                        <a:rPr b="0" i="0" lang="fr-FR" sz="1000" u="none" cap="none" strike="noStrike">
                          <a:solidFill>
                            <a:srgbClr val="404040"/>
                          </a:solidFill>
                          <a:latin typeface="Comfortaa"/>
                          <a:ea typeface="Comfortaa"/>
                          <a:cs typeface="Comfortaa"/>
                          <a:sym typeface="Comfortaa"/>
                        </a:rPr>
                        <a:t>Les femmes qui ont recours à la planification familiale vont à l’encontre des enseignements de l’Église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1100">
                <a:tc>
                  <a:txBody>
                    <a:bodyPr/>
                    <a:lstStyle/>
                    <a:p>
                      <a:pPr indent="0" lvl="0" marL="0" marR="0" rtl="0" algn="l">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Groupe(s) prioritaire(s) et/ou groupe(s) de référence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0" i="0" lang="fr-FR" sz="1050" u="none" cap="none" strike="noStrike">
                          <a:solidFill>
                            <a:srgbClr val="404040"/>
                          </a:solidFill>
                          <a:latin typeface="Comfortaa"/>
                          <a:ea typeface="Comfortaa"/>
                          <a:cs typeface="Comfortaa"/>
                          <a:sym typeface="Comfortaa"/>
                        </a:rPr>
                        <a:t>Jeunes couples, belles-mères, dirigeants communautaires de sexe masculin</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0" i="0" lang="fr-FR" sz="1050" u="none" cap="none" strike="noStrike">
                          <a:solidFill>
                            <a:srgbClr val="404040"/>
                          </a:solidFill>
                          <a:latin typeface="Comfortaa"/>
                          <a:ea typeface="Comfortaa"/>
                          <a:cs typeface="Comfortaa"/>
                          <a:sym typeface="Comfortaa"/>
                        </a:rPr>
                        <a:t>Jeunes couples, belles-mères, dirigeants communautaires de sexe masculin</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Jeunes couples, belles-mères, dirigeants communautaires de sexe masculin</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74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Rectifie les idées fausses concernant le comportement nocif</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273375">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Remet en cause le déséquilibre des rapports de pouvoir</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Crée des environnements rassurants favorables à une réflexion critique menée par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rgbClr val="404040"/>
                        </a:buClr>
                        <a:buSzPts val="1050"/>
                        <a:buFont typeface="Comfortaa"/>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Identifie l’origine du problème au sein des systèmes de valeur propres à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290125">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Repose sur une diffusion organisée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rgbClr val="404040"/>
                        </a:buClr>
                        <a:buSzPts val="1050"/>
                        <a:buFont typeface="Comfortaa"/>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284525">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Génère de nouvelles normes positives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S’appuie sur des modèles ou sur les leaders d’opinion pour promouvoir une nouvelle norme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Offre des possibilités de mettre en pratique de nouvelles idées</a:t>
                      </a:r>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r>
            </a:tbl>
          </a:graphicData>
        </a:graphic>
      </p:graphicFrame>
      <p:sp>
        <p:nvSpPr>
          <p:cNvPr id="1216" name="Google Shape;1216;p58"/>
          <p:cNvSpPr txBox="1"/>
          <p:nvPr>
            <p:ph idx="1" type="body"/>
          </p:nvPr>
        </p:nvSpPr>
        <p:spPr>
          <a:xfrm>
            <a:off x="213805" y="1937117"/>
            <a:ext cx="17145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 </a:t>
            </a:r>
            <a:endParaRPr sz="2400">
              <a:solidFill>
                <a:srgbClr val="00B0F0"/>
              </a:solidFill>
              <a:latin typeface="Comfortaa"/>
              <a:ea typeface="Comfortaa"/>
              <a:cs typeface="Comfortaa"/>
              <a:sym typeface="Comfortaa"/>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Tableau d’évaluation des activités</a:t>
            </a:r>
            <a:endParaRPr/>
          </a:p>
        </p:txBody>
      </p:sp>
      <p:grpSp>
        <p:nvGrpSpPr>
          <p:cNvPr id="1217" name="Google Shape;1217;p58"/>
          <p:cNvGrpSpPr/>
          <p:nvPr/>
        </p:nvGrpSpPr>
        <p:grpSpPr>
          <a:xfrm>
            <a:off x="9600959" y="328481"/>
            <a:ext cx="2832739" cy="432092"/>
            <a:chOff x="4115835" y="413123"/>
            <a:chExt cx="2832739" cy="432092"/>
          </a:xfrm>
        </p:grpSpPr>
        <p:cxnSp>
          <p:nvCxnSpPr>
            <p:cNvPr id="1218" name="Google Shape;1218;p5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19" name="Google Shape;1219;p5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0" name="Google Shape;1220;p5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21" name="Google Shape;1221;p5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22" name="Google Shape;1222;p5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23" name="Google Shape;1223;p5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24" name="Google Shape;1224;p5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25" name="Google Shape;1225;p5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6" name="Google Shape;1226;p5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7" name="Google Shape;1227;p58"/>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8" name="Google Shape;1228;p5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29" name="Google Shape;1229;p58"/>
          <p:cNvSpPr txBox="1"/>
          <p:nvPr/>
        </p:nvSpPr>
        <p:spPr>
          <a:xfrm>
            <a:off x="342660" y="498985"/>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59"/>
          <p:cNvSpPr/>
          <p:nvPr/>
        </p:nvSpPr>
        <p:spPr>
          <a:xfrm>
            <a:off x="1429633" y="5609967"/>
            <a:ext cx="9547721" cy="936084"/>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236" name="Google Shape;1236;p59"/>
          <p:cNvSpPr/>
          <p:nvPr/>
        </p:nvSpPr>
        <p:spPr>
          <a:xfrm>
            <a:off x="1429634" y="3548317"/>
            <a:ext cx="9547722" cy="1106809"/>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grpSp>
        <p:nvGrpSpPr>
          <p:cNvPr id="1237" name="Google Shape;1237;p59"/>
          <p:cNvGrpSpPr/>
          <p:nvPr/>
        </p:nvGrpSpPr>
        <p:grpSpPr>
          <a:xfrm>
            <a:off x="9600959" y="328481"/>
            <a:ext cx="2832739" cy="432092"/>
            <a:chOff x="4115835" y="413123"/>
            <a:chExt cx="2832739" cy="432092"/>
          </a:xfrm>
        </p:grpSpPr>
        <p:cxnSp>
          <p:nvCxnSpPr>
            <p:cNvPr id="1238" name="Google Shape;1238;p5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39" name="Google Shape;1239;p5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0" name="Google Shape;1240;p5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41" name="Google Shape;1241;p5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42" name="Google Shape;1242;p5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43" name="Google Shape;1243;p5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44" name="Google Shape;1244;p5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45" name="Google Shape;1245;p5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6" name="Google Shape;1246;p5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7" name="Google Shape;1247;p59"/>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8" name="Google Shape;1248;p5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49" name="Google Shape;1249;p59"/>
          <p:cNvSpPr txBox="1"/>
          <p:nvPr/>
        </p:nvSpPr>
        <p:spPr>
          <a:xfrm>
            <a:off x="940695" y="419114"/>
            <a:ext cx="7781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
        <p:nvSpPr>
          <p:cNvPr id="1250" name="Google Shape;1250;p59"/>
          <p:cNvSpPr txBox="1"/>
          <p:nvPr/>
        </p:nvSpPr>
        <p:spPr>
          <a:xfrm>
            <a:off x="1024445" y="1140146"/>
            <a:ext cx="9952800" cy="5197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193C0"/>
              </a:buClr>
              <a:buSzPts val="2400"/>
              <a:buFont typeface="Comfortaa"/>
              <a:buNone/>
            </a:pPr>
            <a:r>
              <a:rPr b="0" i="0" lang="fr-FR" sz="2400" cap="none" strike="noStrike">
                <a:solidFill>
                  <a:srgbClr val="0193C0"/>
                </a:solidFill>
                <a:latin typeface="Comfortaa"/>
                <a:ea typeface="Comfortaa"/>
                <a:cs typeface="Comfortaa"/>
                <a:sym typeface="Comfortaa"/>
              </a:rPr>
              <a:t>ANALYSE DES LACUNES</a:t>
            </a:r>
            <a:endParaRPr b="0" i="0" sz="2400">
              <a:solidFill>
                <a:srgbClr val="454545"/>
              </a:solidFill>
              <a:latin typeface="Comfortaa"/>
              <a:ea typeface="Comfortaa"/>
              <a:cs typeface="Comfortaa"/>
              <a:sym typeface="Comfortaa"/>
            </a:endParaRPr>
          </a:p>
          <a:p>
            <a:pPr indent="-460375" lvl="0" marL="460375" marR="0" rtl="0" algn="l">
              <a:lnSpc>
                <a:spcPct val="100000"/>
              </a:lnSpc>
              <a:spcBef>
                <a:spcPts val="0"/>
              </a:spcBef>
              <a:spcAft>
                <a:spcPts val="0"/>
              </a:spcAft>
              <a:buClr>
                <a:srgbClr val="454545"/>
              </a:buClr>
              <a:buSzPts val="2000"/>
              <a:buFont typeface="Calibri"/>
              <a:buAutoNum type="arabicPeriod"/>
            </a:pPr>
            <a:r>
              <a:rPr b="0" i="0" lang="fr-FR" sz="2000" cap="none" strike="noStrike">
                <a:solidFill>
                  <a:srgbClr val="454545"/>
                </a:solidFill>
                <a:latin typeface="Avenir"/>
                <a:ea typeface="Avenir"/>
                <a:cs typeface="Avenir"/>
                <a:sym typeface="Avenir"/>
              </a:rPr>
              <a:t>Avez-vous inclus les groupes de référence dans vos activités ? Si oui, demandez-vous si vous incluez les groupes de référence qui ont le plus d’influence ou d’impact, et si vous souhaitez ajouter ou modifier quoi que ce soit à ce stade. Si vous n’avez inclus aucun groupe de référence, réfléchissez à quels sont les groupes de référence qui auront le plus d’influence, compte tenu des normes que vous ciblez et des effets souhaités. </a:t>
            </a:r>
            <a:endParaRPr/>
          </a:p>
          <a:p>
            <a:pPr indent="0" lvl="0" marL="0" marR="0" rtl="0" algn="l">
              <a:lnSpc>
                <a:spcPct val="100000"/>
              </a:lnSpc>
              <a:spcBef>
                <a:spcPts val="0"/>
              </a:spcBef>
              <a:spcAft>
                <a:spcPts val="0"/>
              </a:spcAft>
              <a:buClr>
                <a:srgbClr val="007096"/>
              </a:buClr>
              <a:buSzPts val="2000"/>
              <a:buFont typeface="Avenir"/>
              <a:buNone/>
            </a:pPr>
            <a:r>
              <a:rPr b="0" i="0" lang="fr-FR" sz="2000">
                <a:solidFill>
                  <a:srgbClr val="007096"/>
                </a:solidFill>
                <a:latin typeface="Avenir"/>
                <a:ea typeface="Avenir"/>
                <a:cs typeface="Avenir"/>
                <a:sym typeface="Avenir"/>
              </a:rPr>
              <a:t>	</a:t>
            </a:r>
            <a:endParaRPr/>
          </a:p>
          <a:p>
            <a:pPr indent="0" lvl="0" marL="460375" marR="0" rtl="0" algn="l">
              <a:lnSpc>
                <a:spcPct val="100000"/>
              </a:lnSpc>
              <a:spcBef>
                <a:spcPts val="0"/>
              </a:spcBef>
              <a:spcAft>
                <a:spcPts val="0"/>
              </a:spcAft>
              <a:buClr>
                <a:srgbClr val="007096"/>
              </a:buClr>
              <a:buSzPts val="2000"/>
              <a:buFont typeface="Avenir"/>
              <a:buNone/>
            </a:pPr>
            <a:r>
              <a:rPr b="0" i="0" lang="fr-FR" sz="2000" cap="none" strike="noStrike">
                <a:solidFill>
                  <a:srgbClr val="007096"/>
                </a:solidFill>
                <a:latin typeface="Avenir"/>
                <a:ea typeface="Avenir"/>
                <a:cs typeface="Avenir"/>
                <a:sym typeface="Avenir"/>
              </a:rPr>
              <a:t>Par exemple : </a:t>
            </a:r>
            <a:r>
              <a:rPr b="0" i="0" lang="fr-FR" sz="2000" cap="none" strike="noStrike">
                <a:solidFill>
                  <a:srgbClr val="454545"/>
                </a:solidFill>
                <a:latin typeface="Avenir"/>
                <a:ea typeface="Avenir"/>
                <a:cs typeface="Avenir"/>
                <a:sym typeface="Avenir"/>
              </a:rPr>
              <a:t>Les travailleurs de la santé ne font pas partie des cibles directes, bien qu’ils puissent être exposés aux autres activités. Envisagez d’ajouter une activité qui vise à modifier les normes au sein des prestataires de santé.</a:t>
            </a:r>
            <a:endParaRPr/>
          </a:p>
          <a:p>
            <a:pPr indent="-31259" lvl="0" marL="158260" marR="0" rtl="0" algn="l">
              <a:lnSpc>
                <a:spcPct val="100000"/>
              </a:lnSpc>
              <a:spcBef>
                <a:spcPts val="0"/>
              </a:spcBef>
              <a:spcAft>
                <a:spcPts val="0"/>
              </a:spcAft>
              <a:buClr>
                <a:schemeClr val="dk2"/>
              </a:buClr>
              <a:buSzPts val="2000"/>
              <a:buFont typeface="Calibri"/>
              <a:buNone/>
            </a:pPr>
            <a:r>
              <a:t/>
            </a:r>
            <a:endParaRPr b="0" i="0" sz="2000">
              <a:solidFill>
                <a:srgbClr val="454545"/>
              </a:solidFill>
              <a:latin typeface="Avenir"/>
              <a:ea typeface="Avenir"/>
              <a:cs typeface="Avenir"/>
              <a:sym typeface="Avenir"/>
            </a:endParaRPr>
          </a:p>
          <a:p>
            <a:pPr indent="-460375" lvl="0" marL="460375" marR="0" rtl="0" algn="l">
              <a:lnSpc>
                <a:spcPct val="100000"/>
              </a:lnSpc>
              <a:spcBef>
                <a:spcPts val="0"/>
              </a:spcBef>
              <a:spcAft>
                <a:spcPts val="0"/>
              </a:spcAft>
              <a:buClr>
                <a:srgbClr val="454545"/>
              </a:buClr>
              <a:buSzPts val="2000"/>
              <a:buFont typeface="Avenir"/>
              <a:buNone/>
            </a:pPr>
            <a:r>
              <a:rPr b="0" i="0" lang="fr-FR" sz="2000" cap="none" strike="noStrike">
                <a:solidFill>
                  <a:srgbClr val="454545"/>
                </a:solidFill>
                <a:latin typeface="Avenir"/>
                <a:ea typeface="Avenir"/>
                <a:cs typeface="Avenir"/>
                <a:sym typeface="Avenir"/>
              </a:rPr>
              <a:t>2. 	Quels attributs ne sont pas inclus dans les activités ? Demandez-vous si l’inclusion d’autres attributs pourrait donner plus de force au programme.</a:t>
            </a:r>
            <a:endParaRPr/>
          </a:p>
          <a:p>
            <a:pPr indent="0" lvl="0" marL="460375" marR="0" rtl="0" algn="l">
              <a:lnSpc>
                <a:spcPct val="100000"/>
              </a:lnSpc>
              <a:spcBef>
                <a:spcPts val="0"/>
              </a:spcBef>
              <a:spcAft>
                <a:spcPts val="0"/>
              </a:spcAft>
              <a:buClr>
                <a:schemeClr val="dk2"/>
              </a:buClr>
              <a:buSzPts val="2000"/>
              <a:buFont typeface="Montserrat"/>
              <a:buNone/>
            </a:pPr>
            <a:r>
              <a:t/>
            </a:r>
            <a:endParaRPr b="0" i="0" sz="2000">
              <a:solidFill>
                <a:srgbClr val="007096"/>
              </a:solidFill>
              <a:latin typeface="Avenir"/>
              <a:ea typeface="Avenir"/>
              <a:cs typeface="Avenir"/>
              <a:sym typeface="Avenir"/>
            </a:endParaRPr>
          </a:p>
          <a:p>
            <a:pPr indent="0" lvl="0" marL="460375" marR="0" rtl="0" algn="l">
              <a:lnSpc>
                <a:spcPct val="100000"/>
              </a:lnSpc>
              <a:spcBef>
                <a:spcPts val="0"/>
              </a:spcBef>
              <a:spcAft>
                <a:spcPts val="0"/>
              </a:spcAft>
              <a:buClr>
                <a:srgbClr val="007096"/>
              </a:buClr>
              <a:buSzPts val="2000"/>
              <a:buFont typeface="Avenir"/>
              <a:buNone/>
            </a:pPr>
            <a:r>
              <a:rPr b="0" i="0" lang="fr-FR" sz="2000" cap="none" strike="noStrike">
                <a:solidFill>
                  <a:srgbClr val="007096"/>
                </a:solidFill>
                <a:latin typeface="Avenir"/>
                <a:ea typeface="Avenir"/>
                <a:cs typeface="Avenir"/>
                <a:sym typeface="Avenir"/>
              </a:rPr>
              <a:t>Par exemple : </a:t>
            </a:r>
            <a:r>
              <a:rPr b="0" i="0" lang="fr-FR" sz="2000" cap="none" strike="noStrike">
                <a:solidFill>
                  <a:srgbClr val="454545"/>
                </a:solidFill>
                <a:latin typeface="Avenir"/>
                <a:ea typeface="Avenir"/>
                <a:cs typeface="Avenir"/>
                <a:sym typeface="Avenir"/>
              </a:rPr>
              <a:t>Les activités actuelles ne prennent pas en compte le déséquilibre des rapports de pouvoir ou n’offrent pas de possibilités manifestes de mettre en pratique des idées nouvelles.</a:t>
            </a: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idx="1" type="body"/>
          </p:nvPr>
        </p:nvSpPr>
        <p:spPr>
          <a:xfrm>
            <a:off x="752474" y="1907669"/>
            <a:ext cx="10515600" cy="4351338"/>
          </a:xfrm>
          <a:prstGeom prst="rect">
            <a:avLst/>
          </a:prstGeom>
          <a:noFill/>
          <a:ln>
            <a:noFill/>
          </a:ln>
        </p:spPr>
        <p:txBody>
          <a:bodyPr anchorCtr="0" anchor="t" bIns="45700" lIns="91425" spcFirstLastPara="1" rIns="91425" wrap="square" tIns="45700">
            <a:normAutofit fontScale="67500" lnSpcReduction="20000"/>
          </a:bodyPr>
          <a:lstStyle/>
          <a:p>
            <a:pPr indent="0" lvl="0" marL="0" rtl="0" algn="l">
              <a:lnSpc>
                <a:spcPct val="120000"/>
              </a:lnSpc>
              <a:spcBef>
                <a:spcPts val="0"/>
              </a:spcBef>
              <a:spcAft>
                <a:spcPts val="0"/>
              </a:spcAft>
              <a:buClr>
                <a:srgbClr val="0193C0"/>
              </a:buClr>
              <a:buSzPct val="100000"/>
              <a:buNone/>
            </a:pPr>
            <a:r>
              <a:rPr b="0" i="0" lang="fr-FR" sz="3200" cap="none" strike="noStrike">
                <a:solidFill>
                  <a:srgbClr val="0193C0"/>
                </a:solidFill>
                <a:latin typeface="Comfortaa"/>
                <a:ea typeface="Comfortaa"/>
                <a:cs typeface="Comfortaa"/>
                <a:sym typeface="Comfortaa"/>
              </a:rPr>
              <a:t>OBJECTIF</a:t>
            </a:r>
            <a:endParaRPr/>
          </a:p>
          <a:p>
            <a:pPr indent="0" lvl="0" marL="0" rtl="0" algn="l">
              <a:lnSpc>
                <a:spcPct val="120000"/>
              </a:lnSpc>
              <a:spcBef>
                <a:spcPts val="1000"/>
              </a:spcBef>
              <a:spcAft>
                <a:spcPts val="0"/>
              </a:spcAft>
              <a:buClr>
                <a:srgbClr val="454545"/>
              </a:buClr>
              <a:buSzPct val="100000"/>
              <a:buNone/>
            </a:pPr>
            <a:r>
              <a:rPr b="0" i="0" lang="fr-FR" sz="2800" cap="none" strike="noStrike">
                <a:solidFill>
                  <a:srgbClr val="454545"/>
                </a:solidFill>
                <a:latin typeface="Avenir"/>
                <a:ea typeface="Avenir"/>
                <a:cs typeface="Avenir"/>
                <a:sym typeface="Avenir"/>
              </a:rPr>
              <a:t>L’équipe organisera sa compréhension de l’influence des normes sur les comportements ciblés par le programme, d’après la recherche formative.</a:t>
            </a:r>
            <a:endParaRPr sz="3200">
              <a:solidFill>
                <a:srgbClr val="0193C0"/>
              </a:solidFill>
              <a:latin typeface="Comfortaa"/>
              <a:ea typeface="Comfortaa"/>
              <a:cs typeface="Comfortaa"/>
              <a:sym typeface="Comfortaa"/>
            </a:endParaRPr>
          </a:p>
          <a:p>
            <a:pPr indent="0" lvl="0" marL="0" rtl="0" algn="l">
              <a:lnSpc>
                <a:spcPct val="120000"/>
              </a:lnSpc>
              <a:spcBef>
                <a:spcPts val="2000"/>
              </a:spcBef>
              <a:spcAft>
                <a:spcPts val="0"/>
              </a:spcAft>
              <a:buClr>
                <a:srgbClr val="0193C0"/>
              </a:buClr>
              <a:buSzPct val="100000"/>
              <a:buNone/>
            </a:pPr>
            <a:r>
              <a:rPr b="0" i="0" lang="fr-FR" sz="3200" cap="none" strike="noStrike">
                <a:solidFill>
                  <a:srgbClr val="0193C0"/>
                </a:solidFill>
                <a:latin typeface="Comfortaa"/>
                <a:ea typeface="Comfortaa"/>
                <a:cs typeface="Comfortaa"/>
                <a:sym typeface="Comfortaa"/>
              </a:rPr>
              <a:t>ACTIVITÉS</a:t>
            </a:r>
            <a:endParaRPr/>
          </a:p>
          <a:p>
            <a:pPr indent="-514350" lvl="0" marL="514350" rtl="0" algn="l">
              <a:lnSpc>
                <a:spcPct val="120000"/>
              </a:lnSpc>
              <a:spcBef>
                <a:spcPts val="1000"/>
              </a:spcBef>
              <a:spcAft>
                <a:spcPts val="0"/>
              </a:spcAft>
              <a:buClr>
                <a:srgbClr val="3F3F3F"/>
              </a:buClr>
              <a:buSzPct val="100000"/>
              <a:buAutoNum type="arabicPeriod"/>
            </a:pPr>
            <a:r>
              <a:rPr b="0" i="0" lang="fr-FR" sz="2800" cap="none" strike="noStrike">
                <a:solidFill>
                  <a:srgbClr val="404040"/>
                </a:solidFill>
                <a:latin typeface="Avenir"/>
                <a:ea typeface="Avenir"/>
                <a:cs typeface="Avenir"/>
                <a:sym typeface="Avenir"/>
              </a:rPr>
              <a:t>Cartographie de la relation norme-comportement</a:t>
            </a:r>
            <a:endParaRPr/>
          </a:p>
          <a:p>
            <a:pPr indent="-514350" lvl="0" marL="514350" rtl="0" algn="l">
              <a:lnSpc>
                <a:spcPct val="120000"/>
              </a:lnSpc>
              <a:spcBef>
                <a:spcPts val="1000"/>
              </a:spcBef>
              <a:spcAft>
                <a:spcPts val="0"/>
              </a:spcAft>
              <a:buClr>
                <a:srgbClr val="3F3F3F"/>
              </a:buClr>
              <a:buSzPct val="100000"/>
              <a:buAutoNum type="arabicPeriod"/>
            </a:pPr>
            <a:r>
              <a:rPr b="0" i="0" lang="fr-FR" sz="2800" cap="none" strike="noStrike">
                <a:solidFill>
                  <a:srgbClr val="404040"/>
                </a:solidFill>
                <a:latin typeface="Avenir"/>
                <a:ea typeface="Avenir"/>
                <a:cs typeface="Avenir"/>
                <a:sym typeface="Avenir"/>
              </a:rPr>
              <a:t>Comprendre ce que sont les groupes prioritaires et les groupes de référence</a:t>
            </a:r>
            <a:endParaRPr/>
          </a:p>
          <a:p>
            <a:pPr indent="-514350" lvl="0" marL="514350" rtl="0" algn="l">
              <a:lnSpc>
                <a:spcPct val="120000"/>
              </a:lnSpc>
              <a:spcBef>
                <a:spcPts val="1000"/>
              </a:spcBef>
              <a:spcAft>
                <a:spcPts val="0"/>
              </a:spcAft>
              <a:buClr>
                <a:srgbClr val="3F3F3F"/>
              </a:buClr>
              <a:buSzPct val="100000"/>
              <a:buAutoNum type="arabicPeriod"/>
            </a:pPr>
            <a:r>
              <a:rPr b="0" i="0" lang="fr-FR" sz="2800" cap="none" strike="noStrike">
                <a:solidFill>
                  <a:srgbClr val="404040"/>
                </a:solidFill>
                <a:latin typeface="Avenir"/>
                <a:ea typeface="Avenir"/>
                <a:cs typeface="Avenir"/>
                <a:sym typeface="Avenir"/>
              </a:rPr>
              <a:t>Profils des normes</a:t>
            </a:r>
            <a:endParaRPr sz="3200">
              <a:solidFill>
                <a:srgbClr val="3F3F3F"/>
              </a:solidFill>
              <a:latin typeface="Comfortaa"/>
              <a:ea typeface="Comfortaa"/>
              <a:cs typeface="Comfortaa"/>
              <a:sym typeface="Comfortaa"/>
            </a:endParaRPr>
          </a:p>
          <a:p>
            <a:pPr indent="0" lvl="0" marL="0" rtl="0" algn="l">
              <a:lnSpc>
                <a:spcPct val="120000"/>
              </a:lnSpc>
              <a:spcBef>
                <a:spcPts val="2000"/>
              </a:spcBef>
              <a:spcAft>
                <a:spcPts val="0"/>
              </a:spcAft>
              <a:buClr>
                <a:srgbClr val="0193C0"/>
              </a:buClr>
              <a:buSzPct val="100000"/>
              <a:buNone/>
            </a:pPr>
            <a:r>
              <a:rPr b="0" i="0" lang="fr-FR" sz="3200" cap="none" strike="noStrike">
                <a:solidFill>
                  <a:srgbClr val="0193C0"/>
                </a:solidFill>
                <a:latin typeface="Comfortaa"/>
                <a:ea typeface="Comfortaa"/>
                <a:cs typeface="Comfortaa"/>
                <a:sym typeface="Comfortaa"/>
              </a:rPr>
              <a:t>RÉSULTAT</a:t>
            </a:r>
            <a:endParaRPr/>
          </a:p>
          <a:p>
            <a:pPr indent="0" lvl="0" marL="0" rtl="0" algn="l">
              <a:lnSpc>
                <a:spcPct val="120000"/>
              </a:lnSpc>
              <a:spcBef>
                <a:spcPts val="1000"/>
              </a:spcBef>
              <a:spcAft>
                <a:spcPts val="0"/>
              </a:spcAft>
              <a:buClr>
                <a:srgbClr val="454545"/>
              </a:buClr>
              <a:buSzPct val="100000"/>
              <a:buNone/>
            </a:pPr>
            <a:r>
              <a:rPr b="0" i="0" lang="fr-FR" sz="2800" cap="none" strike="noStrike">
                <a:solidFill>
                  <a:srgbClr val="454545"/>
                </a:solidFill>
                <a:latin typeface="Avenir"/>
                <a:ea typeface="Avenir"/>
                <a:cs typeface="Avenir"/>
                <a:sym typeface="Avenir"/>
              </a:rPr>
              <a:t>Les Profils de normes des principales normes associés aux comportements ciblés sont partiellement remplis</a:t>
            </a:r>
            <a:endParaRPr/>
          </a:p>
          <a:p>
            <a:pPr indent="-108585" lvl="0" marL="228600" rtl="0" algn="l">
              <a:lnSpc>
                <a:spcPct val="120000"/>
              </a:lnSpc>
              <a:spcBef>
                <a:spcPts val="1000"/>
              </a:spcBef>
              <a:spcAft>
                <a:spcPts val="0"/>
              </a:spcAft>
              <a:buClr>
                <a:srgbClr val="07C1E8"/>
              </a:buClr>
              <a:buSzPct val="100000"/>
              <a:buFont typeface="Calibri"/>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sp>
        <p:nvSpPr>
          <p:cNvPr id="170" name="Google Shape;170;p6"/>
          <p:cNvSpPr txBox="1"/>
          <p:nvPr>
            <p:ph type="title"/>
          </p:nvPr>
        </p:nvSpPr>
        <p:spPr>
          <a:xfrm>
            <a:off x="838200" y="907951"/>
            <a:ext cx="10515600" cy="64226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4400"/>
              <a:buFont typeface="Arial"/>
              <a:buNone/>
            </a:pPr>
            <a:r>
              <a:rPr b="1" i="0" lang="fr-FR" sz="4400" cap="none" strike="noStrike">
                <a:solidFill>
                  <a:srgbClr val="07C1E8"/>
                </a:solidFill>
                <a:latin typeface="Arial"/>
                <a:ea typeface="Arial"/>
                <a:cs typeface="Arial"/>
                <a:sym typeface="Arial"/>
              </a:rPr>
              <a:t>Module 1 : Comprendre les normes</a:t>
            </a:r>
            <a:endParaRPr sz="4400">
              <a:latin typeface="Calibri"/>
              <a:ea typeface="Calibri"/>
              <a:cs typeface="Calibri"/>
              <a:sym typeface="Calibri"/>
            </a:endParaRPr>
          </a:p>
        </p:txBody>
      </p:sp>
      <p:grpSp>
        <p:nvGrpSpPr>
          <p:cNvPr id="171" name="Google Shape;171;p6"/>
          <p:cNvGrpSpPr/>
          <p:nvPr/>
        </p:nvGrpSpPr>
        <p:grpSpPr>
          <a:xfrm>
            <a:off x="9602236" y="327846"/>
            <a:ext cx="2832738" cy="432092"/>
            <a:chOff x="4115836" y="413123"/>
            <a:chExt cx="2832738" cy="432092"/>
          </a:xfrm>
        </p:grpSpPr>
        <p:cxnSp>
          <p:nvCxnSpPr>
            <p:cNvPr id="172" name="Google Shape;172;p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3" name="Google Shape;173;p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74" name="Google Shape;174;p6"/>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175" name="Google Shape;175;p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176" name="Google Shape;176;p6"/>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77" name="Google Shape;177;p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78" name="Google Shape;178;p6"/>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79" name="Google Shape;179;p6"/>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80" name="Google Shape;180;p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81" name="Google Shape;181;p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82" name="Google Shape;182;p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évalué le modèle logique du programme pour vérifier s’il reflétait la compréhension de l’équipe des normes sociales, et dans le cadre de l’Activité 2, l’équipe a évalué chacune des activités à l’aune des « Neuf attributs communs aux interventions de modification des normes en milieu communautaire ». Dans le cadre de la prochaine activité, l’équipe analysera chacune des activités prévues afin d’évaluer s’il existe une chaîne logique claire entre l’activité, les normes sociales et les effets du programme.</a:t>
            </a:r>
            <a:endParaRPr sz="2400">
              <a:latin typeface="Avenir"/>
              <a:ea typeface="Avenir"/>
              <a:cs typeface="Avenir"/>
              <a:sym typeface="Avenir"/>
            </a:endParaRPr>
          </a:p>
          <a:p>
            <a:pPr indent="-76200" lvl="0" marL="22860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256" name="Google Shape;1256;p60"/>
          <p:cNvGrpSpPr/>
          <p:nvPr/>
        </p:nvGrpSpPr>
        <p:grpSpPr>
          <a:xfrm>
            <a:off x="9600959" y="328481"/>
            <a:ext cx="2832739" cy="432092"/>
            <a:chOff x="4115835" y="413123"/>
            <a:chExt cx="2832739" cy="432092"/>
          </a:xfrm>
        </p:grpSpPr>
        <p:cxnSp>
          <p:nvCxnSpPr>
            <p:cNvPr id="1257" name="Google Shape;1257;p6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58" name="Google Shape;1258;p6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59" name="Google Shape;1259;p6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60" name="Google Shape;1260;p6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61" name="Google Shape;1261;p6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62" name="Google Shape;1262;p6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63" name="Google Shape;1263;p6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64" name="Google Shape;1264;p6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65" name="Google Shape;1265;p6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66" name="Google Shape;1266;p60"/>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67" name="Google Shape;1267;p6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68" name="Google Shape;1268;p60"/>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61"/>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aura la possibilité d’affiner les activités nouvelles ou existantes du programme sous le prisme du lien de causalité entre chaque activité et les effets attendus au niveau des normes et du programme.</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grpSp>
        <p:nvGrpSpPr>
          <p:cNvPr id="1274" name="Google Shape;1274;p61"/>
          <p:cNvGrpSpPr/>
          <p:nvPr/>
        </p:nvGrpSpPr>
        <p:grpSpPr>
          <a:xfrm>
            <a:off x="9600959" y="328481"/>
            <a:ext cx="2832739" cy="432092"/>
            <a:chOff x="4115835" y="413123"/>
            <a:chExt cx="2832739" cy="432092"/>
          </a:xfrm>
        </p:grpSpPr>
        <p:cxnSp>
          <p:nvCxnSpPr>
            <p:cNvPr id="1275" name="Google Shape;1275;p6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76" name="Google Shape;1276;p6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77" name="Google Shape;1277;p6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78" name="Google Shape;1278;p6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79" name="Google Shape;1279;p6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80" name="Google Shape;1280;p6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81" name="Google Shape;1281;p6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82" name="Google Shape;1282;p6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83" name="Google Shape;1283;p6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84" name="Google Shape;1284;p61"/>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85" name="Google Shape;1285;p6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86" name="Google Shape;1286;p61"/>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62"/>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Pour chacune des activités nouvelles ou existantes du programme, écrire au moins une chaîne logique sous forme de phrase (ou de paragraphe) qui </a:t>
            </a:r>
            <a:br>
              <a:rPr lang="fr-FR" sz="2400"/>
            </a:br>
            <a:r>
              <a:rPr b="0" i="0" lang="fr-FR" sz="2400" cap="none" strike="noStrike">
                <a:solidFill>
                  <a:srgbClr val="404040"/>
                </a:solidFill>
                <a:latin typeface="Avenir"/>
                <a:ea typeface="Avenir"/>
                <a:cs typeface="Avenir"/>
                <a:sym typeface="Avenir"/>
              </a:rPr>
              <a:t>	a) décrit l’</a:t>
            </a:r>
            <a:r>
              <a:rPr b="1" i="0" lang="fr-FR" sz="2400" cap="none" strike="noStrike">
                <a:solidFill>
                  <a:srgbClr val="404040"/>
                </a:solidFill>
                <a:latin typeface="Avenir"/>
                <a:ea typeface="Avenir"/>
                <a:cs typeface="Avenir"/>
                <a:sym typeface="Avenir"/>
              </a:rPr>
              <a:t>activité</a:t>
            </a:r>
            <a:br>
              <a:rPr lang="fr-FR" sz="2400"/>
            </a:br>
            <a:r>
              <a:rPr b="0" i="0" lang="fr-FR" sz="2400" cap="none" strike="noStrike">
                <a:solidFill>
                  <a:srgbClr val="404040"/>
                </a:solidFill>
                <a:latin typeface="Avenir"/>
                <a:ea typeface="Avenir"/>
                <a:cs typeface="Avenir"/>
                <a:sym typeface="Avenir"/>
              </a:rPr>
              <a:t>	b) indique comment la </a:t>
            </a:r>
            <a:r>
              <a:rPr b="1" i="0" lang="fr-FR" sz="2400" cap="none" strike="noStrike">
                <a:solidFill>
                  <a:srgbClr val="404040"/>
                </a:solidFill>
                <a:latin typeface="Avenir"/>
                <a:ea typeface="Avenir"/>
                <a:cs typeface="Avenir"/>
                <a:sym typeface="Avenir"/>
              </a:rPr>
              <a:t>norme</a:t>
            </a:r>
            <a:r>
              <a:rPr b="0" i="0" lang="fr-FR" sz="2400" cap="none" strike="noStrike">
                <a:solidFill>
                  <a:srgbClr val="404040"/>
                </a:solidFill>
                <a:latin typeface="Avenir"/>
                <a:ea typeface="Avenir"/>
                <a:cs typeface="Avenir"/>
                <a:sym typeface="Avenir"/>
              </a:rPr>
              <a:t> sera utilisée</a:t>
            </a:r>
            <a:br>
              <a:rPr lang="fr-FR" sz="2400"/>
            </a:br>
            <a:r>
              <a:rPr b="0" i="0" lang="fr-FR" sz="2400" cap="none" strike="noStrike">
                <a:solidFill>
                  <a:srgbClr val="404040"/>
                </a:solidFill>
                <a:latin typeface="Avenir"/>
                <a:ea typeface="Avenir"/>
                <a:cs typeface="Avenir"/>
                <a:sym typeface="Avenir"/>
              </a:rPr>
              <a:t>	c) indique comment les </a:t>
            </a:r>
            <a:r>
              <a:rPr b="1" i="0" lang="fr-FR" sz="2400" cap="none" strike="noStrike">
                <a:solidFill>
                  <a:srgbClr val="404040"/>
                </a:solidFill>
                <a:latin typeface="Avenir"/>
                <a:ea typeface="Avenir"/>
                <a:cs typeface="Avenir"/>
                <a:sym typeface="Avenir"/>
              </a:rPr>
              <a:t>groupes de référence</a:t>
            </a:r>
            <a:r>
              <a:rPr b="0" i="0" lang="fr-FR" sz="2400" cap="none" strike="noStrike">
                <a:solidFill>
                  <a:srgbClr val="404040"/>
                </a:solidFill>
                <a:latin typeface="Avenir"/>
                <a:ea typeface="Avenir"/>
                <a:cs typeface="Avenir"/>
                <a:sym typeface="Avenir"/>
              </a:rPr>
              <a:t> seront touchés</a:t>
            </a:r>
            <a:br>
              <a:rPr lang="fr-FR" sz="2400"/>
            </a:br>
            <a:r>
              <a:rPr b="0" i="0" lang="fr-FR" sz="2400" cap="none" strike="noStrike">
                <a:solidFill>
                  <a:srgbClr val="404040"/>
                </a:solidFill>
                <a:latin typeface="Avenir"/>
                <a:ea typeface="Avenir"/>
                <a:cs typeface="Avenir"/>
                <a:sym typeface="Avenir"/>
              </a:rPr>
              <a:t>	d) décrit ce qui </a:t>
            </a:r>
            <a:r>
              <a:rPr b="1" i="0" lang="fr-FR" sz="2400" cap="none" strike="noStrike">
                <a:solidFill>
                  <a:srgbClr val="404040"/>
                </a:solidFill>
                <a:latin typeface="Avenir"/>
                <a:ea typeface="Avenir"/>
                <a:cs typeface="Avenir"/>
                <a:sym typeface="Avenir"/>
              </a:rPr>
              <a:t>changera</a:t>
            </a:r>
            <a:r>
              <a:rPr b="0" i="0" lang="fr-FR" sz="2400" cap="none" strike="noStrike">
                <a:solidFill>
                  <a:srgbClr val="404040"/>
                </a:solidFill>
                <a:latin typeface="Avenir"/>
                <a:ea typeface="Avenir"/>
                <a:cs typeface="Avenir"/>
                <a:sym typeface="Avenir"/>
              </a:rPr>
              <a:t> en conséquence</a:t>
            </a:r>
            <a:endParaRPr sz="2400">
              <a:solidFill>
                <a:srgbClr val="3F3F3F"/>
              </a:solidFill>
              <a:latin typeface="Avenir"/>
              <a:ea typeface="Avenir"/>
              <a:cs typeface="Avenir"/>
              <a:sym typeface="Aveni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Regrouper toutes les chaînes logiques dans un même document.</a:t>
            </a:r>
            <a:endParaRPr/>
          </a:p>
          <a:p>
            <a:pPr indent="0" lvl="0" marL="0" rtl="0" algn="l">
              <a:lnSpc>
                <a:spcPct val="100000"/>
              </a:lnSpc>
              <a:spcBef>
                <a:spcPts val="1000"/>
              </a:spcBef>
              <a:spcAft>
                <a:spcPts val="0"/>
              </a:spcAft>
              <a:buClr>
                <a:schemeClr val="dk1"/>
              </a:buClr>
              <a:buSzPts val="2400"/>
              <a:buNone/>
            </a:pPr>
            <a:r>
              <a:t/>
            </a:r>
            <a:endParaRPr sz="2400">
              <a:solidFill>
                <a:srgbClr val="3F3F3F"/>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p:txBody>
      </p:sp>
      <p:grpSp>
        <p:nvGrpSpPr>
          <p:cNvPr id="1292" name="Google Shape;1292;p62"/>
          <p:cNvGrpSpPr/>
          <p:nvPr/>
        </p:nvGrpSpPr>
        <p:grpSpPr>
          <a:xfrm>
            <a:off x="9600959" y="328481"/>
            <a:ext cx="2832739" cy="432092"/>
            <a:chOff x="4115835" y="413123"/>
            <a:chExt cx="2832739" cy="432092"/>
          </a:xfrm>
        </p:grpSpPr>
        <p:cxnSp>
          <p:nvCxnSpPr>
            <p:cNvPr id="1293" name="Google Shape;1293;p6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94" name="Google Shape;1294;p6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95" name="Google Shape;1295;p6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96" name="Google Shape;1296;p6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97" name="Google Shape;1297;p6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98" name="Google Shape;1298;p6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99" name="Google Shape;1299;p6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00" name="Google Shape;1300;p6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01" name="Google Shape;1301;p6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02" name="Google Shape;1302;p62"/>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03" name="Google Shape;1303;p6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04" name="Google Shape;1304;p62"/>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pic>
        <p:nvPicPr>
          <p:cNvPr id="1310" name="Google Shape;1310;p63"/>
          <p:cNvPicPr preferRelativeResize="0"/>
          <p:nvPr/>
        </p:nvPicPr>
        <p:blipFill rotWithShape="1">
          <a:blip r:embed="rId3">
            <a:alphaModFix/>
          </a:blip>
          <a:srcRect b="0" l="0" r="0" t="0"/>
          <a:stretch/>
        </p:blipFill>
        <p:spPr>
          <a:xfrm>
            <a:off x="838200" y="2314517"/>
            <a:ext cx="10430618" cy="3639312"/>
          </a:xfrm>
          <a:prstGeom prst="rect">
            <a:avLst/>
          </a:prstGeom>
          <a:noFill/>
          <a:ln>
            <a:noFill/>
          </a:ln>
        </p:spPr>
      </p:pic>
      <p:sp>
        <p:nvSpPr>
          <p:cNvPr id="1311" name="Google Shape;1311;p63"/>
          <p:cNvSpPr/>
          <p:nvPr/>
        </p:nvSpPr>
        <p:spPr>
          <a:xfrm>
            <a:off x="838200" y="1852852"/>
            <a:ext cx="2169810"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193C0"/>
                </a:solidFill>
                <a:latin typeface="Comfortaa"/>
                <a:ea typeface="Comfortaa"/>
                <a:cs typeface="Comfortaa"/>
                <a:sym typeface="Comfortaa"/>
              </a:rPr>
              <a:t>EXEMPLE</a:t>
            </a:r>
            <a:endParaRPr sz="2400">
              <a:solidFill>
                <a:srgbClr val="454545"/>
              </a:solidFill>
              <a:latin typeface="Avenir"/>
              <a:ea typeface="Avenir"/>
              <a:cs typeface="Avenir"/>
              <a:sym typeface="Avenir"/>
            </a:endParaRPr>
          </a:p>
        </p:txBody>
      </p:sp>
      <p:grpSp>
        <p:nvGrpSpPr>
          <p:cNvPr id="1312" name="Google Shape;1312;p63"/>
          <p:cNvGrpSpPr/>
          <p:nvPr/>
        </p:nvGrpSpPr>
        <p:grpSpPr>
          <a:xfrm>
            <a:off x="9600959" y="328481"/>
            <a:ext cx="2832739" cy="432092"/>
            <a:chOff x="4115835" y="413123"/>
            <a:chExt cx="2832739" cy="432092"/>
          </a:xfrm>
        </p:grpSpPr>
        <p:cxnSp>
          <p:nvCxnSpPr>
            <p:cNvPr id="1313" name="Google Shape;1313;p6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14" name="Google Shape;1314;p6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15" name="Google Shape;1315;p6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16" name="Google Shape;1316;p6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17" name="Google Shape;1317;p6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18" name="Google Shape;1318;p6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19" name="Google Shape;1319;p6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20" name="Google Shape;1320;p6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21" name="Google Shape;1321;p6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22" name="Google Shape;1322;p63"/>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23" name="Google Shape;1323;p6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24" name="Google Shape;1324;p63"/>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
        <p:nvSpPr>
          <p:cNvPr id="1325" name="Google Shape;1325;p63"/>
          <p:cNvSpPr txBox="1"/>
          <p:nvPr/>
        </p:nvSpPr>
        <p:spPr>
          <a:xfrm>
            <a:off x="2256107" y="3549397"/>
            <a:ext cx="7834908" cy="110799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100" cap="none" strike="noStrike">
                <a:solidFill>
                  <a:srgbClr val="0193C0"/>
                </a:solidFill>
                <a:latin typeface="Calibri"/>
                <a:ea typeface="Calibri"/>
                <a:cs typeface="Calibri"/>
                <a:sym typeface="Calibri"/>
              </a:rPr>
              <a:t>Un</a:t>
            </a:r>
            <a:r>
              <a:rPr b="0" i="0" lang="fr-FR" sz="1100" cap="none" strike="noStrike">
                <a:solidFill>
                  <a:srgbClr val="0193C0"/>
                </a:solidFill>
                <a:latin typeface="Calibri"/>
                <a:ea typeface="Calibri"/>
                <a:cs typeface="Calibri"/>
                <a:sym typeface="Calibri"/>
              </a:rPr>
              <a:t> </a:t>
            </a:r>
            <a:r>
              <a:rPr b="1" i="0" lang="fr-FR" sz="1100" cap="none" strike="noStrike">
                <a:solidFill>
                  <a:srgbClr val="0193C0"/>
                </a:solidFill>
                <a:latin typeface="Calibri"/>
                <a:ea typeface="Calibri"/>
                <a:cs typeface="Calibri"/>
                <a:sym typeface="Calibri"/>
              </a:rPr>
              <a:t>feuilleton radiophonique</a:t>
            </a:r>
            <a:r>
              <a:rPr b="0" i="0" lang="fr-FR" sz="1100" cap="none" strike="noStrike">
                <a:solidFill>
                  <a:srgbClr val="0193C0"/>
                </a:solidFill>
                <a:latin typeface="Calibri"/>
                <a:ea typeface="Calibri"/>
                <a:cs typeface="Calibri"/>
                <a:sym typeface="Calibri"/>
              </a:rPr>
              <a:t> </a:t>
            </a:r>
            <a:r>
              <a:rPr b="0" i="0" lang="fr-FR" sz="1100" cap="none" strike="noStrike">
                <a:solidFill>
                  <a:srgbClr val="000000"/>
                </a:solidFill>
                <a:latin typeface="Calibri"/>
                <a:ea typeface="Calibri"/>
                <a:cs typeface="Calibri"/>
                <a:sym typeface="Calibri"/>
              </a:rPr>
              <a:t>mettra en scène des hommes qui considèrent les enfants comme des dons du ciel en s’investissant dans leur alimentation, leur éducation et leur sécurité.</a:t>
            </a:r>
            <a:r>
              <a:rPr b="0" i="0" lang="fr-FR" sz="1100" cap="none" strike="noStrike">
                <a:solidFill>
                  <a:srgbClr val="0193C0"/>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i="0" lang="fr-FR" sz="1100" cap="none" strike="noStrike">
                <a:solidFill>
                  <a:srgbClr val="0193C0"/>
                </a:solidFill>
                <a:latin typeface="Calibri"/>
                <a:ea typeface="Calibri"/>
                <a:cs typeface="Calibri"/>
                <a:sym typeface="Calibri"/>
              </a:rPr>
              <a:t>Le feuilleton présentera comme modèles </a:t>
            </a:r>
            <a:r>
              <a:rPr b="0" i="0" lang="fr-FR" sz="1100" cap="none" strike="noStrike">
                <a:solidFill>
                  <a:srgbClr val="000000"/>
                </a:solidFill>
                <a:latin typeface="Calibri"/>
                <a:ea typeface="Calibri"/>
                <a:cs typeface="Calibri"/>
                <a:sym typeface="Calibri"/>
              </a:rPr>
              <a:t>des hommes mariés qui manifestent ce comportement et des </a:t>
            </a:r>
            <a:r>
              <a:rPr b="1" i="0" lang="fr-FR" sz="1100" cap="none" strike="noStrike">
                <a:solidFill>
                  <a:srgbClr val="0193C0"/>
                </a:solidFill>
                <a:latin typeface="Calibri"/>
                <a:ea typeface="Calibri"/>
                <a:cs typeface="Calibri"/>
                <a:sym typeface="Calibri"/>
              </a:rPr>
              <a:t>amis et collègues</a:t>
            </a:r>
            <a:r>
              <a:rPr b="0" i="0" lang="fr-FR" sz="1100" cap="none" strike="noStrike">
                <a:solidFill>
                  <a:srgbClr val="000000"/>
                </a:solidFill>
                <a:latin typeface="Calibri"/>
                <a:ea typeface="Calibri"/>
                <a:cs typeface="Calibri"/>
                <a:sym typeface="Calibri"/>
              </a:rPr>
              <a:t> qui voient cela d’un bon œil. Le feuilleton </a:t>
            </a:r>
            <a:r>
              <a:rPr b="1" i="0" lang="fr-FR" sz="1100" cap="none" strike="noStrike">
                <a:solidFill>
                  <a:srgbClr val="0193C0"/>
                </a:solidFill>
                <a:latin typeface="Calibri"/>
                <a:ea typeface="Calibri"/>
                <a:cs typeface="Calibri"/>
                <a:sym typeface="Calibri"/>
              </a:rPr>
              <a:t>intensifiera la conviction pour les hommes que ceux-ci </a:t>
            </a:r>
            <a:r>
              <a:rPr b="0" i="0" lang="fr-FR" sz="1100" cap="none" strike="noStrike">
                <a:solidFill>
                  <a:srgbClr val="000000"/>
                </a:solidFill>
                <a:latin typeface="Calibri"/>
                <a:ea typeface="Calibri"/>
                <a:cs typeface="Calibri"/>
                <a:sym typeface="Calibri"/>
              </a:rPr>
              <a:t>devraient être pleinement investis dans le bien-être de chaque enfant.</a:t>
            </a:r>
            <a:endParaRPr b="1" sz="1100">
              <a:solidFill>
                <a:schemeClr val="dk1"/>
              </a:solidFill>
              <a:latin typeface="Calibri"/>
              <a:ea typeface="Calibri"/>
              <a:cs typeface="Calibri"/>
              <a:sym typeface="Calibri"/>
            </a:endParaRPr>
          </a:p>
        </p:txBody>
      </p:sp>
      <p:sp>
        <p:nvSpPr>
          <p:cNvPr id="1326" name="Google Shape;1326;p63"/>
          <p:cNvSpPr txBox="1"/>
          <p:nvPr/>
        </p:nvSpPr>
        <p:spPr>
          <a:xfrm>
            <a:off x="2525303" y="2724096"/>
            <a:ext cx="793054" cy="244084"/>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Activité</a:t>
            </a:r>
            <a:r>
              <a:rPr b="1" i="0" lang="fr-FR" sz="700" cap="none" strike="noStrike">
                <a:solidFill>
                  <a:srgbClr val="FFFFFF"/>
                </a:solidFill>
                <a:latin typeface="Calibri"/>
                <a:ea typeface="Calibri"/>
                <a:cs typeface="Calibri"/>
                <a:sym typeface="Calibri"/>
              </a:rPr>
              <a:t> </a:t>
            </a:r>
            <a:endParaRPr sz="700">
              <a:solidFill>
                <a:schemeClr val="lt1"/>
              </a:solidFill>
              <a:latin typeface="Calibri"/>
              <a:ea typeface="Calibri"/>
              <a:cs typeface="Calibri"/>
              <a:sym typeface="Calibri"/>
            </a:endParaRPr>
          </a:p>
        </p:txBody>
      </p:sp>
      <p:sp>
        <p:nvSpPr>
          <p:cNvPr id="1327" name="Google Shape;1327;p63"/>
          <p:cNvSpPr txBox="1"/>
          <p:nvPr/>
        </p:nvSpPr>
        <p:spPr>
          <a:xfrm>
            <a:off x="1212290" y="4153553"/>
            <a:ext cx="793200" cy="461700"/>
          </a:xfrm>
          <a:prstGeom prst="rect">
            <a:avLst/>
          </a:prstGeom>
          <a:solidFill>
            <a:srgbClr val="07C1E8"/>
          </a:solidFill>
          <a:ln>
            <a:noFill/>
          </a:ln>
        </p:spPr>
        <p:txBody>
          <a:bodyPr anchorCtr="0" anchor="t" bIns="0" lIns="0" spcFirstLastPara="1" rIns="0" wrap="square" tIns="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Comment la norme sera utilisée</a:t>
            </a:r>
            <a:endParaRPr sz="700">
              <a:solidFill>
                <a:schemeClr val="lt1"/>
              </a:solidFill>
              <a:latin typeface="Calibri"/>
              <a:ea typeface="Calibri"/>
              <a:cs typeface="Calibri"/>
              <a:sym typeface="Calibri"/>
            </a:endParaRPr>
          </a:p>
        </p:txBody>
      </p:sp>
      <p:sp>
        <p:nvSpPr>
          <p:cNvPr id="1328" name="Google Shape;1328;p63"/>
          <p:cNvSpPr txBox="1"/>
          <p:nvPr/>
        </p:nvSpPr>
        <p:spPr>
          <a:xfrm>
            <a:off x="6858000" y="2736968"/>
            <a:ext cx="807000" cy="396600"/>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Norme sociale</a:t>
            </a:r>
            <a:endParaRPr sz="700">
              <a:solidFill>
                <a:schemeClr val="lt1"/>
              </a:solidFill>
              <a:latin typeface="Calibri"/>
              <a:ea typeface="Calibri"/>
              <a:cs typeface="Calibri"/>
              <a:sym typeface="Calibri"/>
            </a:endParaRPr>
          </a:p>
        </p:txBody>
      </p:sp>
      <p:sp>
        <p:nvSpPr>
          <p:cNvPr id="1329" name="Google Shape;1329;p63"/>
          <p:cNvSpPr txBox="1"/>
          <p:nvPr/>
        </p:nvSpPr>
        <p:spPr>
          <a:xfrm>
            <a:off x="6008341" y="5180613"/>
            <a:ext cx="793054" cy="396636"/>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Ce qui va changer</a:t>
            </a:r>
            <a:endParaRPr sz="700">
              <a:solidFill>
                <a:schemeClr val="lt1"/>
              </a:solidFill>
              <a:latin typeface="Calibri"/>
              <a:ea typeface="Calibri"/>
              <a:cs typeface="Calibri"/>
              <a:sym typeface="Calibri"/>
            </a:endParaRPr>
          </a:p>
        </p:txBody>
      </p:sp>
      <p:sp>
        <p:nvSpPr>
          <p:cNvPr id="1330" name="Google Shape;1330;p63"/>
          <p:cNvSpPr txBox="1"/>
          <p:nvPr/>
        </p:nvSpPr>
        <p:spPr>
          <a:xfrm>
            <a:off x="10251593" y="4186075"/>
            <a:ext cx="793054" cy="396636"/>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Groupes de référence</a:t>
            </a:r>
            <a:endParaRPr sz="7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64"/>
          <p:cNvSpPr txBox="1"/>
          <p:nvPr/>
        </p:nvSpPr>
        <p:spPr>
          <a:xfrm>
            <a:off x="930616" y="1259442"/>
            <a:ext cx="10755000" cy="30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000" cap="none" strike="noStrike">
                <a:solidFill>
                  <a:srgbClr val="0193C0"/>
                </a:solidFill>
                <a:latin typeface="Comfortaa"/>
                <a:ea typeface="Comfortaa"/>
                <a:cs typeface="Comfortaa"/>
                <a:sym typeface="Comfortaa"/>
              </a:rPr>
              <a:t>BESOIN D’ENTRAÎNEMENT ? Entraînez-vous sur des exemples, puis créez votre propre chaîne logique.</a:t>
            </a:r>
            <a:endParaRPr/>
          </a:p>
          <a:p>
            <a:pPr indent="0" lvl="0" marL="0" marR="0" rtl="0" algn="l">
              <a:spcBef>
                <a:spcPts val="0"/>
              </a:spcBef>
              <a:spcAft>
                <a:spcPts val="0"/>
              </a:spcAft>
              <a:buNone/>
            </a:pPr>
            <a:r>
              <a:rPr lang="fr-FR" sz="1800">
                <a:solidFill>
                  <a:srgbClr val="0193C0"/>
                </a:solidFill>
                <a:latin typeface="Comfortaa"/>
                <a:ea typeface="Comfortaa"/>
                <a:cs typeface="Comfortaa"/>
                <a:sym typeface="Comfortaa"/>
              </a:rPr>
              <a:t> </a:t>
            </a:r>
            <a:endParaRPr/>
          </a:p>
          <a:p>
            <a:pPr indent="0" lvl="0" marL="0" marR="0" rtl="0" algn="l">
              <a:spcBef>
                <a:spcPts val="1000"/>
              </a:spcBef>
              <a:spcAft>
                <a:spcPts val="0"/>
              </a:spcAft>
              <a:buNone/>
            </a:pPr>
            <a:r>
              <a:rPr b="0" i="0" lang="fr-FR" sz="1800" cap="none" strike="noStrike">
                <a:solidFill>
                  <a:srgbClr val="0193C0"/>
                </a:solidFill>
                <a:latin typeface="Avenir"/>
                <a:ea typeface="Avenir"/>
                <a:cs typeface="Avenir"/>
                <a:sym typeface="Avenir"/>
              </a:rPr>
              <a:t>Décortiquez cet exemple de la même manière que l’exemple présenté sur la diapositive précédente et ci-dessous :</a:t>
            </a:r>
            <a:endParaRPr/>
          </a:p>
          <a:p>
            <a:pPr indent="0" lvl="0" marL="0" marR="0" rtl="0" algn="l">
              <a:spcBef>
                <a:spcPts val="1000"/>
              </a:spcBef>
              <a:spcAft>
                <a:spcPts val="0"/>
              </a:spcAft>
              <a:buNone/>
            </a:pPr>
            <a:r>
              <a:rPr b="0" i="0" lang="fr-FR" sz="1200" cap="none" strike="noStrike">
                <a:solidFill>
                  <a:srgbClr val="454545"/>
                </a:solidFill>
                <a:latin typeface="Avenir"/>
                <a:ea typeface="Avenir"/>
                <a:cs typeface="Avenir"/>
                <a:sym typeface="Avenir"/>
              </a:rPr>
              <a:t>« Le feuilleton radiophonique mettra en scène un homme marié qui estime que la religion chrétienne considère la planification familiale (PF) comme un péché. Il sera conseillé par son pasteur et par d’autres membres de l’Église qui l’encourageront à aborder la planification familiale avec son épouse. En conséquence, les auditeurs seront plus susceptibles de rejeter l’idée selon laquelle la PF serait un péché et d’aborder la planification familiale avec leur épouse. »</a:t>
            </a:r>
            <a:endParaRPr sz="1000"/>
          </a:p>
          <a:p>
            <a:pPr indent="0" lvl="0" marL="0" marR="0" rtl="0" algn="l">
              <a:spcBef>
                <a:spcPts val="0"/>
              </a:spcBef>
              <a:spcAft>
                <a:spcPts val="0"/>
              </a:spcAft>
              <a:buNone/>
            </a:pPr>
            <a:r>
              <a:t/>
            </a:r>
            <a:endParaRPr b="0" sz="1600">
              <a:solidFill>
                <a:srgbClr val="454545"/>
              </a:solidFill>
              <a:latin typeface="Avenir"/>
              <a:ea typeface="Avenir"/>
              <a:cs typeface="Avenir"/>
              <a:sym typeface="Avenir"/>
            </a:endParaRPr>
          </a:p>
          <a:p>
            <a:pPr indent="0" lvl="0" marL="0" marR="0" rtl="0" algn="l">
              <a:spcBef>
                <a:spcPts val="0"/>
              </a:spcBef>
              <a:spcAft>
                <a:spcPts val="0"/>
              </a:spcAft>
              <a:buNone/>
            </a:pPr>
            <a:r>
              <a:t/>
            </a:r>
            <a:endParaRPr b="0" sz="1600">
              <a:solidFill>
                <a:srgbClr val="454545"/>
              </a:solidFill>
              <a:latin typeface="Avenir"/>
              <a:ea typeface="Avenir"/>
              <a:cs typeface="Avenir"/>
              <a:sym typeface="Avenir"/>
            </a:endParaRPr>
          </a:p>
        </p:txBody>
      </p:sp>
      <p:pic>
        <p:nvPicPr>
          <p:cNvPr id="1336" name="Google Shape;1336;p64"/>
          <p:cNvPicPr preferRelativeResize="0"/>
          <p:nvPr/>
        </p:nvPicPr>
        <p:blipFill rotWithShape="1">
          <a:blip r:embed="rId3">
            <a:alphaModFix/>
          </a:blip>
          <a:srcRect b="0" l="0" r="0" t="0"/>
          <a:stretch/>
        </p:blipFill>
        <p:spPr>
          <a:xfrm>
            <a:off x="2001067" y="3529728"/>
            <a:ext cx="8189864" cy="2857499"/>
          </a:xfrm>
          <a:prstGeom prst="rect">
            <a:avLst/>
          </a:prstGeom>
          <a:noFill/>
          <a:ln>
            <a:noFill/>
          </a:ln>
        </p:spPr>
      </p:pic>
      <p:grpSp>
        <p:nvGrpSpPr>
          <p:cNvPr id="1337" name="Google Shape;1337;p64"/>
          <p:cNvGrpSpPr/>
          <p:nvPr/>
        </p:nvGrpSpPr>
        <p:grpSpPr>
          <a:xfrm>
            <a:off x="9600959" y="328481"/>
            <a:ext cx="2832739" cy="432092"/>
            <a:chOff x="4115835" y="413123"/>
            <a:chExt cx="2832739" cy="432092"/>
          </a:xfrm>
        </p:grpSpPr>
        <p:cxnSp>
          <p:nvCxnSpPr>
            <p:cNvPr id="1338" name="Google Shape;1338;p6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39" name="Google Shape;1339;p6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0" name="Google Shape;1340;p6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41" name="Google Shape;1341;p6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42" name="Google Shape;1342;p6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43" name="Google Shape;1343;p6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44" name="Google Shape;1344;p6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45" name="Google Shape;1345;p6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6" name="Google Shape;1346;p6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7" name="Google Shape;1347;p64"/>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8" name="Google Shape;1348;p6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49" name="Google Shape;1349;p64"/>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
        <p:nvSpPr>
          <p:cNvPr id="1350" name="Google Shape;1350;p64"/>
          <p:cNvSpPr txBox="1"/>
          <p:nvPr/>
        </p:nvSpPr>
        <p:spPr>
          <a:xfrm>
            <a:off x="3088878" y="4545489"/>
            <a:ext cx="6138543"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0193C0"/>
                </a:solidFill>
                <a:latin typeface="Calibri"/>
                <a:ea typeface="Calibri"/>
                <a:cs typeface="Calibri"/>
                <a:sym typeface="Calibri"/>
              </a:rPr>
              <a:t>Un</a:t>
            </a:r>
            <a:r>
              <a:rPr b="0" i="0" lang="fr-FR" sz="900" cap="none" strike="noStrike">
                <a:solidFill>
                  <a:srgbClr val="0193C0"/>
                </a:solidFill>
                <a:latin typeface="Calibri"/>
                <a:ea typeface="Calibri"/>
                <a:cs typeface="Calibri"/>
                <a:sym typeface="Calibri"/>
              </a:rPr>
              <a:t> </a:t>
            </a:r>
            <a:r>
              <a:rPr b="1" i="0" lang="fr-FR" sz="900" cap="none" strike="noStrike">
                <a:solidFill>
                  <a:srgbClr val="0193C0"/>
                </a:solidFill>
                <a:latin typeface="Calibri"/>
                <a:ea typeface="Calibri"/>
                <a:cs typeface="Calibri"/>
                <a:sym typeface="Calibri"/>
              </a:rPr>
              <a:t>feuilleton radiophonique</a:t>
            </a:r>
            <a:r>
              <a:rPr b="0" i="0" lang="fr-FR" sz="900" cap="none" strike="noStrike">
                <a:solidFill>
                  <a:srgbClr val="0193C0"/>
                </a:solidFill>
                <a:latin typeface="Calibri"/>
                <a:ea typeface="Calibri"/>
                <a:cs typeface="Calibri"/>
                <a:sym typeface="Calibri"/>
              </a:rPr>
              <a:t> </a:t>
            </a:r>
            <a:r>
              <a:rPr b="0" i="0" lang="fr-FR" sz="900" cap="none" strike="noStrike">
                <a:solidFill>
                  <a:srgbClr val="000000"/>
                </a:solidFill>
                <a:latin typeface="Calibri"/>
                <a:ea typeface="Calibri"/>
                <a:cs typeface="Calibri"/>
                <a:sym typeface="Calibri"/>
              </a:rPr>
              <a:t>mettra en scène des hommes qui considèrent les enfants comme des dons du ciel en s’investissant dans leur alimentation, leur éducation et leur sécurité.</a:t>
            </a:r>
            <a:r>
              <a:rPr b="0" i="0" lang="fr-FR" sz="900" cap="none" strike="noStrike">
                <a:solidFill>
                  <a:srgbClr val="0193C0"/>
                </a:solidFill>
                <a:latin typeface="Calibri"/>
                <a:ea typeface="Calibri"/>
                <a:cs typeface="Calibri"/>
                <a:sym typeface="Calibri"/>
              </a:rPr>
              <a:t> </a:t>
            </a:r>
            <a:endParaRPr b="1" sz="9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900">
              <a:solidFill>
                <a:schemeClr val="dk1"/>
              </a:solidFill>
              <a:latin typeface="Calibri"/>
              <a:ea typeface="Calibri"/>
              <a:cs typeface="Calibri"/>
              <a:sym typeface="Calibri"/>
            </a:endParaRPr>
          </a:p>
          <a:p>
            <a:pPr indent="0" lvl="0" marL="0" marR="0" rtl="0" algn="l">
              <a:spcBef>
                <a:spcPts val="0"/>
              </a:spcBef>
              <a:spcAft>
                <a:spcPts val="0"/>
              </a:spcAft>
              <a:buNone/>
            </a:pPr>
            <a:r>
              <a:rPr b="1" i="0" lang="fr-FR" sz="900" cap="none" strike="noStrike">
                <a:solidFill>
                  <a:srgbClr val="0193C0"/>
                </a:solidFill>
                <a:latin typeface="Calibri"/>
                <a:ea typeface="Calibri"/>
                <a:cs typeface="Calibri"/>
                <a:sym typeface="Calibri"/>
              </a:rPr>
              <a:t>Le feuilleton présentera comme modèles </a:t>
            </a:r>
            <a:r>
              <a:rPr b="0" i="0" lang="fr-FR" sz="900" cap="none" strike="noStrike">
                <a:solidFill>
                  <a:srgbClr val="000000"/>
                </a:solidFill>
                <a:latin typeface="Calibri"/>
                <a:ea typeface="Calibri"/>
                <a:cs typeface="Calibri"/>
                <a:sym typeface="Calibri"/>
              </a:rPr>
              <a:t>des hommes mariés qui manifestent ce comportement et des </a:t>
            </a:r>
            <a:r>
              <a:rPr b="1" i="0" lang="fr-FR" sz="900" cap="none" strike="noStrike">
                <a:solidFill>
                  <a:srgbClr val="0193C0"/>
                </a:solidFill>
                <a:latin typeface="Calibri"/>
                <a:ea typeface="Calibri"/>
                <a:cs typeface="Calibri"/>
                <a:sym typeface="Calibri"/>
              </a:rPr>
              <a:t>amis et collègues</a:t>
            </a:r>
            <a:r>
              <a:rPr b="0" i="0" lang="fr-FR" sz="900" cap="none" strike="noStrike">
                <a:solidFill>
                  <a:srgbClr val="000000"/>
                </a:solidFill>
                <a:latin typeface="Calibri"/>
                <a:ea typeface="Calibri"/>
                <a:cs typeface="Calibri"/>
                <a:sym typeface="Calibri"/>
              </a:rPr>
              <a:t> qui voient cela d’un bon œil. Le feuilleton </a:t>
            </a:r>
            <a:r>
              <a:rPr b="1" i="0" lang="fr-FR" sz="900" cap="none" strike="noStrike">
                <a:solidFill>
                  <a:srgbClr val="0193C0"/>
                </a:solidFill>
                <a:latin typeface="Calibri"/>
                <a:ea typeface="Calibri"/>
                <a:cs typeface="Calibri"/>
                <a:sym typeface="Calibri"/>
              </a:rPr>
              <a:t>intensifiera la conviction pour les hommes que ceux-ci </a:t>
            </a:r>
            <a:r>
              <a:rPr b="0" i="0" lang="fr-FR" sz="900" cap="none" strike="noStrike">
                <a:solidFill>
                  <a:srgbClr val="000000"/>
                </a:solidFill>
                <a:latin typeface="Calibri"/>
                <a:ea typeface="Calibri"/>
                <a:cs typeface="Calibri"/>
                <a:sym typeface="Calibri"/>
              </a:rPr>
              <a:t>devraient être pleinement investis dans le bien-être de chaque enfant.</a:t>
            </a:r>
            <a:endParaRPr b="1" sz="900">
              <a:solidFill>
                <a:schemeClr val="dk1"/>
              </a:solidFill>
              <a:latin typeface="Calibri"/>
              <a:ea typeface="Calibri"/>
              <a:cs typeface="Calibri"/>
              <a:sym typeface="Calibri"/>
            </a:endParaRPr>
          </a:p>
        </p:txBody>
      </p:sp>
      <p:sp>
        <p:nvSpPr>
          <p:cNvPr id="1351" name="Google Shape;1351;p64"/>
          <p:cNvSpPr txBox="1"/>
          <p:nvPr/>
        </p:nvSpPr>
        <p:spPr>
          <a:xfrm>
            <a:off x="3287677" y="3897217"/>
            <a:ext cx="713922" cy="2308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Activité</a:t>
            </a:r>
            <a:r>
              <a:rPr b="1" i="0" lang="fr-FR" sz="600" cap="none" strike="noStrike">
                <a:solidFill>
                  <a:srgbClr val="FFFFFF"/>
                </a:solidFill>
                <a:latin typeface="Calibri"/>
                <a:ea typeface="Calibri"/>
                <a:cs typeface="Calibri"/>
                <a:sym typeface="Calibri"/>
              </a:rPr>
              <a:t> </a:t>
            </a:r>
            <a:endParaRPr sz="600">
              <a:solidFill>
                <a:schemeClr val="lt1"/>
              </a:solidFill>
              <a:latin typeface="Calibri"/>
              <a:ea typeface="Calibri"/>
              <a:cs typeface="Calibri"/>
              <a:sym typeface="Calibri"/>
            </a:endParaRPr>
          </a:p>
        </p:txBody>
      </p:sp>
      <p:sp>
        <p:nvSpPr>
          <p:cNvPr id="1352" name="Google Shape;1352;p64"/>
          <p:cNvSpPr txBox="1"/>
          <p:nvPr/>
        </p:nvSpPr>
        <p:spPr>
          <a:xfrm>
            <a:off x="2293034" y="4958477"/>
            <a:ext cx="657629" cy="369332"/>
          </a:xfrm>
          <a:prstGeom prst="rect">
            <a:avLst/>
          </a:prstGeom>
          <a:solidFill>
            <a:srgbClr val="07C1E8"/>
          </a:solidFill>
          <a:ln>
            <a:noFill/>
          </a:ln>
        </p:spPr>
        <p:txBody>
          <a:bodyPr anchorCtr="0" anchor="t" bIns="0" lIns="0" spcFirstLastPara="1" rIns="0" wrap="square" tIns="0">
            <a:spAutoFit/>
          </a:bodyPr>
          <a:lstStyle/>
          <a:p>
            <a:pPr indent="0" lvl="0" marL="0" marR="0" rtl="0" algn="l">
              <a:spcBef>
                <a:spcPts val="0"/>
              </a:spcBef>
              <a:spcAft>
                <a:spcPts val="0"/>
              </a:spcAft>
              <a:buNone/>
            </a:pPr>
            <a:r>
              <a:rPr b="1" i="0" lang="fr-FR" sz="800" cap="none" strike="noStrike">
                <a:solidFill>
                  <a:srgbClr val="FFFFFF"/>
                </a:solidFill>
                <a:latin typeface="Calibri"/>
                <a:ea typeface="Calibri"/>
                <a:cs typeface="Calibri"/>
                <a:sym typeface="Calibri"/>
              </a:rPr>
              <a:t>Comment la norme sera utilisée</a:t>
            </a:r>
            <a:endParaRPr sz="500">
              <a:solidFill>
                <a:schemeClr val="lt1"/>
              </a:solidFill>
              <a:latin typeface="Calibri"/>
              <a:ea typeface="Calibri"/>
              <a:cs typeface="Calibri"/>
              <a:sym typeface="Calibri"/>
            </a:endParaRPr>
          </a:p>
        </p:txBody>
      </p:sp>
      <p:sp>
        <p:nvSpPr>
          <p:cNvPr id="1353" name="Google Shape;1353;p64"/>
          <p:cNvSpPr txBox="1"/>
          <p:nvPr/>
        </p:nvSpPr>
        <p:spPr>
          <a:xfrm>
            <a:off x="6726402" y="3827967"/>
            <a:ext cx="633047" cy="3693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Norme sociale</a:t>
            </a:r>
            <a:endParaRPr sz="600">
              <a:solidFill>
                <a:schemeClr val="lt1"/>
              </a:solidFill>
              <a:latin typeface="Calibri"/>
              <a:ea typeface="Calibri"/>
              <a:cs typeface="Calibri"/>
              <a:sym typeface="Calibri"/>
            </a:endParaRPr>
          </a:p>
        </p:txBody>
      </p:sp>
      <p:sp>
        <p:nvSpPr>
          <p:cNvPr id="1354" name="Google Shape;1354;p64"/>
          <p:cNvSpPr txBox="1"/>
          <p:nvPr/>
        </p:nvSpPr>
        <p:spPr>
          <a:xfrm>
            <a:off x="6052238" y="5737699"/>
            <a:ext cx="658051" cy="3693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Ce qui va changer</a:t>
            </a:r>
            <a:endParaRPr sz="600">
              <a:solidFill>
                <a:schemeClr val="lt1"/>
              </a:solidFill>
              <a:latin typeface="Calibri"/>
              <a:ea typeface="Calibri"/>
              <a:cs typeface="Calibri"/>
              <a:sym typeface="Calibri"/>
            </a:endParaRPr>
          </a:p>
        </p:txBody>
      </p:sp>
      <p:sp>
        <p:nvSpPr>
          <p:cNvPr id="1355" name="Google Shape;1355;p64"/>
          <p:cNvSpPr txBox="1"/>
          <p:nvPr/>
        </p:nvSpPr>
        <p:spPr>
          <a:xfrm>
            <a:off x="9365637" y="4958477"/>
            <a:ext cx="793054" cy="3693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Groupes de référence</a:t>
            </a:r>
            <a:endParaRPr sz="6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65"/>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0193C0"/>
              </a:buClr>
              <a:buSzPts val="2600"/>
              <a:buNone/>
            </a:pPr>
            <a:r>
              <a:rPr b="0" i="0" lang="fr-FR" sz="2600" cap="none" strike="noStrike">
                <a:solidFill>
                  <a:srgbClr val="0193C0"/>
                </a:solidFill>
                <a:latin typeface="Comfortaa"/>
                <a:ea typeface="Comfortaa"/>
                <a:cs typeface="Comfortaa"/>
                <a:sym typeface="Comfortaa"/>
              </a:rPr>
              <a:t>CONCLUSION</a:t>
            </a:r>
            <a:endParaRPr b="0" sz="28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évalué le modèle logique du programme pour vérifier s’il reflétait la compréhension de l’équipe des normes sociales (Activité 1), évalué chacune des activités à l’aune des « Neuf attributs communs aux interventions de modification des normes en milieu communautaire » (Activité 2), et analysé et raffiné chacune des activités prévues afin d’évaluer s’il existe une chaîne logique claire entre l’activité, les normes sociales et les effets du programme (Activité 3). Dans le cadre de la prochaine activité, l’équipe va prendre le temps de réfléchir au fait que, compte tenu du travail d’analyse réalisé par l’équipe, le programme prenne correctement en compte ou non les risques associés aux effets imprévus du travail sur les normes sociales.</a:t>
            </a:r>
            <a:endParaRPr sz="2400">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361" name="Google Shape;1361;p65"/>
          <p:cNvGrpSpPr/>
          <p:nvPr/>
        </p:nvGrpSpPr>
        <p:grpSpPr>
          <a:xfrm>
            <a:off x="9600959" y="328481"/>
            <a:ext cx="2832739" cy="432092"/>
            <a:chOff x="4115835" y="413123"/>
            <a:chExt cx="2832739" cy="432092"/>
          </a:xfrm>
        </p:grpSpPr>
        <p:cxnSp>
          <p:nvCxnSpPr>
            <p:cNvPr id="1362" name="Google Shape;1362;p6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63" name="Google Shape;1363;p6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64" name="Google Shape;1364;p6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65" name="Google Shape;1365;p6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66" name="Google Shape;1366;p6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67" name="Google Shape;1367;p6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68" name="Google Shape;1368;p6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69" name="Google Shape;1369;p6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70" name="Google Shape;1370;p6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71" name="Google Shape;1371;p65"/>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72" name="Google Shape;1372;p6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73" name="Google Shape;1373;p65"/>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66"/>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Il est essentiel de prendre en compte les implications éthiques du travail entrepris dans le cadre des programmes de modification des normes. </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Elles peuvent inclure une stigmatisation ou d’autres conséquences négatives pour les personnes qui ne se conforment pas aux normes existantes, en particulier celles qui sont parmi les premiers à le faire, ou pour celles qui continuent à respecter les normes une fois que celles-ci commencent à évoluer. </a:t>
            </a:r>
            <a:endParaRPr/>
          </a:p>
          <a:p>
            <a:pPr indent="0" lvl="0" marL="0" rtl="0" algn="l">
              <a:lnSpc>
                <a:spcPct val="10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La modification des normes peut également comporter des risques pour les travailleurs de terrain ou les bénévoles qui œuvrent au sein de la communauté et qui sont affiliés au programme. Dans le cadre de cette activité, vous devrez réfléchir aux éventuelles conséquences négatives qui pourraient découler de la modification des normes, et à la manière de les éviter ou de les limiter. </a:t>
            </a:r>
            <a:endParaRPr sz="2400">
              <a:latin typeface="Avenir"/>
              <a:ea typeface="Avenir"/>
              <a:cs typeface="Avenir"/>
              <a:sym typeface="Avenir"/>
            </a:endParaRPr>
          </a:p>
        </p:txBody>
      </p:sp>
      <p:grpSp>
        <p:nvGrpSpPr>
          <p:cNvPr id="1379" name="Google Shape;1379;p66"/>
          <p:cNvGrpSpPr/>
          <p:nvPr/>
        </p:nvGrpSpPr>
        <p:grpSpPr>
          <a:xfrm>
            <a:off x="9600959" y="328481"/>
            <a:ext cx="2832739" cy="432092"/>
            <a:chOff x="4115835" y="413123"/>
            <a:chExt cx="2832739" cy="432092"/>
          </a:xfrm>
        </p:grpSpPr>
        <p:cxnSp>
          <p:nvCxnSpPr>
            <p:cNvPr id="1380" name="Google Shape;1380;p6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81" name="Google Shape;1381;p6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82" name="Google Shape;1382;p6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83" name="Google Shape;1383;p6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84" name="Google Shape;1384;p6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85" name="Google Shape;1385;p6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86" name="Google Shape;1386;p6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87" name="Google Shape;1387;p6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88" name="Google Shape;1388;p6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89" name="Google Shape;1389;p66"/>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90" name="Google Shape;1390;p6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91" name="Google Shape;1391;p66"/>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a:solidFill>
                <a:srgbClr val="454545"/>
              </a:solidFill>
              <a:latin typeface="Avenir"/>
              <a:ea typeface="Avenir"/>
              <a:cs typeface="Avenir"/>
              <a:sym typeface="Avenir"/>
            </a:endParaRPr>
          </a:p>
          <a:p>
            <a:pPr indent="-514350" lvl="0" marL="51435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Remplir le tableau de prise en compte des risques.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97" name="Google Shape;1397;p67"/>
          <p:cNvSpPr txBox="1"/>
          <p:nvPr/>
        </p:nvSpPr>
        <p:spPr>
          <a:xfrm>
            <a:off x="4644180" y="4172370"/>
            <a:ext cx="6950700" cy="1927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2000"/>
              <a:buFont typeface="Comfortaa"/>
              <a:buNone/>
            </a:pPr>
            <a:r>
              <a:rPr b="0" i="0" lang="fr-FR" sz="2000" cap="none" strike="noStrike">
                <a:solidFill>
                  <a:srgbClr val="07C1E8"/>
                </a:solidFill>
                <a:latin typeface="Comfortaa"/>
                <a:ea typeface="Comfortaa"/>
                <a:cs typeface="Comfortaa"/>
                <a:sym typeface="Comfortaa"/>
              </a:rPr>
              <a:t>Vous ne pourrez en aucun cas prédire et éviter toutes les conséquences négatives de votre travail, il est donc important que celles-ci soient incluses dans le plan de suivi. Il est impératif de mettre en place des systèmes de suivi qui permettent de détecter la résistance et les réactions hostiles de manière précoce lors de la mise en œuvre des programmes.</a:t>
            </a:r>
            <a:endParaRPr/>
          </a:p>
          <a:p>
            <a:pPr indent="0" lvl="0" marL="0" marR="0" rtl="0" algn="l">
              <a:lnSpc>
                <a:spcPct val="90000"/>
              </a:lnSpc>
              <a:spcBef>
                <a:spcPts val="0"/>
              </a:spcBef>
              <a:spcAft>
                <a:spcPts val="0"/>
              </a:spcAft>
              <a:buClr>
                <a:schemeClr val="dk2"/>
              </a:buClr>
              <a:buSzPts val="1100"/>
              <a:buFont typeface="Montserrat"/>
              <a:buNone/>
            </a:pPr>
            <a:r>
              <a:t/>
            </a:r>
            <a:endParaRPr b="0" i="0" sz="1100">
              <a:solidFill>
                <a:srgbClr val="454545"/>
              </a:solidFill>
              <a:latin typeface="Avenir"/>
              <a:ea typeface="Avenir"/>
              <a:cs typeface="Avenir"/>
              <a:sym typeface="Avenir"/>
            </a:endParaRPr>
          </a:p>
        </p:txBody>
      </p:sp>
      <p:grpSp>
        <p:nvGrpSpPr>
          <p:cNvPr id="1398" name="Google Shape;1398;p67"/>
          <p:cNvGrpSpPr/>
          <p:nvPr/>
        </p:nvGrpSpPr>
        <p:grpSpPr>
          <a:xfrm>
            <a:off x="9600959" y="328481"/>
            <a:ext cx="2832739" cy="432092"/>
            <a:chOff x="4115835" y="413123"/>
            <a:chExt cx="2832739" cy="432092"/>
          </a:xfrm>
        </p:grpSpPr>
        <p:cxnSp>
          <p:nvCxnSpPr>
            <p:cNvPr id="1399" name="Google Shape;1399;p6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00" name="Google Shape;1400;p6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1" name="Google Shape;1401;p6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02" name="Google Shape;1402;p6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03" name="Google Shape;1403;p6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04" name="Google Shape;1404;p6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05" name="Google Shape;1405;p6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06" name="Google Shape;1406;p6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7" name="Google Shape;1407;p6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8" name="Google Shape;1408;p67"/>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9" name="Google Shape;1409;p6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10" name="Google Shape;1410;p67"/>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
        <p:nvSpPr>
          <p:cNvPr id="1411" name="Google Shape;1411;p67"/>
          <p:cNvSpPr/>
          <p:nvPr/>
        </p:nvSpPr>
        <p:spPr>
          <a:xfrm rot="2700000">
            <a:off x="2849883" y="4560476"/>
            <a:ext cx="1415769" cy="1415769"/>
          </a:xfrm>
          <a:prstGeom prst="teardrop">
            <a:avLst>
              <a:gd fmla="val 92853" name="adj"/>
            </a:avLst>
          </a:prstGeom>
          <a:solidFill>
            <a:schemeClr val="lt1"/>
          </a:solidFill>
          <a:ln cap="flat" cmpd="sng" w="28575">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12" name="Google Shape;1412;p67"/>
          <p:cNvSpPr txBox="1"/>
          <p:nvPr/>
        </p:nvSpPr>
        <p:spPr>
          <a:xfrm>
            <a:off x="2986431" y="5043808"/>
            <a:ext cx="1356300" cy="2781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2000"/>
              <a:buFont typeface="Avenir"/>
              <a:buNone/>
            </a:pPr>
            <a:r>
              <a:rPr b="1" i="0" lang="fr-FR" sz="2000" cap="none" strike="noStrike">
                <a:solidFill>
                  <a:srgbClr val="07C1E8"/>
                </a:solidFill>
                <a:latin typeface="Avenir"/>
                <a:ea typeface="Avenir"/>
                <a:cs typeface="Avenir"/>
                <a:sym typeface="Avenir"/>
              </a:rPr>
              <a:t>N’oubliez pas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graphicFrame>
        <p:nvGraphicFramePr>
          <p:cNvPr id="1418" name="Google Shape;1418;p68"/>
          <p:cNvGraphicFramePr/>
          <p:nvPr/>
        </p:nvGraphicFramePr>
        <p:xfrm>
          <a:off x="4444459" y="1072504"/>
          <a:ext cx="3000000" cy="3000000"/>
        </p:xfrm>
        <a:graphic>
          <a:graphicData uri="http://schemas.openxmlformats.org/drawingml/2006/table">
            <a:tbl>
              <a:tblPr bandRow="1" firstCol="1" firstRow="1">
                <a:noFill/>
                <a:tableStyleId>{E0F38CED-73EC-4667-8BEF-947559009787}</a:tableStyleId>
              </a:tblPr>
              <a:tblGrid>
                <a:gridCol w="4219725"/>
                <a:gridCol w="2860925"/>
              </a:tblGrid>
              <a:tr h="315475">
                <a:tc>
                  <a:txBody>
                    <a:bodyPr/>
                    <a:lstStyle/>
                    <a:p>
                      <a:pPr indent="0" lvl="0" marL="0" marR="0" rtl="0" algn="l">
                        <a:lnSpc>
                          <a:spcPct val="120000"/>
                        </a:lnSpc>
                        <a:spcBef>
                          <a:spcPts val="0"/>
                        </a:spcBef>
                        <a:spcAft>
                          <a:spcPts val="0"/>
                        </a:spcAft>
                        <a:buNone/>
                      </a:pPr>
                      <a:r>
                        <a:rPr b="1" i="0" lang="fr-FR" sz="1050" u="none" cap="none" strike="noStrike">
                          <a:solidFill>
                            <a:srgbClr val="0193C0"/>
                          </a:solidFill>
                          <a:latin typeface="Avenir"/>
                          <a:ea typeface="Avenir"/>
                          <a:cs typeface="Avenir"/>
                          <a:sym typeface="Avenir"/>
                        </a:rPr>
                        <a:t>Question</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050" u="none" cap="none" strike="noStrike">
                          <a:solidFill>
                            <a:srgbClr val="0193C0"/>
                          </a:solidFill>
                          <a:latin typeface="Avenir"/>
                          <a:ea typeface="Avenir"/>
                          <a:cs typeface="Avenir"/>
                          <a:sym typeface="Avenir"/>
                        </a:rPr>
                        <a:t>Remarques</a:t>
                      </a:r>
                      <a:endParaRPr b="1" i="0" sz="1050" u="none" cap="none" strike="noStrike">
                        <a:solidFill>
                          <a:srgbClr val="0193C0"/>
                        </a:solidFill>
                        <a:latin typeface="Avenir"/>
                        <a:ea typeface="Avenir"/>
                        <a:cs typeface="Avenir"/>
                        <a:sym typeface="Aveni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021425">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Comment avez-vous prévu d’engager un dialogue respectueux avec tous les segments de la communauté, y compris les groupes marginalisés ou vulnérables, tels que les femmes ou les jeunes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t/>
                      </a:r>
                      <a:endParaRPr b="0"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915925">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Comment vous êtes-vous assurés que les messages font écho au contexte et à la culture locaux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1312175">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Comment avez-vous établi un partenariat avec les décideurs politiques, les leaders d’opinion et les prestataires de services afin de garantir leur soutien et leur adhésion ? Existe-t-il d’autres « gardiens des valeurs » qui pourraient avoir une influence sur le fait que le changement soit accepté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050"/>
                        <a:buFont typeface="Calibri"/>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20150">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Travaillez-vous avec des modèles (par exemple, des musiciens populaires, des stars du sport, ou des individus respectés par les groupes prioritaires) pour promouvoir de nouvelles valeurs et pratiques, si cela est pertinent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050"/>
                        <a:buFont typeface="Calibri"/>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95650">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Avez-vous mis en place un plan de gestion des conséquences imprévues ? Ces conséquences pourraient inclure des violences contre le personnel du programme ou de l’hostilité de la part des personnes dont le pouvoir est menacé par l’évolution des normes.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050"/>
                        <a:buFont typeface="Calibri"/>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419" name="Google Shape;1419;p68"/>
          <p:cNvSpPr txBox="1"/>
          <p:nvPr>
            <p:ph idx="1" type="body"/>
          </p:nvPr>
        </p:nvSpPr>
        <p:spPr>
          <a:xfrm>
            <a:off x="1024445" y="1654175"/>
            <a:ext cx="3257550" cy="17748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 </a:t>
            </a:r>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Tableau de prise en compte des risques</a:t>
            </a:r>
            <a:endParaRPr/>
          </a:p>
          <a:p>
            <a:pPr indent="0" lvl="0" marL="0" rtl="0" algn="l">
              <a:lnSpc>
                <a:spcPct val="9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8</a:t>
            </a:r>
            <a:endParaRPr sz="2000">
              <a:latin typeface="Avenir"/>
              <a:ea typeface="Avenir"/>
              <a:cs typeface="Avenir"/>
              <a:sym typeface="Avenir"/>
            </a:endParaRPr>
          </a:p>
        </p:txBody>
      </p:sp>
      <p:grpSp>
        <p:nvGrpSpPr>
          <p:cNvPr id="1420" name="Google Shape;1420;p68"/>
          <p:cNvGrpSpPr/>
          <p:nvPr/>
        </p:nvGrpSpPr>
        <p:grpSpPr>
          <a:xfrm>
            <a:off x="9600959" y="328481"/>
            <a:ext cx="2832739" cy="432092"/>
            <a:chOff x="4115835" y="413123"/>
            <a:chExt cx="2832739" cy="432092"/>
          </a:xfrm>
        </p:grpSpPr>
        <p:cxnSp>
          <p:nvCxnSpPr>
            <p:cNvPr id="1421" name="Google Shape;1421;p6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22" name="Google Shape;1422;p6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23" name="Google Shape;1423;p6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24" name="Google Shape;1424;p6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25" name="Google Shape;1425;p6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26" name="Google Shape;1426;p6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27" name="Google Shape;1427;p6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28" name="Google Shape;1428;p6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29" name="Google Shape;1429;p6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30" name="Google Shape;1430;p68"/>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31" name="Google Shape;1431;p6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32" name="Google Shape;1432;p68"/>
          <p:cNvSpPr txBox="1"/>
          <p:nvPr/>
        </p:nvSpPr>
        <p:spPr>
          <a:xfrm>
            <a:off x="1024445" y="558857"/>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69"/>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1439" name="Google Shape;1439;p69"/>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440" name="Google Shape;1440;p69"/>
          <p:cNvGraphicFramePr/>
          <p:nvPr/>
        </p:nvGraphicFramePr>
        <p:xfrm>
          <a:off x="3751009" y="103466"/>
          <a:ext cx="3000000" cy="3000000"/>
        </p:xfrm>
        <a:graphic>
          <a:graphicData uri="http://schemas.openxmlformats.org/drawingml/2006/table">
            <a:tbl>
              <a:tblPr bandRow="1" firstCol="1" firstRow="1">
                <a:noFill/>
                <a:tableStyleId>{E0F38CED-73EC-4667-8BEF-947559009787}</a:tableStyleId>
              </a:tblPr>
              <a:tblGrid>
                <a:gridCol w="2946175"/>
                <a:gridCol w="2948075"/>
              </a:tblGrid>
              <a:tr h="330650">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Question</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Remarques</a:t>
                      </a:r>
                      <a:endParaRPr b="1" i="0" sz="1100" u="none" cap="none" strike="noStrike">
                        <a:solidFill>
                          <a:srgbClr val="0193C0"/>
                        </a:solidFill>
                        <a:latin typeface="Avenir"/>
                        <a:ea typeface="Avenir"/>
                        <a:cs typeface="Avenir"/>
                        <a:sym typeface="Aveni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196575">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Comment avez-vous prévu d’engager un dialogue respectueux avec tous les segments de la communauté, y compris les groupes marginalisés ou vulnérables, tels que les femmes ou les jeunes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0" i="0" lang="fr-FR" sz="1000" u="none" cap="none" strike="noStrike">
                          <a:solidFill>
                            <a:srgbClr val="404040"/>
                          </a:solidFill>
                          <a:latin typeface="Avenir"/>
                          <a:ea typeface="Avenir"/>
                          <a:cs typeface="Avenir"/>
                          <a:sym typeface="Avenir"/>
                        </a:rPr>
                        <a:t>Nous nous sommes fortement impliqués auprès des dirigeants communautaires et religieux, ainsi que des familles et des travailleurs de la santé. Cependant, nous avons du mal à engager le dialogue avec les membres marginalisés de la communauté. Nous n’avons pas non plus contacté de groupes de femmes influentes.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805600">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Comment vous êtes-vous assurés que les messages font écho au contexte et à la culture locaux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0" i="0" lang="fr-FR" sz="1000" u="none" cap="none" strike="noStrike">
                          <a:solidFill>
                            <a:srgbClr val="404040"/>
                          </a:solidFill>
                          <a:latin typeface="Avenir"/>
                          <a:ea typeface="Avenir"/>
                          <a:cs typeface="Avenir"/>
                          <a:sym typeface="Avenir"/>
                        </a:rPr>
                        <a:t>Nous avons réalisé des tests préalables des messages auprès de différents groupes, et nous avons apporté des changements à ces messages en fonction de leurs retours </a:t>
                      </a:r>
                      <a:r>
                        <a:rPr b="0" i="0" lang="fr-FR" sz="1000" u="none" cap="none" strike="noStrike">
                          <a:solidFill>
                            <a:srgbClr val="333333"/>
                          </a:solidFill>
                          <a:latin typeface="Avenir"/>
                          <a:ea typeface="Avenir"/>
                          <a:cs typeface="Avenir"/>
                          <a:sym typeface="Avenir"/>
                        </a:rPr>
                        <a:t>d’information</a:t>
                      </a:r>
                      <a:r>
                        <a:rPr b="0" i="0" lang="fr-FR" sz="1000" u="none" cap="none" strike="noStrike">
                          <a:solidFill>
                            <a:srgbClr val="404040"/>
                          </a:solidFill>
                          <a:latin typeface="Avenir"/>
                          <a:ea typeface="Avenir"/>
                          <a:cs typeface="Avenir"/>
                          <a:sym typeface="Avenir"/>
                        </a:rPr>
                        <a:t>. Cependant, nos messages n’ont pas été conçus en collaboration avec ces groupes.</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955050">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Comment avez-vous établi un partenariat avec les décideurs politiques, les leaders d’opinion et les prestataires de services afin de garantir leur soutien et leur adhésion ? Existe-t-il d’autres « gardiens des valeurs » qui pourraient avoir une influence sur le fait que le changement soit accepté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000"/>
                        <a:buFont typeface="Avenir"/>
                        <a:buNone/>
                      </a:pPr>
                      <a:r>
                        <a:rPr b="0" i="0" lang="fr-FR" sz="1000" u="none" cap="none" strike="noStrike">
                          <a:solidFill>
                            <a:srgbClr val="404040"/>
                          </a:solidFill>
                          <a:latin typeface="Avenir"/>
                          <a:ea typeface="Avenir"/>
                          <a:cs typeface="Avenir"/>
                          <a:sym typeface="Avenir"/>
                        </a:rPr>
                        <a:t>Nous avons contacté des dirigeants religieux, mais nous pourrions faire plus d’efforts pour les intégrer à notre stratégie programmatique, afin qu’ils soutiennent pleinement le programme. </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5600">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Travaillez-vous avec des modèles (par exemple, des musiciens populaires, des stars du sport, ou des individus respectés par les groupes prioritaires) pour promouvoir de nouvelles valeurs et pratiques, si cela est pertinent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000"/>
                        <a:buFont typeface="Avenir"/>
                        <a:buNone/>
                      </a:pPr>
                      <a:r>
                        <a:rPr b="0" i="0" lang="fr-FR" sz="1000" u="none" cap="none" strike="noStrike">
                          <a:solidFill>
                            <a:srgbClr val="404040"/>
                          </a:solidFill>
                          <a:latin typeface="Avenir"/>
                          <a:ea typeface="Avenir"/>
                          <a:cs typeface="Avenir"/>
                          <a:sym typeface="Avenir"/>
                        </a:rPr>
                        <a:t>Nous n’avons pas envisagé d’impliquer des leaders d’opinion n’ayant pas de fonction officielle qui pourraient influencer les jeunes, comme les musiciens locaux. Nous pourrions nous pencher sur cette question.</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9725">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Avez-vous mis en place un plan de gestion des conséquences imprévues ? Ces conséquences pourraient inclure des violences contre le personnel du programme ou de l’hostilité de la part des personnes dont le pouvoir est menacé par l’évolution des normes.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000"/>
                        <a:buFont typeface="Avenir"/>
                        <a:buNone/>
                      </a:pPr>
                      <a:r>
                        <a:rPr b="0" i="0" lang="fr-FR" sz="1000" u="none" cap="none" strike="noStrike">
                          <a:solidFill>
                            <a:srgbClr val="404040"/>
                          </a:solidFill>
                          <a:latin typeface="Avenir"/>
                          <a:ea typeface="Avenir"/>
                          <a:cs typeface="Avenir"/>
                          <a:sym typeface="Avenir"/>
                        </a:rPr>
                        <a:t>Nous n’avons pas encore mis en place un tel plan. Nous allons concevoir un processus simple visant à faciliter la prise de décision rapide concernant les ajustements du programme et l’atténuation des risques, qui repose sur des structures communautaires existantes.</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441" name="Google Shape;1441;p69"/>
          <p:cNvSpPr txBox="1"/>
          <p:nvPr>
            <p:ph idx="1" type="body"/>
          </p:nvPr>
        </p:nvSpPr>
        <p:spPr>
          <a:xfrm>
            <a:off x="497353" y="1858876"/>
            <a:ext cx="2628900" cy="708025"/>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0193C0"/>
              </a:buClr>
              <a:buSzPct val="100000"/>
              <a:buNone/>
            </a:pPr>
            <a:r>
              <a:rPr b="0" i="0" lang="fr-FR" sz="3100" cap="none" strike="noStrike">
                <a:solidFill>
                  <a:srgbClr val="0193C0"/>
                </a:solidFill>
                <a:latin typeface="Comfortaa"/>
                <a:ea typeface="Comfortaa"/>
                <a:cs typeface="Comfortaa"/>
                <a:sym typeface="Comfortaa"/>
              </a:rPr>
              <a:t>EXEMPLE</a:t>
            </a:r>
            <a:r>
              <a:rPr b="0" i="0" lang="fr-FR" sz="2800" cap="none" strike="noStrike">
                <a:solidFill>
                  <a:srgbClr val="0193C0"/>
                </a:solidFill>
                <a:latin typeface="Comfortaa"/>
                <a:ea typeface="Comfortaa"/>
                <a:cs typeface="Comfortaa"/>
                <a:sym typeface="Comfortaa"/>
              </a:rPr>
              <a:t> </a:t>
            </a:r>
            <a:endParaRPr/>
          </a:p>
          <a:p>
            <a:pPr indent="0" lvl="0" marL="0" rtl="0" algn="l">
              <a:lnSpc>
                <a:spcPct val="90000"/>
              </a:lnSpc>
              <a:spcBef>
                <a:spcPts val="1000"/>
              </a:spcBef>
              <a:spcAft>
                <a:spcPts val="0"/>
              </a:spcAft>
              <a:buClr>
                <a:srgbClr val="404040"/>
              </a:buClr>
              <a:buSzPct val="100000"/>
              <a:buNone/>
            </a:pPr>
            <a:r>
              <a:rPr b="0" i="0" lang="fr-FR" sz="2600" cap="none" strike="noStrike">
                <a:solidFill>
                  <a:srgbClr val="404040"/>
                </a:solidFill>
                <a:latin typeface="Comfortaa"/>
                <a:ea typeface="Comfortaa"/>
                <a:cs typeface="Comfortaa"/>
                <a:sym typeface="Comfortaa"/>
              </a:rPr>
              <a:t>Tableau de prise en compte des risques</a:t>
            </a:r>
            <a:endParaRPr/>
          </a:p>
        </p:txBody>
      </p:sp>
      <p:grpSp>
        <p:nvGrpSpPr>
          <p:cNvPr id="1442" name="Google Shape;1442;p69"/>
          <p:cNvGrpSpPr/>
          <p:nvPr/>
        </p:nvGrpSpPr>
        <p:grpSpPr>
          <a:xfrm>
            <a:off x="9600959" y="328481"/>
            <a:ext cx="2832739" cy="432092"/>
            <a:chOff x="4115835" y="413123"/>
            <a:chExt cx="2832739" cy="432092"/>
          </a:xfrm>
        </p:grpSpPr>
        <p:cxnSp>
          <p:nvCxnSpPr>
            <p:cNvPr id="1443" name="Google Shape;1443;p6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44" name="Google Shape;1444;p6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45" name="Google Shape;1445;p6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46" name="Google Shape;1446;p6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47" name="Google Shape;1447;p6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48" name="Google Shape;1448;p6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49" name="Google Shape;1449;p6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50" name="Google Shape;1450;p6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51" name="Google Shape;1451;p6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52" name="Google Shape;1452;p69"/>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53" name="Google Shape;1453;p6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54" name="Google Shape;1454;p69"/>
          <p:cNvSpPr txBox="1"/>
          <p:nvPr/>
        </p:nvSpPr>
        <p:spPr>
          <a:xfrm>
            <a:off x="535751" y="384795"/>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Prise en compte</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idx="1" type="body"/>
          </p:nvPr>
        </p:nvSpPr>
        <p:spPr>
          <a:xfrm>
            <a:off x="606928" y="1437887"/>
            <a:ext cx="10989128" cy="5144755"/>
          </a:xfrm>
          <a:prstGeom prst="rect">
            <a:avLst/>
          </a:prstGeom>
          <a:noFill/>
          <a:ln>
            <a:noFill/>
          </a:ln>
        </p:spPr>
        <p:txBody>
          <a:bodyPr anchorCtr="0" anchor="t" bIns="45700" lIns="91425" spcFirstLastPara="1" rIns="91425" wrap="square" tIns="45700">
            <a:normAutofit fontScale="77500" lnSpcReduction="20000"/>
          </a:bodyPr>
          <a:lstStyle/>
          <a:p>
            <a:pPr indent="0" lvl="0" marL="136525" rtl="0" algn="l">
              <a:lnSpc>
                <a:spcPct val="120000"/>
              </a:lnSpc>
              <a:spcBef>
                <a:spcPts val="0"/>
              </a:spcBef>
              <a:spcAft>
                <a:spcPts val="0"/>
              </a:spcAft>
              <a:buClr>
                <a:srgbClr val="05B5DB"/>
              </a:buClr>
              <a:buSzPct val="120000"/>
              <a:buNone/>
            </a:pPr>
            <a:r>
              <a:rPr b="0" i="0" lang="fr-FR" sz="2600" cap="none" strike="noStrike">
                <a:solidFill>
                  <a:srgbClr val="0193C0"/>
                </a:solidFill>
                <a:latin typeface="Comfortaa"/>
                <a:ea typeface="Comfortaa"/>
                <a:cs typeface="Comfortaa"/>
                <a:sym typeface="Comfortaa"/>
              </a:rPr>
              <a:t>TERMES CLÉS</a:t>
            </a:r>
            <a:endParaRPr b="1" sz="2600">
              <a:solidFill>
                <a:srgbClr val="454545"/>
              </a:solidFill>
              <a:latin typeface="Avenir"/>
              <a:ea typeface="Avenir"/>
              <a:cs typeface="Avenir"/>
              <a:sym typeface="Aveni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La </a:t>
            </a:r>
            <a:r>
              <a:rPr b="1" i="0" lang="fr-FR" sz="2200" cap="none" strike="noStrike">
                <a:solidFill>
                  <a:srgbClr val="454545"/>
                </a:solidFill>
                <a:latin typeface="Avenir"/>
                <a:ea typeface="Avenir"/>
                <a:cs typeface="Avenir"/>
                <a:sym typeface="Avenir"/>
              </a:rPr>
              <a:t>recherche formative</a:t>
            </a:r>
            <a:r>
              <a:rPr b="0" i="0" lang="fr-FR" sz="2200" cap="none" strike="noStrike">
                <a:solidFill>
                  <a:srgbClr val="454545"/>
                </a:solidFill>
                <a:latin typeface="Avenir"/>
                <a:ea typeface="Avenir"/>
                <a:cs typeface="Avenir"/>
                <a:sym typeface="Avenir"/>
              </a:rPr>
              <a:t> consiste à rassembler les informations existantes ou à recueillir des données avant le début d’un programme ; elle est utilisée pour façonner le programme et pour l’adapter à la population cible spécifique et aux objectifs du programme.</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groupes prioritaires </a:t>
            </a:r>
            <a:r>
              <a:rPr b="0" i="0" lang="fr-FR" sz="2200" cap="none" strike="noStrike">
                <a:solidFill>
                  <a:srgbClr val="454545"/>
                </a:solidFill>
                <a:latin typeface="Avenir"/>
                <a:ea typeface="Avenir"/>
                <a:cs typeface="Avenir"/>
                <a:sym typeface="Avenir"/>
              </a:rPr>
              <a:t>sont les personnes qui manifestent un comportement ou qui sont directement affectées par une norme sociale. </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groupes de référence </a:t>
            </a:r>
            <a:r>
              <a:rPr b="0" i="0" lang="fr-FR" sz="2200" cap="none" strike="noStrike">
                <a:solidFill>
                  <a:srgbClr val="454545"/>
                </a:solidFill>
                <a:latin typeface="Avenir"/>
                <a:ea typeface="Avenir"/>
                <a:cs typeface="Avenir"/>
                <a:sym typeface="Avenir"/>
              </a:rPr>
              <a:t>sont les personnes qui comptent le plus aux yeux des personnes qui manifestent le ou les comportements ciblés.</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normes sociales</a:t>
            </a:r>
            <a:r>
              <a:rPr b="0" i="0" lang="fr-FR" sz="2200" cap="none" strike="noStrike">
                <a:solidFill>
                  <a:srgbClr val="454545"/>
                </a:solidFill>
                <a:latin typeface="Avenir"/>
                <a:ea typeface="Avenir"/>
                <a:cs typeface="Avenir"/>
                <a:sym typeface="Avenir"/>
              </a:rPr>
              <a:t> sont les règles souvent tacites qui régissent le comportement. Elles sont influencées par les systèmes de croyances, les perceptions de ce que les autres attendent et font, et parfois par les récompenses et sanctions perçues. Les normes perpétuent souvent la dynamique du pouvoir en place, font partie intégrante des institutions officielles et officieuses, et sont produites et reproduites par le biais des interactions sociales. Les normes sociales sont différentes des attitudes, qui peuvent être comprises comme des croyances personnelles ou individuelles sur ce qui est bon ou mauvais, et sur comment les choses devraient être</a:t>
            </a:r>
            <a:r>
              <a:rPr b="0" baseline="30000" i="0" lang="fr-FR" sz="2200" cap="none" strike="noStrike">
                <a:solidFill>
                  <a:srgbClr val="454545"/>
                </a:solidFill>
                <a:latin typeface="Avenir"/>
                <a:ea typeface="Avenir"/>
                <a:cs typeface="Avenir"/>
                <a:sym typeface="Avenir"/>
              </a:rPr>
              <a:t>5</a:t>
            </a:r>
            <a:r>
              <a:rPr b="0" i="0" lang="fr-FR" sz="2200" cap="none" strike="noStrike">
                <a:solidFill>
                  <a:srgbClr val="454545"/>
                </a:solidFill>
                <a:latin typeface="Avenir"/>
                <a:ea typeface="Avenir"/>
                <a:cs typeface="Avenir"/>
                <a:sym typeface="Avenir"/>
              </a:rPr>
              <a:t>.  </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comportements cibles</a:t>
            </a:r>
            <a:r>
              <a:rPr b="0" i="0" lang="fr-FR" sz="2200" cap="none" strike="noStrike">
                <a:solidFill>
                  <a:srgbClr val="454545"/>
                </a:solidFill>
                <a:latin typeface="Avenir"/>
                <a:ea typeface="Avenir"/>
                <a:cs typeface="Avenir"/>
                <a:sym typeface="Avenir"/>
              </a:rPr>
              <a:t> sont les comportements que le programme s’attelle à changer.</a:t>
            </a:r>
            <a:endParaRPr/>
          </a:p>
        </p:txBody>
      </p:sp>
      <p:grpSp>
        <p:nvGrpSpPr>
          <p:cNvPr id="189" name="Google Shape;189;p7"/>
          <p:cNvGrpSpPr/>
          <p:nvPr/>
        </p:nvGrpSpPr>
        <p:grpSpPr>
          <a:xfrm>
            <a:off x="9602236" y="328481"/>
            <a:ext cx="2832738" cy="432092"/>
            <a:chOff x="4115836" y="413123"/>
            <a:chExt cx="2832738" cy="432092"/>
          </a:xfrm>
        </p:grpSpPr>
        <p:cxnSp>
          <p:nvCxnSpPr>
            <p:cNvPr id="190" name="Google Shape;190;p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1" name="Google Shape;191;p7"/>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92" name="Google Shape;192;p7"/>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93" name="Google Shape;193;p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94" name="Google Shape;194;p7"/>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95" name="Google Shape;195;p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96" name="Google Shape;196;p7"/>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97" name="Google Shape;197;p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98" name="Google Shape;198;p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99" name="Google Shape;199;p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00" name="Google Shape;200;p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grpSp>
        <p:nvGrpSpPr>
          <p:cNvPr id="201" name="Google Shape;201;p7"/>
          <p:cNvGrpSpPr/>
          <p:nvPr/>
        </p:nvGrpSpPr>
        <p:grpSpPr>
          <a:xfrm>
            <a:off x="9602236" y="327846"/>
            <a:ext cx="2832738" cy="432092"/>
            <a:chOff x="4115836" y="413123"/>
            <a:chExt cx="2832738" cy="432092"/>
          </a:xfrm>
        </p:grpSpPr>
        <p:cxnSp>
          <p:nvCxnSpPr>
            <p:cNvPr id="202" name="Google Shape;202;p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03" name="Google Shape;203;p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04" name="Google Shape;204;p7"/>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05" name="Google Shape;205;p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06" name="Google Shape;206;p7"/>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07" name="Google Shape;207;p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08" name="Google Shape;208;p7"/>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09" name="Google Shape;209;p7"/>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10" name="Google Shape;210;p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11" name="Google Shape;211;p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12" name="Google Shape;212;p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13" name="Google Shape;213;p7"/>
          <p:cNvSpPr txBox="1"/>
          <p:nvPr>
            <p:ph type="title"/>
          </p:nvPr>
        </p:nvSpPr>
        <p:spPr>
          <a:xfrm>
            <a:off x="838200" y="907951"/>
            <a:ext cx="10515600" cy="64226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1 : Comprendre les normes</a:t>
            </a:r>
            <a:endParaRPr sz="3200">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évalué le modèle logique du programme pour vérifier s’il reflétait la compréhension de l’équipe des normes sociales (Activité 1), évalué chacune des activités à l’aune des « Neuf attributs communs aux interventions de modification des normes en milieu communautaire » (Activité 2), analysé et raffiné chacune des activités prévues afin d’évaluer s’il existe une chaîne logique claire entre l’activité, les normes sociales et les effets du programme (Activité 3), et pris en compte les risques associés aux effets imprévus du travail sur les normes sociales (Activité 4). Dans la prochaine activité, qui est également la dernière de ce module, l’équipe pourra s’appuyer sur tout le travail réalisé pour réécrire les documents du programme, afin que ceux-ci incluent pleinement les normes sociales.</a:t>
            </a:r>
            <a:endParaRPr sz="2400">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460" name="Google Shape;1460;p70"/>
          <p:cNvGrpSpPr/>
          <p:nvPr/>
        </p:nvGrpSpPr>
        <p:grpSpPr>
          <a:xfrm>
            <a:off x="9600959" y="328481"/>
            <a:ext cx="2832739" cy="432092"/>
            <a:chOff x="4115835" y="413123"/>
            <a:chExt cx="2832739" cy="432092"/>
          </a:xfrm>
        </p:grpSpPr>
        <p:cxnSp>
          <p:nvCxnSpPr>
            <p:cNvPr id="1461" name="Google Shape;1461;p7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62" name="Google Shape;1462;p7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63" name="Google Shape;1463;p7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64" name="Google Shape;1464;p7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65" name="Google Shape;1465;p7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66" name="Google Shape;1466;p7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67" name="Google Shape;1467;p7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68" name="Google Shape;1468;p7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69" name="Google Shape;1469;p7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70" name="Google Shape;1470;p70"/>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71" name="Google Shape;1471;p7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72" name="Google Shape;1472;p70"/>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71"/>
          <p:cNvSpPr txBox="1"/>
          <p:nvPr>
            <p:ph idx="1" type="body"/>
          </p:nvPr>
        </p:nvSpPr>
        <p:spPr>
          <a:xfrm>
            <a:off x="838200" y="2045500"/>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Félicitations ! L’équipe a fourni énormément de travail pour intégrer les normes sociales au programme. Dans le cadre cette activité, l’équipe va s’appuyer sur tout le travail réalisé pour actualiser le modèle logique du programme, ainsi que les documents du programme qui découlent du modèle logique. </a:t>
            </a:r>
            <a:endParaRPr/>
          </a:p>
          <a:p>
            <a:pPr indent="0" lvl="0" marL="0" rtl="0" algn="l">
              <a:lnSpc>
                <a:spcPct val="90000"/>
              </a:lnSpc>
              <a:spcBef>
                <a:spcPts val="1000"/>
              </a:spcBef>
              <a:spcAft>
                <a:spcPts val="0"/>
              </a:spcAft>
              <a:buClr>
                <a:schemeClr val="dk1"/>
              </a:buClr>
              <a:buSzPts val="2800"/>
              <a:buNone/>
            </a:pPr>
            <a:r>
              <a:t/>
            </a:r>
            <a:endParaRPr/>
          </a:p>
        </p:txBody>
      </p:sp>
      <p:grpSp>
        <p:nvGrpSpPr>
          <p:cNvPr id="1478" name="Google Shape;1478;p71"/>
          <p:cNvGrpSpPr/>
          <p:nvPr/>
        </p:nvGrpSpPr>
        <p:grpSpPr>
          <a:xfrm>
            <a:off x="9600959" y="328481"/>
            <a:ext cx="2832739" cy="432092"/>
            <a:chOff x="4115835" y="413123"/>
            <a:chExt cx="2832739" cy="432092"/>
          </a:xfrm>
        </p:grpSpPr>
        <p:cxnSp>
          <p:nvCxnSpPr>
            <p:cNvPr id="1479" name="Google Shape;1479;p7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80" name="Google Shape;1480;p7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1" name="Google Shape;1481;p7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82" name="Google Shape;1482;p7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83" name="Google Shape;1483;p7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84" name="Google Shape;1484;p7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85" name="Google Shape;1485;p7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86" name="Google Shape;1486;p7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7" name="Google Shape;1487;p7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8" name="Google Shape;1488;p71"/>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9" name="Google Shape;1489;p7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90" name="Google Shape;1490;p71"/>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Révision des documents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72"/>
          <p:cNvSpPr txBox="1"/>
          <p:nvPr>
            <p:ph idx="1" type="body"/>
          </p:nvPr>
        </p:nvSpPr>
        <p:spPr>
          <a:xfrm>
            <a:off x="838200" y="226537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Évaluer et réviser le modèle logique du programme.</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Intégrer les descriptions des activités (Activité 3) aux documents du programme.</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Prévoir des comptes-rendus à destination de la communauté.</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496" name="Google Shape;1496;p72"/>
          <p:cNvGrpSpPr/>
          <p:nvPr/>
        </p:nvGrpSpPr>
        <p:grpSpPr>
          <a:xfrm>
            <a:off x="9600959" y="328481"/>
            <a:ext cx="2832739" cy="432092"/>
            <a:chOff x="4115835" y="413123"/>
            <a:chExt cx="2832739" cy="432092"/>
          </a:xfrm>
        </p:grpSpPr>
        <p:cxnSp>
          <p:nvCxnSpPr>
            <p:cNvPr id="1497" name="Google Shape;1497;p7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98" name="Google Shape;1498;p7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99" name="Google Shape;1499;p7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00" name="Google Shape;1500;p7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01" name="Google Shape;1501;p7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02" name="Google Shape;1502;p7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503" name="Google Shape;1503;p7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504" name="Google Shape;1504;p7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05" name="Google Shape;1505;p7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06" name="Google Shape;1506;p72"/>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07" name="Google Shape;1507;p7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508" name="Google Shape;1508;p72"/>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Révision des documents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évalué le modèle logique du programme (Activité 1), évalué chacune des activités à l’aune des « Neuf attributs communs aux interventions de modification des normes en milieu communautaire » (Activité 2), analysé la chaîne logique pour chacune des activités prévues (Activité 3), et pris en compte les risques associés aux effets imprévus du travail sur les normes sociales (Activité 4). Enfin, l’équipe a utilisé cette analyse pour réécrire les documents du programme, afin que ceux-ci incluent pleinement les normes sociales. Ainsi se conclut le Module 3. Dans le prochain module, qui est également le dernier, l’équipe évaluera et adaptera le plan de suivi et d’évaluation afin que celui-ci reflète la nouvelle importance accordée aux normes sociales et les nouvelles activités.</a:t>
            </a:r>
            <a:endParaRPr/>
          </a:p>
          <a:p>
            <a:pPr indent="-50800" lvl="0" marL="22860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514" name="Google Shape;1514;p73"/>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Révision des documents du programme</a:t>
            </a:r>
            <a:endParaRPr b="1" i="0" sz="3200">
              <a:solidFill>
                <a:schemeClr val="accent2"/>
              </a:solidFill>
              <a:latin typeface="Calibri"/>
              <a:ea typeface="Calibri"/>
              <a:cs typeface="Calibri"/>
              <a:sym typeface="Calibri"/>
            </a:endParaRPr>
          </a:p>
        </p:txBody>
      </p:sp>
      <p:grpSp>
        <p:nvGrpSpPr>
          <p:cNvPr id="1515" name="Google Shape;1515;p73"/>
          <p:cNvGrpSpPr/>
          <p:nvPr/>
        </p:nvGrpSpPr>
        <p:grpSpPr>
          <a:xfrm>
            <a:off x="9600959" y="328481"/>
            <a:ext cx="2832739" cy="432092"/>
            <a:chOff x="4115835" y="413123"/>
            <a:chExt cx="2832739" cy="432092"/>
          </a:xfrm>
        </p:grpSpPr>
        <p:cxnSp>
          <p:nvCxnSpPr>
            <p:cNvPr id="1516" name="Google Shape;1516;p7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17" name="Google Shape;1517;p7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18" name="Google Shape;1518;p7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19" name="Google Shape;1519;p7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20" name="Google Shape;1520;p7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21" name="Google Shape;1521;p7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522" name="Google Shape;1522;p7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523" name="Google Shape;1523;p7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24" name="Google Shape;1524;p7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25" name="Google Shape;1525;p73"/>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26" name="Google Shape;1526;p7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grpSp>
        <p:nvGrpSpPr>
          <p:cNvPr id="1531" name="Google Shape;1531;p74"/>
          <p:cNvGrpSpPr/>
          <p:nvPr/>
        </p:nvGrpSpPr>
        <p:grpSpPr>
          <a:xfrm>
            <a:off x="4729908" y="2086544"/>
            <a:ext cx="2732183" cy="2402335"/>
            <a:chOff x="4729908" y="1385475"/>
            <a:chExt cx="2732183" cy="2402335"/>
          </a:xfrm>
        </p:grpSpPr>
        <p:sp>
          <p:nvSpPr>
            <p:cNvPr id="1532" name="Google Shape;1532;p74"/>
            <p:cNvSpPr txBox="1"/>
            <p:nvPr/>
          </p:nvSpPr>
          <p:spPr>
            <a:xfrm>
              <a:off x="4729908" y="3447376"/>
              <a:ext cx="2732183" cy="340434"/>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Plan de suivi</a:t>
              </a:r>
              <a:endParaRPr/>
            </a:p>
          </p:txBody>
        </p:sp>
        <p:grpSp>
          <p:nvGrpSpPr>
            <p:cNvPr id="1533" name="Google Shape;1533;p74"/>
            <p:cNvGrpSpPr/>
            <p:nvPr/>
          </p:nvGrpSpPr>
          <p:grpSpPr>
            <a:xfrm>
              <a:off x="5131224" y="1385475"/>
              <a:ext cx="1929553" cy="1929553"/>
              <a:chOff x="453466" y="5899754"/>
              <a:chExt cx="2305246" cy="2305246"/>
            </a:xfrm>
          </p:grpSpPr>
          <p:sp>
            <p:nvSpPr>
              <p:cNvPr id="1534" name="Google Shape;1534;p74"/>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35" name="Google Shape;1535;p74"/>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cap="none" strike="noStrike">
                    <a:solidFill>
                      <a:srgbClr val="07C1E8"/>
                    </a:solidFill>
                    <a:latin typeface="Comfortaa"/>
                    <a:ea typeface="Comfortaa"/>
                    <a:cs typeface="Comfortaa"/>
                    <a:sym typeface="Comfortaa"/>
                  </a:rPr>
                  <a:t>MODULE </a:t>
                </a:r>
                <a:r>
                  <a:rPr b="1" i="0" lang="fr-FR" sz="1100" cap="none" strike="noStrike">
                    <a:solidFill>
                      <a:srgbClr val="07C1E8"/>
                    </a:solidFill>
                    <a:latin typeface="Comfortaa"/>
                    <a:ea typeface="Comfortaa"/>
                    <a:cs typeface="Comfortaa"/>
                    <a:sym typeface="Comfortaa"/>
                  </a:rPr>
                  <a:t>4</a:t>
                </a:r>
                <a:endParaRPr b="1" i="0" sz="900">
                  <a:solidFill>
                    <a:srgbClr val="07C1E8"/>
                  </a:solidFill>
                  <a:latin typeface="Comfortaa"/>
                  <a:ea typeface="Comfortaa"/>
                  <a:cs typeface="Comfortaa"/>
                  <a:sym typeface="Comfortaa"/>
                </a:endParaRPr>
              </a:p>
            </p:txBody>
          </p:sp>
        </p:gr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75"/>
          <p:cNvSpPr txBox="1"/>
          <p:nvPr>
            <p:ph idx="1" type="body"/>
          </p:nvPr>
        </p:nvSpPr>
        <p:spPr>
          <a:xfrm>
            <a:off x="946528" y="1463004"/>
            <a:ext cx="11035589" cy="5187177"/>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OBJECTIF</a:t>
            </a:r>
            <a:endParaRPr/>
          </a:p>
          <a:p>
            <a:pPr indent="0" lvl="0" marL="0" rtl="0" algn="l">
              <a:lnSpc>
                <a:spcPct val="120000"/>
              </a:lnSpc>
              <a:spcBef>
                <a:spcPts val="1000"/>
              </a:spcBef>
              <a:spcAft>
                <a:spcPts val="0"/>
              </a:spcAft>
              <a:buClr>
                <a:srgbClr val="454545"/>
              </a:buClr>
              <a:buSzPct val="100000"/>
              <a:buNone/>
            </a:pPr>
            <a:r>
              <a:rPr b="0" i="0" lang="fr-FR" sz="7200" cap="none" strike="noStrike">
                <a:solidFill>
                  <a:srgbClr val="454545"/>
                </a:solidFill>
                <a:latin typeface="Avenir"/>
                <a:ea typeface="Avenir"/>
                <a:cs typeface="Avenir"/>
                <a:sym typeface="Avenir"/>
              </a:rPr>
              <a:t>L’objectif de ce module est d’affiner votre plan de suivi, afin d’accompagner le travail du programme sur les normes sociales. Il est destiné à éclairer ou à compléter le plan de suivi, d’évaluation et d’apprentissage plus global du programme. Dans le cadre de ce module, l’équipe va affiner ou adapter le plan de suivi et d’évaluation, y compris les indicateurs, les sources de données, la ventilation des données et la fréquence de recueil des données, afin d’évaluer la qualité du programme, sa couverture/portée, et ses effets initiaux. Cela ne comprend pas le développement d’outils.</a:t>
            </a:r>
            <a:endParaRPr sz="7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ACTIVITÉS DANS CE MODULE</a:t>
            </a:r>
            <a:endParaRPr/>
          </a:p>
          <a:p>
            <a:pPr indent="-127000" lvl="0" marL="273050" rtl="0" algn="l">
              <a:lnSpc>
                <a:spcPct val="120000"/>
              </a:lnSpc>
              <a:spcBef>
                <a:spcPts val="1000"/>
              </a:spcBef>
              <a:spcAft>
                <a:spcPts val="0"/>
              </a:spcAft>
              <a:buClr>
                <a:srgbClr val="454545"/>
              </a:buClr>
              <a:buSzPct val="100000"/>
              <a:buFont typeface="Calibri"/>
              <a:buAutoNum type="arabicPeriod"/>
            </a:pPr>
            <a:r>
              <a:rPr b="0" i="0" lang="fr-FR" sz="8000" cap="none" strike="noStrike">
                <a:solidFill>
                  <a:srgbClr val="454545"/>
                </a:solidFill>
                <a:latin typeface="Avenir"/>
                <a:ea typeface="Avenir"/>
                <a:cs typeface="Avenir"/>
                <a:sym typeface="Avenir"/>
              </a:rPr>
              <a:t> </a:t>
            </a:r>
            <a:r>
              <a:rPr b="0" i="0" lang="fr-FR" sz="7200" cap="none" strike="noStrike">
                <a:solidFill>
                  <a:srgbClr val="454545"/>
                </a:solidFill>
                <a:latin typeface="Avenir"/>
                <a:ea typeface="Avenir"/>
                <a:cs typeface="Avenir"/>
                <a:sym typeface="Avenir"/>
              </a:rPr>
              <a:t>Développer des indicateurs pour les normes sociales identifiées</a:t>
            </a:r>
            <a:endParaRPr/>
          </a:p>
          <a:p>
            <a:pPr indent="-114300" lvl="0" marL="273050" rtl="0" algn="l">
              <a:lnSpc>
                <a:spcPct val="120000"/>
              </a:lnSpc>
              <a:spcBef>
                <a:spcPts val="1000"/>
              </a:spcBef>
              <a:spcAft>
                <a:spcPts val="0"/>
              </a:spcAft>
              <a:buClr>
                <a:srgbClr val="454545"/>
              </a:buClr>
              <a:buSzPct val="100000"/>
              <a:buFont typeface="Calibri"/>
              <a:buAutoNum type="arabicPeriod"/>
            </a:pPr>
            <a:r>
              <a:rPr b="0" i="0" lang="fr-FR" sz="7200" cap="none" strike="noStrike">
                <a:solidFill>
                  <a:srgbClr val="454545"/>
                </a:solidFill>
                <a:latin typeface="Avenir"/>
                <a:ea typeface="Avenir"/>
                <a:cs typeface="Avenir"/>
                <a:sym typeface="Avenir"/>
              </a:rPr>
              <a:t> Intégrer les indicateurs des normes sociales au plan de suivi et d’évaluation </a:t>
            </a:r>
            <a:endParaRPr/>
          </a:p>
          <a:p>
            <a:pPr indent="-114300" lvl="0" marL="273050" rtl="0" algn="l">
              <a:lnSpc>
                <a:spcPct val="120000"/>
              </a:lnSpc>
              <a:spcBef>
                <a:spcPts val="1000"/>
              </a:spcBef>
              <a:spcAft>
                <a:spcPts val="0"/>
              </a:spcAft>
              <a:buClr>
                <a:srgbClr val="454545"/>
              </a:buClr>
              <a:buSzPct val="100000"/>
              <a:buFont typeface="Calibri"/>
              <a:buAutoNum type="arabicPeriod"/>
            </a:pPr>
            <a:r>
              <a:rPr b="0" i="0" lang="fr-FR" sz="7200" cap="none" strike="noStrike">
                <a:solidFill>
                  <a:srgbClr val="454545"/>
                </a:solidFill>
                <a:latin typeface="Avenir"/>
                <a:ea typeface="Avenir"/>
                <a:cs typeface="Avenir"/>
                <a:sym typeface="Avenir"/>
              </a:rPr>
              <a:t> Inclure une enquête qualitative afin d’enrichir les indicateurs quantitatifs</a:t>
            </a:r>
            <a:endParaRPr/>
          </a:p>
          <a:p>
            <a:pPr indent="-114300" lvl="0" marL="273050" rtl="0" algn="l">
              <a:lnSpc>
                <a:spcPct val="120000"/>
              </a:lnSpc>
              <a:spcBef>
                <a:spcPts val="1000"/>
              </a:spcBef>
              <a:spcAft>
                <a:spcPts val="0"/>
              </a:spcAft>
              <a:buClr>
                <a:srgbClr val="454545"/>
              </a:buClr>
              <a:buSzPct val="100000"/>
              <a:buFont typeface="Calibri"/>
              <a:buAutoNum type="arabicPeriod"/>
            </a:pPr>
            <a:r>
              <a:rPr b="0" i="0" lang="fr-FR" sz="7200" cap="none" strike="noStrike">
                <a:solidFill>
                  <a:srgbClr val="454545"/>
                </a:solidFill>
                <a:latin typeface="Avenir"/>
                <a:ea typeface="Avenir"/>
                <a:cs typeface="Avenir"/>
                <a:sym typeface="Avenir"/>
              </a:rPr>
              <a:t> Finaliser le tableau du plan de suivi des normes sociales</a:t>
            </a:r>
            <a:endParaRPr>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RÉSULTAT</a:t>
            </a:r>
            <a:endParaRPr/>
          </a:p>
          <a:p>
            <a:pPr indent="0" lvl="0" marL="0" rtl="0" algn="l">
              <a:lnSpc>
                <a:spcPct val="120000"/>
              </a:lnSpc>
              <a:spcBef>
                <a:spcPts val="1000"/>
              </a:spcBef>
              <a:spcAft>
                <a:spcPts val="0"/>
              </a:spcAft>
              <a:buClr>
                <a:srgbClr val="454545"/>
              </a:buClr>
              <a:buSzPct val="100000"/>
              <a:buNone/>
            </a:pPr>
            <a:r>
              <a:rPr b="0" i="0" lang="fr-FR" sz="7200" cap="none" strike="noStrike">
                <a:solidFill>
                  <a:srgbClr val="454545"/>
                </a:solidFill>
                <a:latin typeface="Avenir"/>
                <a:ea typeface="Avenir"/>
                <a:cs typeface="Avenir"/>
                <a:sym typeface="Avenir"/>
              </a:rPr>
              <a:t>Tableau du plan de suivi</a:t>
            </a:r>
            <a:endParaRPr/>
          </a:p>
          <a:p>
            <a:pPr indent="0" lvl="0" marL="0" rtl="0" algn="l">
              <a:lnSpc>
                <a:spcPct val="90000"/>
              </a:lnSpc>
              <a:spcBef>
                <a:spcPts val="1000"/>
              </a:spcBef>
              <a:spcAft>
                <a:spcPts val="0"/>
              </a:spcAft>
              <a:buClr>
                <a:schemeClr val="dk1"/>
              </a:buClr>
              <a:buSzPct val="100000"/>
              <a:buNone/>
            </a:pPr>
            <a:r>
              <a:t/>
            </a:r>
            <a:endParaRPr sz="3200">
              <a:solidFill>
                <a:srgbClr val="0193C0"/>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ct val="100000"/>
              <a:buNone/>
            </a:pPr>
            <a:r>
              <a:t/>
            </a:r>
            <a:endParaRPr sz="3200">
              <a:solidFill>
                <a:srgbClr val="0193C0"/>
              </a:solidFill>
              <a:latin typeface="Comfortaa"/>
              <a:ea typeface="Comfortaa"/>
              <a:cs typeface="Comfortaa"/>
              <a:sym typeface="Comfortaa"/>
            </a:endParaRPr>
          </a:p>
          <a:p>
            <a:pPr indent="0" lvl="0" marL="0" rtl="0" algn="l">
              <a:lnSpc>
                <a:spcPct val="90000"/>
              </a:lnSpc>
              <a:spcBef>
                <a:spcPts val="1000"/>
              </a:spcBef>
              <a:spcAft>
                <a:spcPts val="0"/>
              </a:spcAft>
              <a:buClr>
                <a:srgbClr val="07C1E8"/>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07C1E8"/>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sp>
        <p:nvSpPr>
          <p:cNvPr id="1541" name="Google Shape;1541;p75"/>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4 : Plan de suivi</a:t>
            </a:r>
            <a:endParaRPr b="1" i="0" sz="3200">
              <a:solidFill>
                <a:schemeClr val="accent2"/>
              </a:solidFill>
              <a:latin typeface="Calibri"/>
              <a:ea typeface="Calibri"/>
              <a:cs typeface="Calibri"/>
              <a:sym typeface="Calibri"/>
            </a:endParaRPr>
          </a:p>
        </p:txBody>
      </p:sp>
      <p:grpSp>
        <p:nvGrpSpPr>
          <p:cNvPr id="1542" name="Google Shape;1542;p75"/>
          <p:cNvGrpSpPr/>
          <p:nvPr/>
        </p:nvGrpSpPr>
        <p:grpSpPr>
          <a:xfrm>
            <a:off x="9600959" y="328481"/>
            <a:ext cx="2832739" cy="432092"/>
            <a:chOff x="4115835" y="413123"/>
            <a:chExt cx="2832739" cy="432092"/>
          </a:xfrm>
        </p:grpSpPr>
        <p:cxnSp>
          <p:nvCxnSpPr>
            <p:cNvPr id="1543" name="Google Shape;1543;p7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44" name="Google Shape;1544;p7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45" name="Google Shape;1545;p7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46" name="Google Shape;1546;p7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47" name="Google Shape;1547;p7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48" name="Google Shape;1548;p7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549" name="Google Shape;1549;p7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550" name="Google Shape;1550;p7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51" name="Google Shape;1551;p7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52" name="Google Shape;1552;p7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53" name="Google Shape;1553;p75"/>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76"/>
          <p:cNvSpPr txBox="1"/>
          <p:nvPr>
            <p:ph idx="1" type="body"/>
          </p:nvPr>
        </p:nvSpPr>
        <p:spPr>
          <a:xfrm>
            <a:off x="946528" y="1561832"/>
            <a:ext cx="11035589" cy="46307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193C0"/>
              </a:buClr>
              <a:buSzPct val="100000"/>
              <a:buNone/>
            </a:pPr>
            <a:r>
              <a:rPr b="0" i="0" lang="fr-FR" sz="3800" cap="none" strike="noStrike">
                <a:solidFill>
                  <a:srgbClr val="0193C0"/>
                </a:solidFill>
                <a:latin typeface="Comfortaa"/>
                <a:ea typeface="Comfortaa"/>
                <a:cs typeface="Comfortaa"/>
                <a:sym typeface="Comfortaa"/>
              </a:rPr>
              <a:t>TERMES CLÉS</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normes descriptives</a:t>
            </a:r>
            <a:r>
              <a:rPr b="0" i="0" lang="fr-FR" sz="3400" cap="none" strike="noStrike">
                <a:solidFill>
                  <a:srgbClr val="454545"/>
                </a:solidFill>
                <a:latin typeface="Avenir"/>
                <a:ea typeface="Avenir"/>
                <a:cs typeface="Avenir"/>
                <a:sym typeface="Avenir"/>
              </a:rPr>
              <a:t> désignent</a:t>
            </a:r>
            <a:r>
              <a:rPr b="1" i="0" lang="fr-FR" sz="3400" cap="none" strike="noStrike">
                <a:solidFill>
                  <a:srgbClr val="454545"/>
                </a:solidFill>
                <a:latin typeface="Avenir"/>
                <a:ea typeface="Avenir"/>
                <a:cs typeface="Avenir"/>
                <a:sym typeface="Avenir"/>
              </a:rPr>
              <a:t> </a:t>
            </a:r>
            <a:r>
              <a:rPr b="0" i="0" lang="fr-FR" sz="3400" cap="none" strike="noStrike">
                <a:solidFill>
                  <a:srgbClr val="454545"/>
                </a:solidFill>
                <a:latin typeface="Avenir"/>
                <a:ea typeface="Avenir"/>
                <a:cs typeface="Avenir"/>
                <a:sym typeface="Avenir"/>
              </a:rPr>
              <a:t>ce que les personnes pensent que les autres font (ce qui « est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normes prescriptives</a:t>
            </a:r>
            <a:r>
              <a:rPr b="0" i="0" lang="fr-FR" sz="3400" cap="none" strike="noStrike">
                <a:solidFill>
                  <a:srgbClr val="454545"/>
                </a:solidFill>
                <a:latin typeface="Avenir"/>
                <a:ea typeface="Avenir"/>
                <a:cs typeface="Avenir"/>
                <a:sym typeface="Avenir"/>
              </a:rPr>
              <a:t> désignent</a:t>
            </a:r>
            <a:r>
              <a:rPr b="1" i="0" lang="fr-FR" sz="3400" cap="none" strike="noStrike">
                <a:solidFill>
                  <a:srgbClr val="454545"/>
                </a:solidFill>
                <a:latin typeface="Avenir"/>
                <a:ea typeface="Avenir"/>
                <a:cs typeface="Avenir"/>
                <a:sym typeface="Avenir"/>
              </a:rPr>
              <a:t> </a:t>
            </a:r>
            <a:r>
              <a:rPr b="0" i="0" lang="fr-FR" sz="3400" cap="none" strike="noStrike">
                <a:solidFill>
                  <a:srgbClr val="454545"/>
                </a:solidFill>
                <a:latin typeface="Avenir"/>
                <a:ea typeface="Avenir"/>
                <a:cs typeface="Avenir"/>
                <a:sym typeface="Avenir"/>
              </a:rPr>
              <a:t>ce à quoi les personnes pensent que les autres sont favorables (ce qui « doit être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extrants</a:t>
            </a:r>
            <a:r>
              <a:rPr b="0" i="0" lang="fr-FR" sz="3400" cap="none" strike="noStrike">
                <a:solidFill>
                  <a:srgbClr val="454545"/>
                </a:solidFill>
                <a:latin typeface="Avenir"/>
                <a:ea typeface="Avenir"/>
                <a:cs typeface="Avenir"/>
                <a:sym typeface="Avenir"/>
              </a:rPr>
              <a:t> désignent les activités, les services, les événements et les produits qui touchent la cible principale du programme.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indicateurs relatifs aux extrants</a:t>
            </a:r>
            <a:r>
              <a:rPr b="0" i="0" lang="fr-FR" sz="3400" cap="none" strike="noStrike">
                <a:solidFill>
                  <a:srgbClr val="454545"/>
                </a:solidFill>
                <a:latin typeface="Avenir"/>
                <a:ea typeface="Avenir"/>
                <a:cs typeface="Avenir"/>
                <a:sym typeface="Avenir"/>
              </a:rPr>
              <a:t> permettent d’évaluer les activités, les services, les événements et les produits qui touchent la cible principale du programme.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indicateurs relatifs aux effets </a:t>
            </a:r>
            <a:r>
              <a:rPr b="0" i="0" lang="fr-FR" sz="3400" cap="none" strike="noStrike">
                <a:solidFill>
                  <a:srgbClr val="454545"/>
                </a:solidFill>
                <a:latin typeface="Avenir"/>
                <a:ea typeface="Avenir"/>
                <a:cs typeface="Avenir"/>
                <a:sym typeface="Avenir"/>
              </a:rPr>
              <a:t>permettent de déterminer si les activités du programme ont permis d’atteindre les objectifs du programme. Ils aident à répondre à la question suivante : « les activités du programme ont-elles changé les choses ? »</a:t>
            </a:r>
            <a:endParaRPr/>
          </a:p>
          <a:p>
            <a:pPr indent="-98425" lvl="0" marL="368300" rtl="0" algn="l">
              <a:lnSpc>
                <a:spcPct val="90000"/>
              </a:lnSpc>
              <a:spcBef>
                <a:spcPts val="1000"/>
              </a:spcBef>
              <a:spcAft>
                <a:spcPts val="0"/>
              </a:spcAft>
              <a:buClr>
                <a:srgbClr val="05B5DB"/>
              </a:buClr>
              <a:buSzPct val="119999"/>
              <a:buFont typeface="Courier New"/>
              <a:buNone/>
            </a:pPr>
            <a:r>
              <a:t/>
            </a:r>
            <a:endParaRPr/>
          </a:p>
        </p:txBody>
      </p:sp>
      <p:sp>
        <p:nvSpPr>
          <p:cNvPr id="1559" name="Google Shape;1559;p76"/>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4 : Plan de suivi</a:t>
            </a:r>
            <a:endParaRPr b="1" i="0" sz="3200">
              <a:solidFill>
                <a:schemeClr val="accent2"/>
              </a:solidFill>
              <a:latin typeface="Calibri"/>
              <a:ea typeface="Calibri"/>
              <a:cs typeface="Calibri"/>
              <a:sym typeface="Calibri"/>
            </a:endParaRPr>
          </a:p>
        </p:txBody>
      </p:sp>
      <p:grpSp>
        <p:nvGrpSpPr>
          <p:cNvPr id="1560" name="Google Shape;1560;p76"/>
          <p:cNvGrpSpPr/>
          <p:nvPr/>
        </p:nvGrpSpPr>
        <p:grpSpPr>
          <a:xfrm>
            <a:off x="9600959" y="328481"/>
            <a:ext cx="2832739" cy="432092"/>
            <a:chOff x="4115835" y="413123"/>
            <a:chExt cx="2832739" cy="432092"/>
          </a:xfrm>
        </p:grpSpPr>
        <p:cxnSp>
          <p:nvCxnSpPr>
            <p:cNvPr id="1561" name="Google Shape;1561;p7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62" name="Google Shape;1562;p7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63" name="Google Shape;1563;p7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64" name="Google Shape;1564;p7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65" name="Google Shape;1565;p7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66" name="Google Shape;1566;p7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567" name="Google Shape;1567;p7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568" name="Google Shape;1568;p7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69" name="Google Shape;1569;p7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70" name="Google Shape;1570;p7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71" name="Google Shape;1571;p76"/>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77"/>
          <p:cNvSpPr txBox="1"/>
          <p:nvPr>
            <p:ph idx="1" type="body"/>
          </p:nvPr>
        </p:nvSpPr>
        <p:spPr>
          <a:xfrm>
            <a:off x="946529" y="1607343"/>
            <a:ext cx="10515600" cy="36433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Un ou plusieurs membres du personnel de suivi et d’évaluation aideront l’équipe à réexaminer chacune des normes qu’elle prévoit de recadrer ou de modifier (comme défini dans le Module 2, Activité 2). Cette activité offrira la possibilité à l’équipe d’amorcer une réflexion critique sur la manière dont seront évaluées les normes sociales qu’elle souhaite recadrer ou modifier. </a:t>
            </a:r>
            <a:endParaRPr/>
          </a:p>
          <a:p>
            <a:pPr indent="0" lvl="0" marL="0" rtl="0" algn="l">
              <a:lnSpc>
                <a:spcPct val="10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chemeClr val="dk1"/>
              </a:buClr>
              <a:buSzPts val="2400"/>
              <a:buNone/>
            </a:pPr>
            <a:r>
              <a:t/>
            </a:r>
            <a:endParaRPr sz="2400">
              <a:latin typeface="Avenir"/>
              <a:ea typeface="Avenir"/>
              <a:cs typeface="Avenir"/>
              <a:sym typeface="Avenir"/>
            </a:endParaRPr>
          </a:p>
        </p:txBody>
      </p:sp>
      <p:sp>
        <p:nvSpPr>
          <p:cNvPr id="1577" name="Google Shape;1577;p77"/>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4 : Plan de suivi</a:t>
            </a:r>
            <a:endParaRPr b="1" i="0" sz="3200">
              <a:solidFill>
                <a:schemeClr val="accent2"/>
              </a:solidFill>
              <a:latin typeface="Calibri"/>
              <a:ea typeface="Calibri"/>
              <a:cs typeface="Calibri"/>
              <a:sym typeface="Calibri"/>
            </a:endParaRPr>
          </a:p>
        </p:txBody>
      </p:sp>
      <p:grpSp>
        <p:nvGrpSpPr>
          <p:cNvPr id="1578" name="Google Shape;1578;p77"/>
          <p:cNvGrpSpPr/>
          <p:nvPr/>
        </p:nvGrpSpPr>
        <p:grpSpPr>
          <a:xfrm>
            <a:off x="9600959" y="328481"/>
            <a:ext cx="2832739" cy="432092"/>
            <a:chOff x="4115835" y="413123"/>
            <a:chExt cx="2832739" cy="432092"/>
          </a:xfrm>
        </p:grpSpPr>
        <p:cxnSp>
          <p:nvCxnSpPr>
            <p:cNvPr id="1579" name="Google Shape;1579;p7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80" name="Google Shape;1580;p7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1" name="Google Shape;1581;p7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82" name="Google Shape;1582;p7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83" name="Google Shape;1583;p7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84" name="Google Shape;1584;p7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585" name="Google Shape;1585;p7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586" name="Google Shape;1586;p7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7" name="Google Shape;1587;p7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8" name="Google Shape;1588;p7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9" name="Google Shape;1589;p77"/>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78"/>
          <p:cNvSpPr txBox="1"/>
          <p:nvPr>
            <p:ph idx="1" type="body"/>
          </p:nvPr>
        </p:nvSpPr>
        <p:spPr>
          <a:xfrm>
            <a:off x="946529" y="1930200"/>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Recopier dans le tableau ci-dessous chacune des normes incluses dans les catégories « recadrage » ou « modification » dans le cadre du Module 2, ainsi que les nouveaux objectifs/objectifs révisés. </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Pour chacune des normes, selon ce qui est approprié/pertinent, formuler des indicateurs à la fois pour les normes descriptives et prescriptives, sauf s’il est évident qu’un seul type de norme est pertinent dans le cadre de l’objectif concerné.</a:t>
            </a:r>
            <a:br>
              <a:rPr lang="fr-FR" sz="2800"/>
            </a:br>
            <a:br>
              <a:rPr lang="fr-FR" sz="2800"/>
            </a:br>
            <a:endParaRPr/>
          </a:p>
          <a:p>
            <a:pPr indent="0" lvl="0" marL="0" rtl="0" algn="l">
              <a:lnSpc>
                <a:spcPct val="90000"/>
              </a:lnSpc>
              <a:spcBef>
                <a:spcPts val="1000"/>
              </a:spcBef>
              <a:spcAft>
                <a:spcPts val="0"/>
              </a:spcAft>
              <a:buClr>
                <a:schemeClr val="dk1"/>
              </a:buClr>
              <a:buSzPts val="2800"/>
              <a:buNone/>
            </a:pPr>
            <a:r>
              <a:t/>
            </a:r>
            <a:endParaRPr/>
          </a:p>
        </p:txBody>
      </p:sp>
      <p:sp>
        <p:nvSpPr>
          <p:cNvPr id="1595" name="Google Shape;1595;p78"/>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 des indicateurs pour les normes sociales identifiées</a:t>
            </a:r>
            <a:endParaRPr b="1" i="0" sz="3200">
              <a:solidFill>
                <a:schemeClr val="accent2"/>
              </a:solidFill>
              <a:latin typeface="Calibri"/>
              <a:ea typeface="Calibri"/>
              <a:cs typeface="Calibri"/>
              <a:sym typeface="Calibri"/>
            </a:endParaRPr>
          </a:p>
        </p:txBody>
      </p:sp>
      <p:grpSp>
        <p:nvGrpSpPr>
          <p:cNvPr id="1596" name="Google Shape;1596;p78"/>
          <p:cNvGrpSpPr/>
          <p:nvPr/>
        </p:nvGrpSpPr>
        <p:grpSpPr>
          <a:xfrm>
            <a:off x="9600959" y="328481"/>
            <a:ext cx="2832739" cy="432092"/>
            <a:chOff x="4115835" y="413123"/>
            <a:chExt cx="2832739" cy="432092"/>
          </a:xfrm>
        </p:grpSpPr>
        <p:cxnSp>
          <p:nvCxnSpPr>
            <p:cNvPr id="1597" name="Google Shape;1597;p7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98" name="Google Shape;1598;p7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99" name="Google Shape;1599;p7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00" name="Google Shape;1600;p7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01" name="Google Shape;1601;p7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02" name="Google Shape;1602;p7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03" name="Google Shape;1603;p7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04" name="Google Shape;1604;p7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05" name="Google Shape;1605;p7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06" name="Google Shape;1606;p7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07" name="Google Shape;1607;p78"/>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graphicFrame>
        <p:nvGraphicFramePr>
          <p:cNvPr id="1613" name="Google Shape;1613;p79"/>
          <p:cNvGraphicFramePr/>
          <p:nvPr/>
        </p:nvGraphicFramePr>
        <p:xfrm>
          <a:off x="5414264" y="1190781"/>
          <a:ext cx="3000000" cy="3000000"/>
        </p:xfrm>
        <a:graphic>
          <a:graphicData uri="http://schemas.openxmlformats.org/drawingml/2006/table">
            <a:tbl>
              <a:tblPr bandRow="1" firstCol="1" firstRow="1">
                <a:noFill/>
                <a:tableStyleId>{E0F38CED-73EC-4667-8BEF-947559009787}</a:tableStyleId>
              </a:tblPr>
              <a:tblGrid>
                <a:gridCol w="672200"/>
                <a:gridCol w="1255825"/>
                <a:gridCol w="1042400"/>
                <a:gridCol w="1062650"/>
                <a:gridCol w="1062650"/>
              </a:tblGrid>
              <a:tr h="234800">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 Norme actuelle</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Norme future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Nouvel objectif/Objectif révisé</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descriptive</a:t>
                      </a:r>
                      <a:endParaRPr b="1" i="0" sz="120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prescriptive</a:t>
                      </a:r>
                      <a:endParaRPr b="1" i="0" sz="120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76900">
                <a:tc>
                  <a:txBody>
                    <a:bodyPr/>
                    <a:lstStyle/>
                    <a:p>
                      <a:pPr indent="0" lvl="0" marL="0" marR="0" rtl="0" algn="l">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Recadrage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Nouveau :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Modification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Nouveau :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614" name="Google Shape;1614;p79"/>
          <p:cNvSpPr txBox="1"/>
          <p:nvPr>
            <p:ph idx="1" type="body"/>
          </p:nvPr>
        </p:nvSpPr>
        <p:spPr>
          <a:xfrm>
            <a:off x="914400" y="2511425"/>
            <a:ext cx="2543695" cy="24415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Évaluation des indicateurs clés dans le modèle logique révisé</a:t>
            </a:r>
            <a:endParaRPr/>
          </a:p>
          <a:p>
            <a:pPr indent="0" lvl="0" marL="0" rtl="0" algn="l">
              <a:lnSpc>
                <a:spcPct val="10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9</a:t>
            </a:r>
            <a:endParaRPr sz="2000">
              <a:solidFill>
                <a:srgbClr val="0193C0"/>
              </a:solidFill>
              <a:latin typeface="Avenir"/>
              <a:ea typeface="Avenir"/>
              <a:cs typeface="Avenir"/>
              <a:sym typeface="Avenir"/>
            </a:endParaRPr>
          </a:p>
        </p:txBody>
      </p:sp>
      <p:sp>
        <p:nvSpPr>
          <p:cNvPr id="1615" name="Google Shape;1615;p79"/>
          <p:cNvSpPr txBox="1"/>
          <p:nvPr/>
        </p:nvSpPr>
        <p:spPr>
          <a:xfrm>
            <a:off x="1024445" y="540568"/>
            <a:ext cx="4704843" cy="388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indicateurs</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pour les normes sociales</a:t>
            </a:r>
            <a:r>
              <a:rPr b="1" i="0" lang="fr-FR" sz="3200" cap="none" strike="noStrike">
                <a:solidFill>
                  <a:srgbClr val="07C1E8"/>
                </a:solidFill>
                <a:latin typeface="Arial"/>
                <a:ea typeface="Arial"/>
                <a:cs typeface="Arial"/>
                <a:sym typeface="Arial"/>
              </a:rPr>
              <a:t> </a:t>
            </a:r>
            <a:r>
              <a:rPr b="1" i="0" lang="fr-FR" sz="3200" cap="none" strike="noStrike">
                <a:solidFill>
                  <a:srgbClr val="07C1E8"/>
                </a:solidFill>
                <a:latin typeface="Arial"/>
                <a:ea typeface="Arial"/>
                <a:cs typeface="Arial"/>
                <a:sym typeface="Arial"/>
              </a:rPr>
              <a:t>identifiées</a:t>
            </a:r>
            <a:endParaRPr b="1" i="0" sz="3200">
              <a:solidFill>
                <a:schemeClr val="accent2"/>
              </a:solidFill>
              <a:latin typeface="Calibri"/>
              <a:ea typeface="Calibri"/>
              <a:cs typeface="Calibri"/>
              <a:sym typeface="Calibri"/>
            </a:endParaRPr>
          </a:p>
        </p:txBody>
      </p:sp>
      <p:grpSp>
        <p:nvGrpSpPr>
          <p:cNvPr id="1616" name="Google Shape;1616;p79"/>
          <p:cNvGrpSpPr/>
          <p:nvPr/>
        </p:nvGrpSpPr>
        <p:grpSpPr>
          <a:xfrm>
            <a:off x="9600959" y="328481"/>
            <a:ext cx="2832739" cy="432092"/>
            <a:chOff x="4115835" y="413123"/>
            <a:chExt cx="2832739" cy="432092"/>
          </a:xfrm>
        </p:grpSpPr>
        <p:cxnSp>
          <p:nvCxnSpPr>
            <p:cNvPr id="1617" name="Google Shape;1617;p7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18" name="Google Shape;1618;p7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19" name="Google Shape;1619;p7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20" name="Google Shape;1620;p7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21" name="Google Shape;1621;p7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22" name="Google Shape;1622;p7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23" name="Google Shape;1623;p7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24" name="Google Shape;1624;p7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25" name="Google Shape;1625;p7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26" name="Google Shape;1626;p7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27" name="Google Shape;1627;p79"/>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8"/>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
        <p:nvSpPr>
          <p:cNvPr id="219" name="Google Shape;219;p8"/>
          <p:cNvSpPr txBox="1"/>
          <p:nvPr>
            <p:ph idx="1" type="body"/>
          </p:nvPr>
        </p:nvSpPr>
        <p:spPr>
          <a:xfrm>
            <a:off x="873812" y="2470799"/>
            <a:ext cx="6345071" cy="28334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devra analyser la relation entre les normes sociales et les comportements ciblés par le programme, ou comportements cibles. Pour ce faire, l’équipe devra se poser la question d’une éventuelle influence directe ou indirecte d’une norme sociale sur un comportement. </a:t>
            </a:r>
            <a:endParaRPr/>
          </a:p>
        </p:txBody>
      </p:sp>
      <p:grpSp>
        <p:nvGrpSpPr>
          <p:cNvPr id="220" name="Google Shape;220;p8"/>
          <p:cNvGrpSpPr/>
          <p:nvPr/>
        </p:nvGrpSpPr>
        <p:grpSpPr>
          <a:xfrm>
            <a:off x="7219946" y="1237687"/>
            <a:ext cx="4340988" cy="4382623"/>
            <a:chOff x="4785765" y="2461393"/>
            <a:chExt cx="1996985" cy="1996985"/>
          </a:xfrm>
        </p:grpSpPr>
        <p:sp>
          <p:nvSpPr>
            <p:cNvPr id="221" name="Google Shape;221;p8"/>
            <p:cNvSpPr/>
            <p:nvPr/>
          </p:nvSpPr>
          <p:spPr>
            <a:xfrm rot="2700000">
              <a:off x="5078217" y="2753845"/>
              <a:ext cx="1412082" cy="1412082"/>
            </a:xfrm>
            <a:prstGeom prst="ellipse">
              <a:avLst/>
            </a:prstGeom>
            <a:solidFill>
              <a:srgbClr val="07C1E8"/>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222" name="Google Shape;222;p8"/>
            <p:cNvSpPr txBox="1"/>
            <p:nvPr/>
          </p:nvSpPr>
          <p:spPr>
            <a:xfrm>
              <a:off x="5152941" y="3209881"/>
              <a:ext cx="1276894" cy="542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1800" u="none" cap="none" strike="noStrike">
                  <a:solidFill>
                    <a:srgbClr val="FFFFFF"/>
                  </a:solidFill>
                  <a:latin typeface="Avenir"/>
                  <a:ea typeface="Avenir"/>
                  <a:cs typeface="Avenir"/>
                  <a:sym typeface="Avenir"/>
                </a:rPr>
                <a:t>Un </a:t>
              </a:r>
              <a:r>
                <a:rPr b="1" i="0" lang="fr-FR" sz="1800" u="none" cap="none" strike="noStrike">
                  <a:solidFill>
                    <a:srgbClr val="FFFFFF"/>
                  </a:solidFill>
                  <a:latin typeface="Avenir"/>
                  <a:ea typeface="Avenir"/>
                  <a:cs typeface="Avenir"/>
                  <a:sym typeface="Avenir"/>
                </a:rPr>
                <a:t>comportement ciblé</a:t>
              </a:r>
              <a:r>
                <a:rPr b="0" i="0" lang="fr-FR" sz="1800" u="none" cap="none" strike="noStrike">
                  <a:solidFill>
                    <a:srgbClr val="FFFFFF"/>
                  </a:solidFill>
                  <a:latin typeface="Avenir"/>
                  <a:ea typeface="Avenir"/>
                  <a:cs typeface="Avenir"/>
                  <a:sym typeface="Avenir"/>
                </a:rPr>
                <a:t> est un comportement que le programme s’attelle à changer.</a:t>
              </a:r>
              <a:endParaRPr/>
            </a:p>
          </p:txBody>
        </p:sp>
      </p:grpSp>
      <p:grpSp>
        <p:nvGrpSpPr>
          <p:cNvPr id="223" name="Google Shape;223;p8"/>
          <p:cNvGrpSpPr/>
          <p:nvPr/>
        </p:nvGrpSpPr>
        <p:grpSpPr>
          <a:xfrm>
            <a:off x="9602236" y="327846"/>
            <a:ext cx="2832738" cy="432092"/>
            <a:chOff x="4115836" y="413123"/>
            <a:chExt cx="2832738" cy="432092"/>
          </a:xfrm>
        </p:grpSpPr>
        <p:cxnSp>
          <p:nvCxnSpPr>
            <p:cNvPr id="224" name="Google Shape;224;p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25" name="Google Shape;225;p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26" name="Google Shape;226;p8"/>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27" name="Google Shape;227;p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28" name="Google Shape;228;p8"/>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29" name="Google Shape;229;p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30" name="Google Shape;230;p8"/>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31" name="Google Shape;231;p8"/>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32" name="Google Shape;232;p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33" name="Google Shape;233;p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34" name="Google Shape;234;p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80"/>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1</a:t>
            </a:r>
            <a:endParaRPr/>
          </a:p>
        </p:txBody>
      </p:sp>
      <p:sp>
        <p:nvSpPr>
          <p:cNvPr id="1634" name="Google Shape;1634;p80"/>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635" name="Google Shape;1635;p80"/>
          <p:cNvGraphicFramePr/>
          <p:nvPr/>
        </p:nvGraphicFramePr>
        <p:xfrm>
          <a:off x="3950294" y="732972"/>
          <a:ext cx="3000000" cy="3000000"/>
        </p:xfrm>
        <a:graphic>
          <a:graphicData uri="http://schemas.openxmlformats.org/drawingml/2006/table">
            <a:tbl>
              <a:tblPr bandRow="1" firstCol="1" firstRow="1">
                <a:noFill/>
                <a:tableStyleId>{E0F38CED-73EC-4667-8BEF-947559009787}</a:tableStyleId>
              </a:tblPr>
              <a:tblGrid>
                <a:gridCol w="1290525"/>
                <a:gridCol w="1519000"/>
                <a:gridCol w="1519000"/>
                <a:gridCol w="1548500"/>
                <a:gridCol w="1548500"/>
              </a:tblGrid>
              <a:tr h="481575">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Norme actuelle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Norme future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Nouvel objectif/Objectif révisé</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descriptive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prescriptive</a:t>
                      </a:r>
                      <a:endParaRPr b="1" i="0" sz="120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068050">
                <a:tc>
                  <a:txBody>
                    <a:bodyPr/>
                    <a:lstStyle/>
                    <a:p>
                      <a:pPr indent="0" lvl="0" marL="0" marR="0" rtl="0" algn="l">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Il est important d’avoir une grande famille, en partie en raison de la reconnaissance et du statut social que cela confère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Recadrage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Le statut d’un homme au sein de la communauté dépend de sa capacité à subvenir aux besoins de ses enfants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Nouveau :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Augmenter le pourcentage d’hommes qui estiment que la capacité à subvenir aux besoins de leurs enfants est un aspect important de leur valeur en tant qu’hommes</a:t>
                      </a:r>
                      <a:endParaRPr/>
                    </a:p>
                    <a:p>
                      <a:pPr indent="0" lvl="0" marL="0" marR="0" rtl="0" algn="ctr">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000000"/>
                        </a:buClr>
                        <a:buSzPts val="1200"/>
                        <a:buFont typeface="Comfortaa"/>
                        <a:buNone/>
                      </a:pPr>
                      <a:r>
                        <a:rPr b="0" i="0" lang="fr-FR" sz="1200" u="none" cap="none" strike="noStrike">
                          <a:solidFill>
                            <a:srgbClr val="000000"/>
                          </a:solidFill>
                          <a:latin typeface="Comfortaa"/>
                          <a:ea typeface="Comfortaa"/>
                          <a:cs typeface="Comfortaa"/>
                          <a:sym typeface="Comfortaa"/>
                        </a:rPr>
                        <a:t>% des sondés qui rapportent que la plupart des hommes au sein de leur communauté n’ont pas (ou n’ont pas l’intention d’avoir) plus d’enfants que ce que leur permettent leurs moyens financiers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000000"/>
                        </a:buClr>
                        <a:buSzPts val="1200"/>
                        <a:buFont typeface="Comfortaa"/>
                        <a:buNone/>
                      </a:pPr>
                      <a:r>
                        <a:rPr b="0" i="0" lang="fr-FR" sz="1200" u="none" cap="none" strike="noStrike">
                          <a:solidFill>
                            <a:srgbClr val="000000"/>
                          </a:solidFill>
                          <a:latin typeface="Comfortaa"/>
                          <a:ea typeface="Comfortaa"/>
                          <a:cs typeface="Comfortaa"/>
                          <a:sym typeface="Comfortaa"/>
                        </a:rPr>
                        <a:t>% d’hommes qui rapportent que la plupart des personnes qui sont importantes à leurs yeux seraient favorables au fait de limiter la taille de leur famille en fonction de leurs moyens financiers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15700">
                <a:tc>
                  <a:txBody>
                    <a:bodyPr/>
                    <a:lstStyle/>
                    <a:p>
                      <a:pPr indent="0" lvl="0" marL="0" marR="0" rtl="0" algn="l">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Un vrai homme peut gérer son ménage et n’aborde pas la planification familiale avec sa partenaire.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Modification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Lorsque les hommes abordent le recours à la planification familiale avec leur partenaire, ils sont respectés par leur communauté</a:t>
                      </a:r>
                      <a:endParaRPr/>
                    </a:p>
                    <a:p>
                      <a:pPr indent="0" lvl="0" marL="0" marR="0" rtl="0" algn="ctr">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Nouveau :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Augmenter le pourcentage de membres de la communauté qui estiment que les hommes devraient aborder la planification familiale avec leur partenaire</a:t>
                      </a:r>
                      <a:endParaRPr/>
                    </a:p>
                    <a:p>
                      <a:pPr indent="0" lvl="0" marL="0" marR="0" rtl="0" algn="ctr">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 des sondés qui rapportent que la plupart des hommes au sein de leur communauté abordent la planification familiale avec leur partenaire (réponses ventilées par sexe et appartenance à un groupe prioritaire ou de référence)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000000"/>
                        </a:buClr>
                        <a:buSzPts val="1200"/>
                        <a:buFont typeface="Comfortaa"/>
                        <a:buNone/>
                      </a:pPr>
                      <a:r>
                        <a:rPr b="0" i="0" lang="fr-FR" sz="1200" u="none" cap="none" strike="noStrike">
                          <a:solidFill>
                            <a:srgbClr val="000000"/>
                          </a:solidFill>
                          <a:latin typeface="Comfortaa"/>
                          <a:ea typeface="Comfortaa"/>
                          <a:cs typeface="Comfortaa"/>
                          <a:sym typeface="Comfortaa"/>
                        </a:rPr>
                        <a:t>% d’hommes qui rapportent que la plupart des personnes qui sont importantes à leurs yeux les respecteraient s’ils abordaient la planification familiale avec leur partenaire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636" name="Google Shape;1636;p80"/>
          <p:cNvSpPr txBox="1"/>
          <p:nvPr>
            <p:ph idx="1" type="body"/>
          </p:nvPr>
        </p:nvSpPr>
        <p:spPr>
          <a:xfrm>
            <a:off x="642060" y="3424372"/>
            <a:ext cx="2271204" cy="184636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Évaluation des indicateurs clés dans le modèle logique</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637" name="Google Shape;1637;p80"/>
          <p:cNvSpPr txBox="1"/>
          <p:nvPr/>
        </p:nvSpPr>
        <p:spPr>
          <a:xfrm>
            <a:off x="471488" y="618092"/>
            <a:ext cx="3269239" cy="169118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indicateurs pour les normes sociales</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identifiées</a:t>
            </a:r>
            <a:endParaRPr b="1" i="0" sz="3200">
              <a:solidFill>
                <a:schemeClr val="accent2"/>
              </a:solidFill>
              <a:latin typeface="Calibri"/>
              <a:ea typeface="Calibri"/>
              <a:cs typeface="Calibri"/>
              <a:sym typeface="Calibri"/>
            </a:endParaRPr>
          </a:p>
        </p:txBody>
      </p:sp>
      <p:grpSp>
        <p:nvGrpSpPr>
          <p:cNvPr id="1638" name="Google Shape;1638;p80"/>
          <p:cNvGrpSpPr/>
          <p:nvPr/>
        </p:nvGrpSpPr>
        <p:grpSpPr>
          <a:xfrm>
            <a:off x="9600959" y="328481"/>
            <a:ext cx="2832739" cy="432092"/>
            <a:chOff x="4115835" y="413123"/>
            <a:chExt cx="2832739" cy="432092"/>
          </a:xfrm>
        </p:grpSpPr>
        <p:cxnSp>
          <p:nvCxnSpPr>
            <p:cNvPr id="1639" name="Google Shape;1639;p8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40" name="Google Shape;1640;p8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1" name="Google Shape;1641;p8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42" name="Google Shape;1642;p8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43" name="Google Shape;1643;p8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44" name="Google Shape;1644;p8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45" name="Google Shape;1645;p8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46" name="Google Shape;1646;p8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7" name="Google Shape;1647;p8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8" name="Google Shape;1648;p8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9" name="Google Shape;1649;p80"/>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81"/>
          <p:cNvSpPr txBox="1"/>
          <p:nvPr>
            <p:ph idx="1" type="body"/>
          </p:nvPr>
        </p:nvSpPr>
        <p:spPr>
          <a:xfrm>
            <a:off x="946529" y="193020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Avenir"/>
                <a:ea typeface="Avenir"/>
                <a:cs typeface="Avenir"/>
                <a:sym typeface="Avenir"/>
              </a:rPr>
              <a:t>CONCLUSION</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 identifié des objectifs et des indicateurs pour chacune des normes sociales que le programme vise à modifier ou recadrer. L’équipe a déterminé s’il s’agissait de normes descriptives ou prescriptives. Dans le cadre de la prochaine activité, l’équipe développera des mesures quantitatives pour ces indicateurs.</a:t>
            </a:r>
            <a:endParaRPr/>
          </a:p>
          <a:p>
            <a:pPr indent="0" lvl="0" marL="0" rtl="0" algn="l">
              <a:lnSpc>
                <a:spcPct val="10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100000"/>
              </a:lnSpc>
              <a:spcBef>
                <a:spcPts val="1000"/>
              </a:spcBef>
              <a:spcAft>
                <a:spcPts val="0"/>
              </a:spcAft>
              <a:buClr>
                <a:schemeClr val="dk1"/>
              </a:buClr>
              <a:buSzPts val="2800"/>
              <a:buNone/>
            </a:pPr>
            <a:r>
              <a:t/>
            </a:r>
            <a:endParaRPr>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655" name="Google Shape;1655;p81"/>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 des indicateurs pour les normes sociales identifiées</a:t>
            </a:r>
            <a:endParaRPr b="1" i="0" sz="3200">
              <a:solidFill>
                <a:schemeClr val="accent2"/>
              </a:solidFill>
              <a:latin typeface="Calibri"/>
              <a:ea typeface="Calibri"/>
              <a:cs typeface="Calibri"/>
              <a:sym typeface="Calibri"/>
            </a:endParaRPr>
          </a:p>
        </p:txBody>
      </p:sp>
      <p:grpSp>
        <p:nvGrpSpPr>
          <p:cNvPr id="1656" name="Google Shape;1656;p81"/>
          <p:cNvGrpSpPr/>
          <p:nvPr/>
        </p:nvGrpSpPr>
        <p:grpSpPr>
          <a:xfrm>
            <a:off x="9600959" y="328481"/>
            <a:ext cx="2832739" cy="432092"/>
            <a:chOff x="4115835" y="413123"/>
            <a:chExt cx="2832739" cy="432092"/>
          </a:xfrm>
        </p:grpSpPr>
        <p:cxnSp>
          <p:nvCxnSpPr>
            <p:cNvPr id="1657" name="Google Shape;1657;p8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58" name="Google Shape;1658;p8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59" name="Google Shape;1659;p8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60" name="Google Shape;1660;p8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61" name="Google Shape;1661;p8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62" name="Google Shape;1662;p8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63" name="Google Shape;1663;p8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64" name="Google Shape;1664;p8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65" name="Google Shape;1665;p8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66" name="Google Shape;1666;p8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67" name="Google Shape;1667;p81"/>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p82"/>
          <p:cNvSpPr txBox="1"/>
          <p:nvPr>
            <p:ph idx="1" type="body"/>
          </p:nvPr>
        </p:nvSpPr>
        <p:spPr>
          <a:xfrm>
            <a:off x="946529" y="249712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va ajouter les nouveaux indicateurs des normes sociales identifiés au plan de suivi et d’évaluation existant, ou bien développer un plan de suivi et d’évaluation si aucun n’a encore été rédigé. Les plans de suivi et d’évaluation doivent inclure les indicateurs relatifs aux extrants et à la couverture/portée, ainsi que les indicateurs relatifs aux effets intermédiaires et comportementaux, pour chacune des normes sociales abordées lors de l’exercice précédent. Cet exercice se concentre sur les indicateurs quantitatifs ; la prochaine activité offrira la possibilité d’intégrer des indicateurs qualitatifs.</a:t>
            </a:r>
            <a:endParaRPr/>
          </a:p>
          <a:p>
            <a:pPr indent="0" lvl="0" marL="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p:txBody>
      </p:sp>
      <p:sp>
        <p:nvSpPr>
          <p:cNvPr id="1673" name="Google Shape;1673;p82"/>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674" name="Google Shape;1674;p82"/>
          <p:cNvGrpSpPr/>
          <p:nvPr/>
        </p:nvGrpSpPr>
        <p:grpSpPr>
          <a:xfrm>
            <a:off x="9600959" y="328481"/>
            <a:ext cx="2832739" cy="432092"/>
            <a:chOff x="4115835" y="413123"/>
            <a:chExt cx="2832739" cy="432092"/>
          </a:xfrm>
        </p:grpSpPr>
        <p:cxnSp>
          <p:nvCxnSpPr>
            <p:cNvPr id="1675" name="Google Shape;1675;p8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76" name="Google Shape;1676;p8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77" name="Google Shape;1677;p8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78" name="Google Shape;1678;p8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79" name="Google Shape;1679;p8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80" name="Google Shape;1680;p8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81" name="Google Shape;1681;p8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82" name="Google Shape;1682;p8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83" name="Google Shape;1683;p8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84" name="Google Shape;1684;p8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85" name="Google Shape;1685;p82"/>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83"/>
          <p:cNvSpPr txBox="1"/>
          <p:nvPr>
            <p:ph idx="1" type="body"/>
          </p:nvPr>
        </p:nvSpPr>
        <p:spPr>
          <a:xfrm>
            <a:off x="946529" y="193020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Remplir le tableau du plan de suivi à l’aide des indicateurs relatifs aux extrants, à la couverture/portée, aux effets intermédiaires et aux effets comportementaux. Ne pas remplir les autres cases du tableau pour l’instant.</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Pour chacun des indicateurs, préciser (1) son type (c.-à-d., extrants, portée, couverture, effets intermédiaires et effets comportementaux) et (2) s’il concerne une norme descriptive ou prescriptive (uniquement pour les indicateurs relatifs aux normes sociales).</a:t>
            </a:r>
            <a:endParaRPr sz="2400">
              <a:solidFill>
                <a:srgbClr val="3F3F3F"/>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691" name="Google Shape;1691;p83"/>
          <p:cNvSpPr txBox="1"/>
          <p:nvPr/>
        </p:nvSpPr>
        <p:spPr>
          <a:xfrm>
            <a:off x="1024450" y="814900"/>
            <a:ext cx="9655200" cy="428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692" name="Google Shape;1692;p83"/>
          <p:cNvGrpSpPr/>
          <p:nvPr/>
        </p:nvGrpSpPr>
        <p:grpSpPr>
          <a:xfrm>
            <a:off x="9600959" y="328481"/>
            <a:ext cx="2832739" cy="432092"/>
            <a:chOff x="4115835" y="413123"/>
            <a:chExt cx="2832739" cy="432092"/>
          </a:xfrm>
        </p:grpSpPr>
        <p:cxnSp>
          <p:nvCxnSpPr>
            <p:cNvPr id="1693" name="Google Shape;1693;p8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94" name="Google Shape;1694;p8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95" name="Google Shape;1695;p8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96" name="Google Shape;1696;p8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97" name="Google Shape;1697;p8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98" name="Google Shape;1698;p8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99" name="Google Shape;1699;p8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00" name="Google Shape;1700;p8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01" name="Google Shape;1701;p8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02" name="Google Shape;1702;p8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03" name="Google Shape;1703;p83"/>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graphicFrame>
        <p:nvGraphicFramePr>
          <p:cNvPr id="1709" name="Google Shape;1709;p84"/>
          <p:cNvGraphicFramePr/>
          <p:nvPr/>
        </p:nvGraphicFramePr>
        <p:xfrm>
          <a:off x="3979307" y="1423387"/>
          <a:ext cx="3000000" cy="3000000"/>
        </p:xfrm>
        <a:graphic>
          <a:graphicData uri="http://schemas.openxmlformats.org/drawingml/2006/table">
            <a:tbl>
              <a:tblPr bandRow="1" firstCol="1" firstRow="1">
                <a:noFill/>
                <a:tableStyleId>{E0F38CED-73EC-4667-8BEF-947559009787}</a:tableStyleId>
              </a:tblPr>
              <a:tblGrid>
                <a:gridCol w="1379700"/>
                <a:gridCol w="951225"/>
                <a:gridCol w="1260250"/>
                <a:gridCol w="1284725"/>
                <a:gridCol w="1284725"/>
                <a:gridCol w="1284725"/>
              </a:tblGrid>
              <a:tr h="309800">
                <a:tc>
                  <a:txBody>
                    <a:bodyPr/>
                    <a:lstStyle/>
                    <a:p>
                      <a:pPr indent="0" lvl="0" marL="0" marR="0" rtl="0" algn="ctr">
                        <a:lnSpc>
                          <a:spcPct val="120000"/>
                        </a:lnSpc>
                        <a:spcBef>
                          <a:spcPts val="0"/>
                        </a:spcBef>
                        <a:spcAft>
                          <a:spcPts val="0"/>
                        </a:spcAft>
                        <a:buNone/>
                      </a:pPr>
                      <a:r>
                        <a:rPr b="1" i="0" lang="fr-FR" sz="10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00" u="none" cap="none" strike="noStrike">
                          <a:solidFill>
                            <a:srgbClr val="0193C0"/>
                          </a:solidFill>
                          <a:latin typeface="Comfortaa"/>
                          <a:ea typeface="Comfortaa"/>
                          <a:cs typeface="Comfortaa"/>
                          <a:sym typeface="Comfortaa"/>
                        </a:rPr>
                        <a:t>Type d’indicateur, type de norme</a:t>
                      </a:r>
                      <a:endParaRPr b="1" i="0" sz="10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1000"/>
                        <a:buFont typeface="Comfortaa"/>
                        <a:buNone/>
                      </a:pPr>
                      <a:r>
                        <a:rPr b="1" i="0" lang="fr-FR" sz="1000" u="none" cap="none" strike="noStrike">
                          <a:solidFill>
                            <a:srgbClr val="0193C0"/>
                          </a:solidFill>
                          <a:latin typeface="Comfortaa"/>
                          <a:ea typeface="Comfortaa"/>
                          <a:cs typeface="Comfortaa"/>
                          <a:sym typeface="Comfortaa"/>
                        </a:rPr>
                        <a:t>Sources des données et méthodes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1000"/>
                        <a:buFont typeface="Comfortaa"/>
                        <a:buNone/>
                      </a:pPr>
                      <a:r>
                        <a:rPr b="0" i="0" lang="fr-FR" sz="1000" u="none" cap="none" strike="noStrike">
                          <a:solidFill>
                            <a:srgbClr val="0193C0"/>
                          </a:solidFill>
                          <a:latin typeface="Comfortaa"/>
                          <a:ea typeface="Comfortaa"/>
                          <a:cs typeface="Comfortaa"/>
                          <a:sym typeface="Comfortaa"/>
                        </a:rPr>
                        <a:t>Sélectionnez le fichier de ventilation à télécharger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1000"/>
                        <a:buFont typeface="Comfortaa"/>
                        <a:buNone/>
                      </a:pPr>
                      <a:r>
                        <a:rPr b="0" i="0" lang="fr-FR" sz="1000" u="none" cap="none" strike="noStrike">
                          <a:solidFill>
                            <a:srgbClr val="0193C0"/>
                          </a:solidFill>
                          <a:latin typeface="Comfortaa"/>
                          <a:ea typeface="Comfortaa"/>
                          <a:cs typeface="Comfortaa"/>
                          <a:sym typeface="Comfortaa"/>
                        </a:rPr>
                        <a:t>Fréquence/Calendrier du recueil des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0" i="0" lang="fr-FR" sz="1000" u="none" cap="none" strike="noStrike">
                          <a:solidFill>
                            <a:srgbClr val="0193C0"/>
                          </a:solidFill>
                          <a:latin typeface="Comfortaa"/>
                          <a:ea typeface="Comfortaa"/>
                          <a:cs typeface="Comfortaa"/>
                          <a:sym typeface="Comfortaa"/>
                        </a:rPr>
                        <a:t>Gestionnaire de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710" name="Google Shape;1710;p84"/>
          <p:cNvSpPr txBox="1"/>
          <p:nvPr>
            <p:ph idx="1" type="body"/>
          </p:nvPr>
        </p:nvSpPr>
        <p:spPr>
          <a:xfrm>
            <a:off x="1024445" y="2292170"/>
            <a:ext cx="2427775" cy="24415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a:t>
            </a:r>
            <a:endParaRPr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Tableau du plan de suivi</a:t>
            </a:r>
            <a:endParaRPr/>
          </a:p>
          <a:p>
            <a:pPr indent="0" lvl="0" marL="0" rtl="0" algn="l">
              <a:lnSpc>
                <a:spcPct val="9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10</a:t>
            </a:r>
            <a:endParaRPr>
              <a:solidFill>
                <a:srgbClr val="0193C0"/>
              </a:solidFill>
              <a:latin typeface="Avenir"/>
              <a:ea typeface="Avenir"/>
              <a:cs typeface="Avenir"/>
              <a:sym typeface="Avenir"/>
            </a:endParaRPr>
          </a:p>
        </p:txBody>
      </p:sp>
      <p:sp>
        <p:nvSpPr>
          <p:cNvPr id="1711" name="Google Shape;1711;p84"/>
          <p:cNvSpPr txBox="1"/>
          <p:nvPr/>
        </p:nvSpPr>
        <p:spPr>
          <a:xfrm>
            <a:off x="4259390" y="1274793"/>
            <a:ext cx="3623533" cy="56900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2"/>
              </a:buClr>
              <a:buSzPts val="831"/>
              <a:buFont typeface="Montserrat"/>
              <a:buNone/>
            </a:pPr>
            <a:r>
              <a:t/>
            </a:r>
            <a:endParaRPr b="0" i="0" sz="831">
              <a:solidFill>
                <a:srgbClr val="07C1E8"/>
              </a:solidFill>
              <a:latin typeface="Comfortaa"/>
              <a:ea typeface="Comfortaa"/>
              <a:cs typeface="Comfortaa"/>
              <a:sym typeface="Comfortaa"/>
            </a:endParaRPr>
          </a:p>
        </p:txBody>
      </p:sp>
      <p:sp>
        <p:nvSpPr>
          <p:cNvPr id="1712" name="Google Shape;1712;p84"/>
          <p:cNvSpPr txBox="1"/>
          <p:nvPr/>
        </p:nvSpPr>
        <p:spPr>
          <a:xfrm>
            <a:off x="566817" y="4929285"/>
            <a:ext cx="3169800" cy="2370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B0F0"/>
              </a:buClr>
              <a:buSzPts val="2000"/>
              <a:buFont typeface="Comfortaa"/>
              <a:buNone/>
            </a:pPr>
            <a:r>
              <a:rPr b="0" i="0" lang="fr-FR" sz="2000" cap="none" strike="noStrike">
                <a:solidFill>
                  <a:srgbClr val="00B0F0"/>
                </a:solidFill>
                <a:latin typeface="Comfortaa"/>
                <a:ea typeface="Comfortaa"/>
                <a:cs typeface="Comfortaa"/>
                <a:sym typeface="Comfortaa"/>
              </a:rPr>
              <a:t>REMARQUE : Seules les deux colonnes les plus à gauche du tableau seront remplies à l’occasion de cet exercice.</a:t>
            </a:r>
            <a:endParaRPr/>
          </a:p>
        </p:txBody>
      </p:sp>
      <p:sp>
        <p:nvSpPr>
          <p:cNvPr id="1713" name="Google Shape;1713;p84"/>
          <p:cNvSpPr txBox="1"/>
          <p:nvPr/>
        </p:nvSpPr>
        <p:spPr>
          <a:xfrm>
            <a:off x="1024445" y="522281"/>
            <a:ext cx="8934046" cy="30833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714" name="Google Shape;1714;p84"/>
          <p:cNvGrpSpPr/>
          <p:nvPr/>
        </p:nvGrpSpPr>
        <p:grpSpPr>
          <a:xfrm>
            <a:off x="9600959" y="328481"/>
            <a:ext cx="2832739" cy="432092"/>
            <a:chOff x="4115835" y="413123"/>
            <a:chExt cx="2832739" cy="432092"/>
          </a:xfrm>
        </p:grpSpPr>
        <p:cxnSp>
          <p:nvCxnSpPr>
            <p:cNvPr id="1715" name="Google Shape;1715;p8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16" name="Google Shape;1716;p8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17" name="Google Shape;1717;p8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18" name="Google Shape;1718;p8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19" name="Google Shape;1719;p8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20" name="Google Shape;1720;p8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21" name="Google Shape;1721;p8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22" name="Google Shape;1722;p8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23" name="Google Shape;1723;p8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24" name="Google Shape;1724;p8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25" name="Google Shape;1725;p84"/>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sp>
        <p:nvSpPr>
          <p:cNvPr id="1731" name="Google Shape;1731;p8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732" name="Google Shape;1732;p8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733" name="Google Shape;1733;p85"/>
          <p:cNvGraphicFramePr/>
          <p:nvPr/>
        </p:nvGraphicFramePr>
        <p:xfrm>
          <a:off x="3795627" y="1272980"/>
          <a:ext cx="3000000" cy="3000000"/>
        </p:xfrm>
        <a:graphic>
          <a:graphicData uri="http://schemas.openxmlformats.org/drawingml/2006/table">
            <a:tbl>
              <a:tblPr bandRow="1" firstCol="1" firstRow="1">
                <a:noFill/>
                <a:tableStyleId>{E0F38CED-73EC-4667-8BEF-947559009787}</a:tableStyleId>
              </a:tblPr>
              <a:tblGrid>
                <a:gridCol w="3156050"/>
                <a:gridCol w="1238250"/>
                <a:gridCol w="904875"/>
                <a:gridCol w="847725"/>
                <a:gridCol w="781050"/>
                <a:gridCol w="652225"/>
              </a:tblGrid>
              <a:tr h="790575">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Type d’indicateur, type de norme</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7965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de nouveaux épisodes de feuilleton radiophonique/spots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245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d’épisodes de feuilleton radiophonique/de spots télévisés diffusés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3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de prestataires qui ont participé à des formations portant sur les normes prioritaires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96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de membres des groupes prioritaires qui ont participé à des activités de mobilisation sociale centrées sur les normes sociales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Couverture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334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du groupe prioritaire qui se souvient d’un feuilleton radiophonique/de 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Portée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85775">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d’hommes qui ont l’intention d’aborder la planification familiale avec leur épouse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Intermédiaire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3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de la cible qui rapporte que sa communauté religieuse est favorable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575">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de la cible qui partage l’avis que ses pairs au sein de la communauté utilisent des moyens de contraception modernes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1050"/>
                        <a:buFont typeface="Comfortaa"/>
                        <a:buNone/>
                      </a:pPr>
                      <a:r>
                        <a:rPr b="0" i="0" lang="fr-FR" sz="105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734" name="Google Shape;1734;p85"/>
          <p:cNvSpPr txBox="1"/>
          <p:nvPr>
            <p:ph idx="1" type="body"/>
          </p:nvPr>
        </p:nvSpPr>
        <p:spPr>
          <a:xfrm>
            <a:off x="1024445" y="2067780"/>
            <a:ext cx="227120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endParaRPr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Comfortaa"/>
                <a:ea typeface="Comfortaa"/>
                <a:cs typeface="Comfortaa"/>
                <a:sym typeface="Comfortaa"/>
              </a:rPr>
              <a:t>Tableau du plan de suivi</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735" name="Google Shape;1735;p85"/>
          <p:cNvSpPr txBox="1"/>
          <p:nvPr/>
        </p:nvSpPr>
        <p:spPr>
          <a:xfrm>
            <a:off x="1024445" y="340107"/>
            <a:ext cx="8679600" cy="408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736" name="Google Shape;1736;p85"/>
          <p:cNvGrpSpPr/>
          <p:nvPr/>
        </p:nvGrpSpPr>
        <p:grpSpPr>
          <a:xfrm>
            <a:off x="9600959" y="328481"/>
            <a:ext cx="2832739" cy="432092"/>
            <a:chOff x="4115835" y="413123"/>
            <a:chExt cx="2832739" cy="432092"/>
          </a:xfrm>
        </p:grpSpPr>
        <p:cxnSp>
          <p:nvCxnSpPr>
            <p:cNvPr id="1737" name="Google Shape;1737;p8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38" name="Google Shape;1738;p8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39" name="Google Shape;1739;p8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40" name="Google Shape;1740;p8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41" name="Google Shape;1741;p8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42" name="Google Shape;1742;p8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43" name="Google Shape;1743;p8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44" name="Google Shape;1744;p8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45" name="Google Shape;1745;p8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46" name="Google Shape;1746;p8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47" name="Google Shape;1747;p85"/>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p86"/>
          <p:cNvSpPr txBox="1"/>
          <p:nvPr>
            <p:ph idx="1" type="body"/>
          </p:nvPr>
        </p:nvSpPr>
        <p:spPr>
          <a:xfrm>
            <a:off x="946268" y="221595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b="0" sz="20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identifié des objectifs et des indicateurs pour chacune des normes sociales que le programme vise à modifier ou recadrer, et elle a déterminé si ces normes sont descriptives ou prescriptives. Dans le cadre de cette activité, l’équipe a développé des critères quantitatifs permettant d’évaluer les indicateurs. Dans le cadre de la prochaine activité, l’équipe va explorer des méthodes qualitatives permettant d’enrichir les critères d’évaluation quantitatifs.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753" name="Google Shape;1753;p86"/>
          <p:cNvSpPr txBox="1"/>
          <p:nvPr/>
        </p:nvSpPr>
        <p:spPr>
          <a:xfrm>
            <a:off x="1024445" y="814889"/>
            <a:ext cx="8576514" cy="30067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754" name="Google Shape;1754;p86"/>
          <p:cNvGrpSpPr/>
          <p:nvPr/>
        </p:nvGrpSpPr>
        <p:grpSpPr>
          <a:xfrm>
            <a:off x="9600959" y="328481"/>
            <a:ext cx="2832739" cy="432092"/>
            <a:chOff x="4115835" y="413123"/>
            <a:chExt cx="2832739" cy="432092"/>
          </a:xfrm>
        </p:grpSpPr>
        <p:cxnSp>
          <p:nvCxnSpPr>
            <p:cNvPr id="1755" name="Google Shape;1755;p8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56" name="Google Shape;1756;p8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57" name="Google Shape;1757;p8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58" name="Google Shape;1758;p8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59" name="Google Shape;1759;p8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60" name="Google Shape;1760;p8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61" name="Google Shape;1761;p8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62" name="Google Shape;1762;p8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63" name="Google Shape;1763;p8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64" name="Google Shape;1764;p8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65" name="Google Shape;1765;p86"/>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87"/>
          <p:cNvSpPr txBox="1"/>
          <p:nvPr>
            <p:ph idx="1" type="body"/>
          </p:nvPr>
        </p:nvSpPr>
        <p:spPr>
          <a:xfrm>
            <a:off x="946528" y="1554252"/>
            <a:ext cx="10902811" cy="4891059"/>
          </a:xfrm>
          <a:prstGeom prst="rect">
            <a:avLst/>
          </a:prstGeom>
          <a:noFill/>
          <a:ln>
            <a:noFill/>
          </a:ln>
        </p:spPr>
        <p:txBody>
          <a:bodyPr anchorCtr="0" anchor="t" bIns="45700" lIns="91425" spcFirstLastPara="1" rIns="91425" wrap="square" tIns="45700">
            <a:normAutofit fontScale="82500" lnSpcReduction="20000"/>
          </a:bodyPr>
          <a:lstStyle/>
          <a:p>
            <a:pPr indent="0" lvl="0" marL="0" rtl="0" algn="l">
              <a:lnSpc>
                <a:spcPct val="110000"/>
              </a:lnSpc>
              <a:spcBef>
                <a:spcPts val="0"/>
              </a:spcBef>
              <a:spcAft>
                <a:spcPts val="0"/>
              </a:spcAft>
              <a:buClr>
                <a:srgbClr val="454545"/>
              </a:buClr>
              <a:buSzPct val="100000"/>
              <a:buNone/>
            </a:pPr>
            <a:r>
              <a:rPr b="0" i="0" lang="fr-FR" sz="2600" cap="none" strike="noStrike">
                <a:solidFill>
                  <a:srgbClr val="454545"/>
                </a:solidFill>
                <a:latin typeface="Avenir"/>
                <a:ea typeface="Avenir"/>
                <a:cs typeface="Avenir"/>
                <a:sym typeface="Avenir"/>
              </a:rPr>
              <a:t>Les approches qualitatives forment une partie importante du suivi, puisque le personnel essaie de déterminer si un programme est mis en œuvre conformément au projet (par exemple, évaluation de la fidélité), de quelle manière la mise en œuvre diffère selon le contexte ou les caractéristiques des groupes, le cas échéant, ce qui fonctionne ou non pour les différents publics, et comment ajuster le programme pour prendre en compte ces différences. Les approches qualitatives du suivi peuvent également aider l’équipe du programme à comprendre certaines situations complexes, à identifier des conséquences imprévues, et à identifier les aspects du programme qui requièrent une attention particulière. Outre les entretiens en face à face, les discussions en groupes de réflexion, l’observation et les </a:t>
            </a:r>
            <a:r>
              <a:rPr b="0" i="0" lang="fr-FR" sz="2600" u="sng" cap="none" strike="noStrike">
                <a:solidFill>
                  <a:srgbClr val="454545"/>
                </a:solidFill>
                <a:latin typeface="Avenir"/>
                <a:ea typeface="Avenir"/>
                <a:cs typeface="Avenir"/>
                <a:sym typeface="Avenir"/>
                <a:hlinkClick r:id="rId3">
                  <a:extLst>
                    <a:ext uri="{A12FA001-AC4F-418D-AE19-62706E023703}">
                      <ahyp:hlinkClr val="tx"/>
                    </a:ext>
                  </a:extLst>
                </a:hlinkClick>
              </a:rPr>
              <a:t>méthodes prenant en compte la complexité de la situation</a:t>
            </a:r>
            <a:r>
              <a:rPr b="0" i="0" lang="fr-FR" sz="2600" cap="none" strike="noStrike">
                <a:solidFill>
                  <a:srgbClr val="454545"/>
                </a:solidFill>
                <a:latin typeface="Avenir"/>
                <a:ea typeface="Avenir"/>
                <a:cs typeface="Avenir"/>
                <a:sym typeface="Avenir"/>
              </a:rPr>
              <a:t>, telles que la récolte des effets ou la technique du changement le plus significatif, entre autres, peuvent être utiles.</a:t>
            </a:r>
            <a:endParaRPr/>
          </a:p>
          <a:p>
            <a:pPr indent="0" lvl="0" marL="0" rtl="0" algn="l">
              <a:lnSpc>
                <a:spcPct val="110000"/>
              </a:lnSpc>
              <a:spcBef>
                <a:spcPts val="1000"/>
              </a:spcBef>
              <a:spcAft>
                <a:spcPts val="0"/>
              </a:spcAft>
              <a:buClr>
                <a:schemeClr val="dk1"/>
              </a:buClr>
              <a:buSzPct val="100000"/>
              <a:buNone/>
            </a:pPr>
            <a:r>
              <a:t/>
            </a:r>
            <a:endParaRPr b="0" sz="2600">
              <a:solidFill>
                <a:srgbClr val="454545"/>
              </a:solidFill>
              <a:latin typeface="Avenir"/>
              <a:ea typeface="Avenir"/>
              <a:cs typeface="Avenir"/>
              <a:sym typeface="Avenir"/>
            </a:endParaRPr>
          </a:p>
          <a:p>
            <a:pPr indent="0" lvl="0" marL="0" rtl="0" algn="l">
              <a:lnSpc>
                <a:spcPct val="110000"/>
              </a:lnSpc>
              <a:spcBef>
                <a:spcPts val="1000"/>
              </a:spcBef>
              <a:spcAft>
                <a:spcPts val="0"/>
              </a:spcAft>
              <a:buClr>
                <a:srgbClr val="454545"/>
              </a:buClr>
              <a:buSzPct val="100000"/>
              <a:buNone/>
            </a:pPr>
            <a:r>
              <a:rPr b="0" i="0" lang="fr-FR" sz="2600" cap="none" strike="noStrike">
                <a:solidFill>
                  <a:srgbClr val="454545"/>
                </a:solidFill>
                <a:latin typeface="Avenir"/>
                <a:ea typeface="Avenir"/>
                <a:cs typeface="Avenir"/>
                <a:sym typeface="Avenir"/>
              </a:rPr>
              <a:t>Dans le cadre de cette activité, l’équipe devra réfléchir aux différentes manières d’intégrer une enquête qualitative au plan de suivi du programme.</a:t>
            </a:r>
            <a:endParaRPr/>
          </a:p>
          <a:p>
            <a:pPr indent="0" lvl="0" marL="0" rtl="0" algn="l">
              <a:lnSpc>
                <a:spcPct val="90000"/>
              </a:lnSpc>
              <a:spcBef>
                <a:spcPts val="1000"/>
              </a:spcBef>
              <a:spcAft>
                <a:spcPts val="0"/>
              </a:spcAft>
              <a:buClr>
                <a:schemeClr val="dk1"/>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sp>
        <p:nvSpPr>
          <p:cNvPr id="1771" name="Google Shape;1771;p87"/>
          <p:cNvSpPr txBox="1"/>
          <p:nvPr/>
        </p:nvSpPr>
        <p:spPr>
          <a:xfrm>
            <a:off x="1024451" y="814900"/>
            <a:ext cx="8660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772" name="Google Shape;1772;p87"/>
          <p:cNvGrpSpPr/>
          <p:nvPr/>
        </p:nvGrpSpPr>
        <p:grpSpPr>
          <a:xfrm>
            <a:off x="9600959" y="328481"/>
            <a:ext cx="2832739" cy="432092"/>
            <a:chOff x="4115835" y="413123"/>
            <a:chExt cx="2832739" cy="432092"/>
          </a:xfrm>
        </p:grpSpPr>
        <p:cxnSp>
          <p:nvCxnSpPr>
            <p:cNvPr id="1773" name="Google Shape;1773;p8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74" name="Google Shape;1774;p8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75" name="Google Shape;1775;p8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76" name="Google Shape;1776;p8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77" name="Google Shape;1777;p8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78" name="Google Shape;1778;p8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79" name="Google Shape;1779;p8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80" name="Google Shape;1780;p8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81" name="Google Shape;1781;p8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82" name="Google Shape;1782;p8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83" name="Google Shape;1783;p87"/>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88"/>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INSTRUCTIONS</a:t>
            </a:r>
            <a:endParaRPr sz="2600">
              <a:solidFill>
                <a:srgbClr val="454545"/>
              </a:solidFill>
              <a:latin typeface="Avenir"/>
              <a:ea typeface="Avenir"/>
              <a:cs typeface="Avenir"/>
              <a:sym typeface="Aveni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Passer en revue les indicateurs identifiés lors de l’activité précédente à l’aune du modèle logique. Par rapport à la liste d’indicateurs actuelle, reste-t-il des aspects du programme liés au processus de mise en œuvre qui doivent être évalués mais ne peuvent pas l’être ? Ou bien une meilleure compréhension de la manière dont le programme a été perçu par la cible ou par les groupes de référence est-elle nécessaire ?</a:t>
            </a: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Si oui, identifier les questions relatives au processus de mise en œuvre qui doivent être posées et qui nécessitent une approche qualitative. Un exemple est présenté sur la diapositive suivante.</a:t>
            </a: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Ajouter les indicateurs qualitatifs au tableau du plan de suivi.</a:t>
            </a:r>
            <a:endParaRPr sz="2600">
              <a:solidFill>
                <a:srgbClr val="3F3F3F"/>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1789" name="Google Shape;1789;p88"/>
          <p:cNvSpPr txBox="1"/>
          <p:nvPr/>
        </p:nvSpPr>
        <p:spPr>
          <a:xfrm>
            <a:off x="1024451" y="814900"/>
            <a:ext cx="8576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790" name="Google Shape;1790;p88"/>
          <p:cNvGrpSpPr/>
          <p:nvPr/>
        </p:nvGrpSpPr>
        <p:grpSpPr>
          <a:xfrm>
            <a:off x="9600959" y="328481"/>
            <a:ext cx="2832739" cy="432092"/>
            <a:chOff x="4115835" y="413123"/>
            <a:chExt cx="2832739" cy="432092"/>
          </a:xfrm>
        </p:grpSpPr>
        <p:cxnSp>
          <p:nvCxnSpPr>
            <p:cNvPr id="1791" name="Google Shape;1791;p8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92" name="Google Shape;1792;p8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93" name="Google Shape;1793;p8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94" name="Google Shape;1794;p8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95" name="Google Shape;1795;p8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96" name="Google Shape;1796;p8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97" name="Google Shape;1797;p8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98" name="Google Shape;1798;p8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99" name="Google Shape;1799;p8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00" name="Google Shape;1800;p8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01" name="Google Shape;1801;p88"/>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p89"/>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3</a:t>
            </a:r>
            <a:endParaRPr/>
          </a:p>
        </p:txBody>
      </p:sp>
      <p:sp>
        <p:nvSpPr>
          <p:cNvPr id="1808" name="Google Shape;1808;p89"/>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809" name="Google Shape;1809;p89"/>
          <p:cNvGraphicFramePr/>
          <p:nvPr/>
        </p:nvGraphicFramePr>
        <p:xfrm>
          <a:off x="3878353" y="1449565"/>
          <a:ext cx="3000000" cy="3000000"/>
        </p:xfrm>
        <a:graphic>
          <a:graphicData uri="http://schemas.openxmlformats.org/drawingml/2006/table">
            <a:tbl>
              <a:tblPr bandRow="1" firstCol="1" firstRow="1">
                <a:noFill/>
                <a:tableStyleId>{E0F38CED-73EC-4667-8BEF-947559009787}</a:tableStyleId>
              </a:tblPr>
              <a:tblGrid>
                <a:gridCol w="2668725"/>
                <a:gridCol w="4100650"/>
              </a:tblGrid>
              <a:tr h="527200">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qualitatif</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Questions permettant de mesurer l’indicateur</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83450">
                <a:tc>
                  <a:txBody>
                    <a:bodyPr/>
                    <a:lstStyle/>
                    <a:p>
                      <a:pPr indent="0" lvl="0" marL="0" marR="0" rtl="0" algn="l">
                        <a:lnSpc>
                          <a:spcPct val="120000"/>
                        </a:lnSpc>
                        <a:spcBef>
                          <a:spcPts val="0"/>
                        </a:spcBef>
                        <a:spcAft>
                          <a:spcPts val="0"/>
                        </a:spcAft>
                        <a:buNone/>
                      </a:pPr>
                      <a:r>
                        <a:rPr b="0" i="0" lang="fr-FR" sz="1200" u="none" cap="none" strike="noStrike">
                          <a:solidFill>
                            <a:srgbClr val="404040"/>
                          </a:solidFill>
                          <a:latin typeface="Comfortaa"/>
                          <a:ea typeface="Comfortaa"/>
                          <a:cs typeface="Comfortaa"/>
                          <a:sym typeface="Comfortaa"/>
                        </a:rPr>
                        <a:t>Le programme a été mis en œuvre de manière fidèle ; tous les problèmes spécifiques au contexte ont été résolus.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Quelles sont les dynamiques locales, les limites, ou les barrières au recours à la planification familiale volontaire que le programme n’a pas encore abordées ? De quelle manière celles-ci diffèrent-elles selon le contexte, le cas échéant ? Comment ces barrières pourraient-elles être surmontées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470225">
                <a:tc>
                  <a:txBody>
                    <a:bodyPr/>
                    <a:lstStyle/>
                    <a:p>
                      <a:pPr indent="0" lvl="0" marL="0" marR="0" rtl="0" algn="l">
                        <a:lnSpc>
                          <a:spcPct val="120000"/>
                        </a:lnSpc>
                        <a:spcBef>
                          <a:spcPts val="0"/>
                        </a:spcBef>
                        <a:spcAft>
                          <a:spcPts val="0"/>
                        </a:spcAft>
                        <a:buNone/>
                      </a:pPr>
                      <a:r>
                        <a:rPr b="0" i="0" lang="fr-FR" sz="1200" u="none" cap="none" strike="noStrike">
                          <a:solidFill>
                            <a:srgbClr val="404040"/>
                          </a:solidFill>
                          <a:latin typeface="Comfortaa"/>
                          <a:ea typeface="Comfortaa"/>
                          <a:cs typeface="Comfortaa"/>
                          <a:sym typeface="Comfortaa"/>
                        </a:rPr>
                        <a:t>Les normes sociales sont en train d’évoluer dans la direction souhaitée.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Quelles sont les preuves indiquant que les normes sociales sont en train d’évoluer ? Le cas échéant, au sein de quels groupes de référence ou cibles sont-elles en train d’évoluer ? Quels sont les facteurs qui rendent possible cette évolution ? Quels sont ceux qui ralentissent les progrès ? Décrire les preuves indiquant la survenue d’éventuelles conséquences imprévues (positives ou négatives), le cas échéant, et comment y réagir.</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6900">
                <a:tc>
                  <a:txBody>
                    <a:bodyPr/>
                    <a:lstStyle/>
                    <a:p>
                      <a:pPr indent="0" lvl="0" marL="0" marR="0" rtl="0" algn="l">
                        <a:lnSpc>
                          <a:spcPct val="120000"/>
                        </a:lnSpc>
                        <a:spcBef>
                          <a:spcPts val="0"/>
                        </a:spcBef>
                        <a:spcAft>
                          <a:spcPts val="0"/>
                        </a:spcAft>
                        <a:buNone/>
                      </a:pPr>
                      <a:r>
                        <a:rPr b="0" i="0" lang="fr-FR" sz="1200" u="none" cap="none" strike="noStrike">
                          <a:solidFill>
                            <a:srgbClr val="404040"/>
                          </a:solidFill>
                          <a:latin typeface="Comfortaa"/>
                          <a:ea typeface="Comfortaa"/>
                          <a:cs typeface="Comfortaa"/>
                          <a:sym typeface="Comfortaa"/>
                        </a:rPr>
                        <a:t>L’accès à la planification familiale s’est démocratisé au sein de populations autrefois mal desservies.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Les politiques concernant l’accès à la contraception, notamment les restrictions d’âge en matière d’accès sans autorisation parentale, et la disponibilité dans les régions à faibles ressources ont-elles été modifiées ? Sont-elles appliquées et, si oui, comment ? Et avec quels effets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810" name="Google Shape;1810;p89"/>
          <p:cNvSpPr txBox="1"/>
          <p:nvPr>
            <p:ph idx="1" type="body"/>
          </p:nvPr>
        </p:nvSpPr>
        <p:spPr>
          <a:xfrm>
            <a:off x="1024446" y="1787515"/>
            <a:ext cx="2271204"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endParaRPr>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400"/>
              <a:buNone/>
            </a:pPr>
            <a:r>
              <a:rPr b="0" i="0" lang="fr-FR" sz="2400" cap="none" strike="noStrike">
                <a:solidFill>
                  <a:srgbClr val="404040"/>
                </a:solidFill>
                <a:latin typeface="Avenir"/>
                <a:ea typeface="Avenir"/>
                <a:cs typeface="Avenir"/>
                <a:sym typeface="Avenir"/>
              </a:rPr>
              <a:t>Identifier des indicateurs qualitatifs</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811" name="Google Shape;1811;p89"/>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812" name="Google Shape;1812;p89"/>
          <p:cNvGrpSpPr/>
          <p:nvPr/>
        </p:nvGrpSpPr>
        <p:grpSpPr>
          <a:xfrm>
            <a:off x="9600959" y="328481"/>
            <a:ext cx="2832739" cy="432092"/>
            <a:chOff x="4115835" y="413123"/>
            <a:chExt cx="2832739" cy="432092"/>
          </a:xfrm>
        </p:grpSpPr>
        <p:cxnSp>
          <p:nvCxnSpPr>
            <p:cNvPr id="1813" name="Google Shape;1813;p8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14" name="Google Shape;1814;p8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15" name="Google Shape;1815;p8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16" name="Google Shape;1816;p8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17" name="Google Shape;1817;p8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18" name="Google Shape;1818;p8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19" name="Google Shape;1819;p8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20" name="Google Shape;1820;p8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21" name="Google Shape;1821;p8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22" name="Google Shape;1822;p8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23" name="Google Shape;1823;p89"/>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idx="1" type="body"/>
          </p:nvPr>
        </p:nvSpPr>
        <p:spPr>
          <a:xfrm>
            <a:off x="947805" y="18419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p>
          <a:p>
            <a:pPr indent="-514350" lvl="0" marL="650875" rtl="0" algn="l">
              <a:lnSpc>
                <a:spcPct val="120000"/>
              </a:lnSpc>
              <a:spcBef>
                <a:spcPts val="1000"/>
              </a:spcBef>
              <a:spcAft>
                <a:spcPts val="0"/>
              </a:spcAft>
              <a:buClr>
                <a:srgbClr val="3F3F3F"/>
              </a:buClr>
              <a:buSzPts val="2000"/>
              <a:buFont typeface="Calibri"/>
              <a:buAutoNum type="arabicPeriod"/>
            </a:pPr>
            <a:r>
              <a:rPr b="0" i="0" lang="fr-FR" sz="2000" cap="none" strike="noStrike">
                <a:solidFill>
                  <a:srgbClr val="404040"/>
                </a:solidFill>
                <a:latin typeface="Avenir"/>
                <a:ea typeface="Avenir"/>
                <a:cs typeface="Avenir"/>
                <a:sym typeface="Avenir"/>
              </a:rPr>
              <a:t>Former un ou plusieurs groupes, selon la taille de l’équipe.</a:t>
            </a:r>
            <a:endParaRPr/>
          </a:p>
          <a:p>
            <a:pPr indent="-514350" lvl="0" marL="650875" rtl="0" algn="l">
              <a:lnSpc>
                <a:spcPct val="120000"/>
              </a:lnSpc>
              <a:spcBef>
                <a:spcPts val="1000"/>
              </a:spcBef>
              <a:spcAft>
                <a:spcPts val="0"/>
              </a:spcAft>
              <a:buClr>
                <a:srgbClr val="3F3F3F"/>
              </a:buClr>
              <a:buSzPts val="2000"/>
              <a:buFont typeface="Calibri"/>
              <a:buAutoNum type="arabicPeriod"/>
            </a:pPr>
            <a:r>
              <a:rPr b="0" i="0" lang="fr-FR" sz="2000" cap="none" strike="noStrike">
                <a:solidFill>
                  <a:srgbClr val="404040"/>
                </a:solidFill>
                <a:latin typeface="Avenir"/>
                <a:ea typeface="Avenir"/>
                <a:cs typeface="Avenir"/>
                <a:sym typeface="Avenir"/>
              </a:rPr>
              <a:t>Chaque groupe remplira un Tableau de cartographie de la relation norme-comportement</a:t>
            </a:r>
            <a:endParaRPr/>
          </a:p>
          <a:p>
            <a:pPr indent="-94615" lvl="0" marL="368300" rtl="0" algn="l">
              <a:lnSpc>
                <a:spcPct val="120000"/>
              </a:lnSpc>
              <a:spcBef>
                <a:spcPts val="1000"/>
              </a:spcBef>
              <a:spcAft>
                <a:spcPts val="0"/>
              </a:spcAft>
              <a:buClr>
                <a:srgbClr val="05B5DB"/>
              </a:buClr>
              <a:buSzPts val="2160"/>
              <a:buFont typeface="Courier New"/>
              <a:buNone/>
            </a:pPr>
            <a:r>
              <a:t/>
            </a:r>
            <a:endParaRPr sz="1800">
              <a:solidFill>
                <a:srgbClr val="454545"/>
              </a:solidFill>
              <a:latin typeface="Avenir"/>
              <a:ea typeface="Avenir"/>
              <a:cs typeface="Avenir"/>
              <a:sym typeface="Avenir"/>
            </a:endParaRPr>
          </a:p>
          <a:p>
            <a:pPr indent="-94615" lvl="0" marL="368300" rtl="0" algn="l">
              <a:lnSpc>
                <a:spcPct val="120000"/>
              </a:lnSpc>
              <a:spcBef>
                <a:spcPts val="1000"/>
              </a:spcBef>
              <a:spcAft>
                <a:spcPts val="0"/>
              </a:spcAft>
              <a:buClr>
                <a:srgbClr val="05B5DB"/>
              </a:buClr>
              <a:buSzPts val="2160"/>
              <a:buFont typeface="Courier New"/>
              <a:buNone/>
            </a:pPr>
            <a:r>
              <a:t/>
            </a:r>
            <a:endParaRPr sz="1800">
              <a:solidFill>
                <a:srgbClr val="454545"/>
              </a:solidFill>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sz="2800">
              <a:solidFill>
                <a:srgbClr val="454545"/>
              </a:solidFill>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240" name="Google Shape;240;p9"/>
          <p:cNvGrpSpPr/>
          <p:nvPr/>
        </p:nvGrpSpPr>
        <p:grpSpPr>
          <a:xfrm>
            <a:off x="9602236" y="327846"/>
            <a:ext cx="2832738" cy="432092"/>
            <a:chOff x="4115836" y="413123"/>
            <a:chExt cx="2832738" cy="432092"/>
          </a:xfrm>
        </p:grpSpPr>
        <p:cxnSp>
          <p:nvCxnSpPr>
            <p:cNvPr id="241" name="Google Shape;241;p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42" name="Google Shape;242;p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43" name="Google Shape;243;p9"/>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44" name="Google Shape;244;p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45" name="Google Shape;245;p9"/>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46" name="Google Shape;246;p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47" name="Google Shape;247;p9"/>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48" name="Google Shape;248;p9"/>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49" name="Google Shape;249;p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50" name="Google Shape;250;p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51" name="Google Shape;251;p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52" name="Google Shape;252;p9"/>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8" name="Shape 1828"/>
        <p:cNvGrpSpPr/>
        <p:nvPr/>
      </p:nvGrpSpPr>
      <p:grpSpPr>
        <a:xfrm>
          <a:off x="0" y="0"/>
          <a:ext cx="0" cy="0"/>
          <a:chOff x="0" y="0"/>
          <a:chExt cx="0" cy="0"/>
        </a:xfrm>
      </p:grpSpPr>
      <p:graphicFrame>
        <p:nvGraphicFramePr>
          <p:cNvPr id="1829" name="Google Shape;1829;p90"/>
          <p:cNvGraphicFramePr/>
          <p:nvPr/>
        </p:nvGraphicFramePr>
        <p:xfrm>
          <a:off x="3696095" y="1424448"/>
          <a:ext cx="3000000" cy="3000000"/>
        </p:xfrm>
        <a:graphic>
          <a:graphicData uri="http://schemas.openxmlformats.org/drawingml/2006/table">
            <a:tbl>
              <a:tblPr bandRow="1" firstCol="1" firstRow="1">
                <a:noFill/>
                <a:tableStyleId>{E0F38CED-73EC-4667-8BEF-947559009787}</a:tableStyleId>
              </a:tblPr>
              <a:tblGrid>
                <a:gridCol w="4609200"/>
                <a:gridCol w="1257300"/>
                <a:gridCol w="476250"/>
                <a:gridCol w="390525"/>
                <a:gridCol w="400050"/>
                <a:gridCol w="419100"/>
              </a:tblGrid>
              <a:tr h="586625">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Type d’indicateur, type de norme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895350">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de la cible qui partage l’avis que les personnes qui sont importantes à ses yeux seraient favorables au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200" u="none" cap="none" strike="noStrike">
                          <a:solidFill>
                            <a:srgbClr val="404040"/>
                          </a:solidFill>
                          <a:latin typeface="Comfortaa"/>
                          <a:ea typeface="Comfortaa"/>
                          <a:cs typeface="Comfortaa"/>
                          <a:sym typeface="Comfortaa"/>
                        </a:rPr>
                        <a:t>Effet intermédiaire, norme prescriptive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85800">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d’hommes qui ont abordé la planification familiale avec leur épouse </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2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2925">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de jeunes hommes et de jeunes femmes qui ont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2925">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de jeunes hommes et de jeunes femmes qui ont utilisé un préservatif lors de leur dernier rapport sexuel</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6250">
                <a:tc>
                  <a:txBody>
                    <a:bodyPr/>
                    <a:lstStyle/>
                    <a:p>
                      <a:pPr indent="0" lvl="0" marL="0" marR="0" rtl="0" algn="ctr">
                        <a:spcBef>
                          <a:spcPts val="0"/>
                        </a:spcBef>
                        <a:spcAft>
                          <a:spcPts val="0"/>
                        </a:spcAft>
                        <a:buClr>
                          <a:srgbClr val="404040"/>
                        </a:buClr>
                        <a:buSzPts val="1200"/>
                        <a:buFont typeface="Calibri"/>
                        <a:buNone/>
                      </a:pPr>
                      <a:r>
                        <a:rPr b="1" i="0" lang="fr-FR" sz="1200" u="none" cap="none" strike="noStrike">
                          <a:solidFill>
                            <a:srgbClr val="404040"/>
                          </a:solidFill>
                          <a:latin typeface="Comfortaa"/>
                          <a:ea typeface="Comfortaa"/>
                          <a:cs typeface="Comfortaa"/>
                          <a:sym typeface="Comfortaa"/>
                        </a:rPr>
                        <a:t>La mise en œuvre est fidèle aux objectifs du programme.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fr-FR" sz="12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300">
                <a:tc>
                  <a:txBody>
                    <a:bodyPr/>
                    <a:lstStyle/>
                    <a:p>
                      <a:pPr indent="0" lvl="0" marL="0" marR="0" rtl="0" algn="ctr">
                        <a:spcBef>
                          <a:spcPts val="0"/>
                        </a:spcBef>
                        <a:spcAft>
                          <a:spcPts val="0"/>
                        </a:spcAft>
                        <a:buClr>
                          <a:srgbClr val="404040"/>
                        </a:buClr>
                        <a:buSzPts val="1200"/>
                        <a:buFont typeface="Calibri"/>
                        <a:buNone/>
                      </a:pPr>
                      <a:r>
                        <a:rPr b="1" i="0" lang="fr-FR" sz="1200" u="none" cap="none" strike="noStrike">
                          <a:solidFill>
                            <a:srgbClr val="404040"/>
                          </a:solidFill>
                          <a:latin typeface="Comfortaa"/>
                          <a:ea typeface="Comfortaa"/>
                          <a:cs typeface="Comfortaa"/>
                          <a:sym typeface="Comfortaa"/>
                        </a:rPr>
                        <a:t>Tous les problèmes spécifiques au contexte ont été résolus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fr-FR" sz="12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61975">
                <a:tc>
                  <a:txBody>
                    <a:bodyPr/>
                    <a:lstStyle/>
                    <a:p>
                      <a:pPr indent="0" lvl="0" marL="0" marR="0" rtl="0" algn="ctr">
                        <a:spcBef>
                          <a:spcPts val="0"/>
                        </a:spcBef>
                        <a:spcAft>
                          <a:spcPts val="0"/>
                        </a:spcAft>
                        <a:buClr>
                          <a:srgbClr val="404040"/>
                        </a:buClr>
                        <a:buSzPts val="1200"/>
                        <a:buFont typeface="Calibri"/>
                        <a:buNone/>
                      </a:pPr>
                      <a:r>
                        <a:rPr b="1" i="0" lang="fr-FR" sz="1200" u="none" cap="none" strike="noStrike">
                          <a:solidFill>
                            <a:srgbClr val="404040"/>
                          </a:solidFill>
                          <a:latin typeface="Comfortaa"/>
                          <a:ea typeface="Comfortaa"/>
                          <a:cs typeface="Comfortaa"/>
                          <a:sym typeface="Comfortaa"/>
                        </a:rPr>
                        <a:t>Les attentes en termes de normes sociales sont en train d’évoluer dans la direction souhaitée au niveau de la communauté</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fr-FR" sz="1200" u="none" cap="none" strike="noStrike">
                          <a:solidFill>
                            <a:srgbClr val="404040"/>
                          </a:solidFill>
                          <a:latin typeface="Comfortaa"/>
                          <a:ea typeface="Comfortaa"/>
                          <a:cs typeface="Comfortaa"/>
                          <a:sym typeface="Comfortaa"/>
                        </a:rPr>
                        <a:t>Normes sociales qualitatives, descriptives ou prescriptives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830" name="Google Shape;1830;p90"/>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831" name="Google Shape;1831;p90"/>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sp>
        <p:nvSpPr>
          <p:cNvPr id="1832" name="Google Shape;1832;p90"/>
          <p:cNvSpPr txBox="1"/>
          <p:nvPr/>
        </p:nvSpPr>
        <p:spPr>
          <a:xfrm>
            <a:off x="943468" y="1505648"/>
            <a:ext cx="2271204"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193C0"/>
              </a:buClr>
              <a:buSzPts val="2400"/>
              <a:buFont typeface="Arial"/>
              <a:buNone/>
            </a:pPr>
            <a:r>
              <a:rPr b="0" i="0" lang="fr-FR" sz="2400" cap="none" strike="noStrike">
                <a:solidFill>
                  <a:srgbClr val="0193C0"/>
                </a:solidFill>
                <a:latin typeface="Comfortaa"/>
                <a:ea typeface="Comfortaa"/>
                <a:cs typeface="Comfortaa"/>
                <a:sym typeface="Comfortaa"/>
              </a:rPr>
              <a:t>EXEMPLE</a:t>
            </a:r>
            <a:endParaRPr b="0" i="0" sz="2800">
              <a:solidFill>
                <a:srgbClr val="454545"/>
              </a:solidFill>
              <a:latin typeface="Avenir"/>
              <a:ea typeface="Avenir"/>
              <a:cs typeface="Avenir"/>
              <a:sym typeface="Avenir"/>
            </a:endParaRPr>
          </a:p>
          <a:p>
            <a:pPr indent="0" lvl="0" marL="0" marR="0" rtl="0" algn="l">
              <a:lnSpc>
                <a:spcPct val="100000"/>
              </a:lnSpc>
              <a:spcBef>
                <a:spcPts val="1000"/>
              </a:spcBef>
              <a:spcAft>
                <a:spcPts val="0"/>
              </a:spcAft>
              <a:buClr>
                <a:srgbClr val="404040"/>
              </a:buClr>
              <a:buSzPts val="2400"/>
              <a:buFont typeface="Arial"/>
              <a:buNone/>
            </a:pPr>
            <a:r>
              <a:rPr b="0" i="0" lang="fr-FR" sz="2400" cap="none" strike="noStrike">
                <a:solidFill>
                  <a:srgbClr val="404040"/>
                </a:solidFill>
                <a:latin typeface="Avenir"/>
                <a:ea typeface="Avenir"/>
                <a:cs typeface="Avenir"/>
                <a:sym typeface="Avenir"/>
              </a:rPr>
              <a:t>Ajouter les indicateurs qualitatifs au tableau du plan de suivi</a:t>
            </a:r>
            <a:endParaRPr/>
          </a:p>
          <a:p>
            <a:pPr indent="0" lvl="0" marL="0" marR="0" rtl="0" algn="l">
              <a:lnSpc>
                <a:spcPct val="90000"/>
              </a:lnSpc>
              <a:spcBef>
                <a:spcPts val="1000"/>
              </a:spcBef>
              <a:spcAft>
                <a:spcPts val="0"/>
              </a:spcAft>
              <a:buClr>
                <a:schemeClr val="dk1"/>
              </a:buClr>
              <a:buSzPts val="2800"/>
              <a:buFont typeface="Arial"/>
              <a:buNone/>
            </a:pPr>
            <a:r>
              <a:t/>
            </a:r>
            <a:endParaRPr b="0" i="0" sz="2800">
              <a:solidFill>
                <a:srgbClr val="00B0F0"/>
              </a:solidFill>
              <a:latin typeface="Comfortaa"/>
              <a:ea typeface="Comfortaa"/>
              <a:cs typeface="Comfortaa"/>
              <a:sym typeface="Comfortaa"/>
            </a:endParaRPr>
          </a:p>
        </p:txBody>
      </p:sp>
      <p:sp>
        <p:nvSpPr>
          <p:cNvPr id="1833" name="Google Shape;1833;p90"/>
          <p:cNvSpPr txBox="1"/>
          <p:nvPr/>
        </p:nvSpPr>
        <p:spPr>
          <a:xfrm>
            <a:off x="1024445" y="760573"/>
            <a:ext cx="8391018" cy="39578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834" name="Google Shape;1834;p90"/>
          <p:cNvGrpSpPr/>
          <p:nvPr/>
        </p:nvGrpSpPr>
        <p:grpSpPr>
          <a:xfrm>
            <a:off x="9600959" y="328481"/>
            <a:ext cx="2832739" cy="432092"/>
            <a:chOff x="4115835" y="413123"/>
            <a:chExt cx="2832739" cy="432092"/>
          </a:xfrm>
        </p:grpSpPr>
        <p:cxnSp>
          <p:nvCxnSpPr>
            <p:cNvPr id="1835" name="Google Shape;1835;p9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36" name="Google Shape;1836;p9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37" name="Google Shape;1837;p9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38" name="Google Shape;1838;p9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39" name="Google Shape;1839;p9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40" name="Google Shape;1840;p9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41" name="Google Shape;1841;p9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42" name="Google Shape;1842;p9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43" name="Google Shape;1843;p9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44" name="Google Shape;1844;p9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45" name="Google Shape;1845;p90"/>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91"/>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b="0" sz="20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identifié des objectifs et des indicateurs pour chacune des normes sociales que le programme vise à modifier ou recadrer, et elle a déterminé si ces normes sont descriptives ou prescriptives. Dans le cadre de l’Activité 2, l’équipe a développé des mesures quantitatives pour les indicateurs et, dans le cadre de l’Activité 3, elle a exploré les méthodes qualitatives permettant d’enrichir ces indicateurs. Dans le cadre de la prochaine activité, l’équipe devra rassembler toutes ces informations dans le tableau du plan de suivi.</a:t>
            </a:r>
            <a:endParaRPr/>
          </a:p>
          <a:p>
            <a:pPr indent="0" lvl="0" marL="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851" name="Google Shape;1851;p91"/>
          <p:cNvSpPr txBox="1"/>
          <p:nvPr/>
        </p:nvSpPr>
        <p:spPr>
          <a:xfrm>
            <a:off x="1024450" y="814900"/>
            <a:ext cx="82941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852" name="Google Shape;1852;p91"/>
          <p:cNvGrpSpPr/>
          <p:nvPr/>
        </p:nvGrpSpPr>
        <p:grpSpPr>
          <a:xfrm>
            <a:off x="9600959" y="328481"/>
            <a:ext cx="2832739" cy="432092"/>
            <a:chOff x="4115835" y="413123"/>
            <a:chExt cx="2832739" cy="432092"/>
          </a:xfrm>
        </p:grpSpPr>
        <p:cxnSp>
          <p:nvCxnSpPr>
            <p:cNvPr id="1853" name="Google Shape;1853;p9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54" name="Google Shape;1854;p9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55" name="Google Shape;1855;p9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56" name="Google Shape;1856;p9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57" name="Google Shape;1857;p9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58" name="Google Shape;1858;p9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59" name="Google Shape;1859;p9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60" name="Google Shape;1860;p9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61" name="Google Shape;1861;p9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62" name="Google Shape;1862;p9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63" name="Google Shape;1863;p91"/>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92"/>
          <p:cNvSpPr txBox="1"/>
          <p:nvPr>
            <p:ph idx="1" type="body"/>
          </p:nvPr>
        </p:nvSpPr>
        <p:spPr>
          <a:xfrm>
            <a:off x="904654" y="2351398"/>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finalisera le tableau du plan de suivi. Pour chacun des indicateurs, qualitatifs comme quantitatifs, l’équipe devra identifier la ou les sources des données, le type de ventilation, la fréquence de recueil des données, et la personne qui sera chargée de la gestion des données.</a:t>
            </a:r>
            <a:endParaRPr/>
          </a:p>
          <a:p>
            <a:pPr indent="0" lvl="0" marL="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p:txBody>
      </p:sp>
      <p:sp>
        <p:nvSpPr>
          <p:cNvPr id="1869" name="Google Shape;1869;p92"/>
          <p:cNvSpPr txBox="1"/>
          <p:nvPr/>
        </p:nvSpPr>
        <p:spPr>
          <a:xfrm>
            <a:off x="1024444" y="814888"/>
            <a:ext cx="8339011" cy="37383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870" name="Google Shape;1870;p92"/>
          <p:cNvGrpSpPr/>
          <p:nvPr/>
        </p:nvGrpSpPr>
        <p:grpSpPr>
          <a:xfrm>
            <a:off x="9600959" y="328481"/>
            <a:ext cx="2832739" cy="432092"/>
            <a:chOff x="4115835" y="413123"/>
            <a:chExt cx="2832739" cy="432092"/>
          </a:xfrm>
        </p:grpSpPr>
        <p:cxnSp>
          <p:nvCxnSpPr>
            <p:cNvPr id="1871" name="Google Shape;1871;p9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72" name="Google Shape;1872;p9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73" name="Google Shape;1873;p9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74" name="Google Shape;1874;p9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75" name="Google Shape;1875;p9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76" name="Google Shape;1876;p9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77" name="Google Shape;1877;p9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78" name="Google Shape;1878;p9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79" name="Google Shape;1879;p9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80" name="Google Shape;1880;p9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81" name="Google Shape;1881;p92"/>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93"/>
          <p:cNvSpPr txBox="1"/>
          <p:nvPr>
            <p:ph idx="1" type="body"/>
          </p:nvPr>
        </p:nvSpPr>
        <p:spPr>
          <a:xfrm>
            <a:off x="1003504" y="845883"/>
            <a:ext cx="10515600" cy="516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INSTRUCTIONS</a:t>
            </a:r>
            <a:endParaRPr sz="2000">
              <a:solidFill>
                <a:srgbClr val="454545"/>
              </a:solidFill>
              <a:latin typeface="Avenir"/>
              <a:ea typeface="Avenir"/>
              <a:cs typeface="Avenir"/>
              <a:sym typeface="Aveni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Déterminer à quelle fréquence les données devront être recueillies, qui sera chargé du recueil des données concernant cet indicateur, et qui sera chargé d’analyser les données et d’appliquer les conclusions de cette analyse aux activités du programme.</a:t>
            </a: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Former un ou plusieurs groupes, selon la taille de l’équipe.</a:t>
            </a: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Pour chacun des indicateurs :</a:t>
            </a:r>
            <a:endParaRPr/>
          </a:p>
          <a:p>
            <a:pPr indent="-411163" lvl="2" marL="9175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Réfléchir aux différentes sources de données pouvant être sollicitées dans le cadre du programme, et inclure uniquement celles qui pourront de manière réaliste être utilisées dans le cadre du programme. Si les ressources sont insuffisantes pour recueillir les données nécessaires concernant un indicateur donné, l’équipe peut décider soit (1) d’éliminer l’indicateur, soit (2) de réviser l’indicateur afin qu’il puisse être évalué à l’aide des sources de données disponibles. </a:t>
            </a:r>
            <a:endParaRPr/>
          </a:p>
          <a:p>
            <a:pPr indent="-411163" lvl="2" marL="9175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Réfléchir soigneusement à la ventilation des données. Celle-ci devra être basée sur les besoins du programme et des rapports.</a:t>
            </a:r>
            <a:endParaRPr/>
          </a:p>
          <a:p>
            <a:pPr indent="-411163" lvl="2" marL="9175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Déterminer à quelle fréquence les données devront être recueillies, qui sera chargé du recueil des données concernant cet indicateur, et qui sera chargé d’analyser les données et d’appliquer les conclusions de cette analyse aux activités du programme.</a:t>
            </a: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Remplir le tableau du plan de suivi</a:t>
            </a:r>
            <a:endParaRPr sz="1600"/>
          </a:p>
        </p:txBody>
      </p:sp>
      <p:sp>
        <p:nvSpPr>
          <p:cNvPr id="1887" name="Google Shape;1887;p93"/>
          <p:cNvSpPr txBox="1"/>
          <p:nvPr/>
        </p:nvSpPr>
        <p:spPr>
          <a:xfrm>
            <a:off x="343875" y="339325"/>
            <a:ext cx="9173700" cy="410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888" name="Google Shape;1888;p93"/>
          <p:cNvGrpSpPr/>
          <p:nvPr/>
        </p:nvGrpSpPr>
        <p:grpSpPr>
          <a:xfrm>
            <a:off x="9600959" y="328481"/>
            <a:ext cx="2832739" cy="432092"/>
            <a:chOff x="4115835" y="413123"/>
            <a:chExt cx="2832739" cy="432092"/>
          </a:xfrm>
        </p:grpSpPr>
        <p:cxnSp>
          <p:nvCxnSpPr>
            <p:cNvPr id="1889" name="Google Shape;1889;p9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90" name="Google Shape;1890;p9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1" name="Google Shape;1891;p9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92" name="Google Shape;1892;p9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93" name="Google Shape;1893;p9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94" name="Google Shape;1894;p9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95" name="Google Shape;1895;p9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96" name="Google Shape;1896;p9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7" name="Google Shape;1897;p9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8" name="Google Shape;1898;p9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9" name="Google Shape;1899;p93"/>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94"/>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1906" name="Google Shape;1906;p94"/>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907" name="Google Shape;1907;p94"/>
          <p:cNvGraphicFramePr/>
          <p:nvPr/>
        </p:nvGraphicFramePr>
        <p:xfrm>
          <a:off x="2244434" y="844374"/>
          <a:ext cx="3000000" cy="3000000"/>
        </p:xfrm>
        <a:graphic>
          <a:graphicData uri="http://schemas.openxmlformats.org/drawingml/2006/table">
            <a:tbl>
              <a:tblPr bandRow="1" firstCol="1" firstRow="1">
                <a:noFill/>
                <a:tableStyleId>{E0F38CED-73EC-4667-8BEF-947559009787}</a:tableStyleId>
              </a:tblPr>
              <a:tblGrid>
                <a:gridCol w="1732725"/>
                <a:gridCol w="1340850"/>
                <a:gridCol w="1436475"/>
                <a:gridCol w="1613425"/>
                <a:gridCol w="1613425"/>
                <a:gridCol w="1613425"/>
              </a:tblGrid>
              <a:tr h="311250">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Type d’indicateur, type de norme</a:t>
                      </a:r>
                      <a:endParaRPr b="1" i="0" sz="9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1" i="0" lang="fr-FR" sz="900" u="none" cap="none" strike="noStrike">
                          <a:solidFill>
                            <a:srgbClr val="0193C0"/>
                          </a:solidFill>
                          <a:latin typeface="Comfortaa"/>
                          <a:ea typeface="Comfortaa"/>
                          <a:cs typeface="Comfortaa"/>
                          <a:sym typeface="Comfortaa"/>
                        </a:rPr>
                        <a:t>Sources des données et méthodes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Ventilation (par exemple, par âge, par sexe, etc.)</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Fréquence/Calendrier du recueil des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Gestionnaire de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5094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de nouveaux épisodes de feuilleton radiophonique/spots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Rapports sur les activités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type de spot et type de média</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45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d’épisodes de feuilleton radiophonique/de spots télévisés diffusés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Médias ; rapports de suivi ; factures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type de spot et type de média</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85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de prestataires qui ont participé à des formations portant sur les normes prioritaires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Feuilles d’émargement pour les formations ; évaluations avant et après les formations ; rapports sur les activités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et par type de prestataire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943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de membres des groupes prioritaires qui ont participé à des activités de mobilisation sociale centrées sur les normes sociales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Couverture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Rapports sur les activités, feuilles d’émargement, etc.</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45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du groupe prioritaire qui se souvient d’un feuilleton radiophonique/de 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Portée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a:t>
                      </a:r>
                      <a:endParaRPr/>
                    </a:p>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665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d’hommes qui ont l’intention d’aborder la planification familiale avec leur épouse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Intermédiaire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665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la cible qui rapporte que sa communauté religieuse est favorable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665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la cible qui partage l’avis que ses pairs au sein de la communauté utilisent des moyens de contraception modernes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908" name="Google Shape;1908;p94"/>
          <p:cNvSpPr txBox="1"/>
          <p:nvPr>
            <p:ph idx="1" type="body"/>
          </p:nvPr>
        </p:nvSpPr>
        <p:spPr>
          <a:xfrm>
            <a:off x="311088" y="2074467"/>
            <a:ext cx="1933348"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r>
              <a:rPr b="0" i="0" lang="fr-FR" sz="2800" cap="none" strike="noStrike">
                <a:solidFill>
                  <a:srgbClr val="0193C0"/>
                </a:solidFill>
                <a:latin typeface="Comfortaa"/>
                <a:ea typeface="Comfortaa"/>
                <a:cs typeface="Comfortaa"/>
                <a:sym typeface="Comfortaa"/>
              </a:rPr>
              <a:t> </a:t>
            </a:r>
            <a:r>
              <a:rPr b="0" i="0" lang="fr-FR" sz="2000" cap="none" strike="noStrike">
                <a:solidFill>
                  <a:srgbClr val="404040"/>
                </a:solidFill>
                <a:latin typeface="Avenir"/>
                <a:ea typeface="Avenir"/>
                <a:cs typeface="Avenir"/>
                <a:sym typeface="Avenir"/>
              </a:rPr>
              <a:t>Tableau du plan de suivi rempli</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909" name="Google Shape;1909;p94"/>
          <p:cNvSpPr txBox="1"/>
          <p:nvPr/>
        </p:nvSpPr>
        <p:spPr>
          <a:xfrm>
            <a:off x="1034054" y="329568"/>
            <a:ext cx="8135023" cy="44165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910" name="Google Shape;1910;p94"/>
          <p:cNvGrpSpPr/>
          <p:nvPr/>
        </p:nvGrpSpPr>
        <p:grpSpPr>
          <a:xfrm>
            <a:off x="9600959" y="328481"/>
            <a:ext cx="2832739" cy="432092"/>
            <a:chOff x="4115835" y="413123"/>
            <a:chExt cx="2832739" cy="432092"/>
          </a:xfrm>
        </p:grpSpPr>
        <p:cxnSp>
          <p:nvCxnSpPr>
            <p:cNvPr id="1911" name="Google Shape;1911;p9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12" name="Google Shape;1912;p9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13" name="Google Shape;1913;p9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914" name="Google Shape;1914;p9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915" name="Google Shape;1915;p9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916" name="Google Shape;1916;p9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917" name="Google Shape;1917;p9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918" name="Google Shape;1918;p9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19" name="Google Shape;1919;p9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20" name="Google Shape;1920;p9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21" name="Google Shape;1921;p94"/>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9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1928" name="Google Shape;1928;p9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929" name="Google Shape;1929;p95"/>
          <p:cNvGraphicFramePr/>
          <p:nvPr/>
        </p:nvGraphicFramePr>
        <p:xfrm>
          <a:off x="2143126" y="1165495"/>
          <a:ext cx="3000000" cy="3000000"/>
        </p:xfrm>
        <a:graphic>
          <a:graphicData uri="http://schemas.openxmlformats.org/drawingml/2006/table">
            <a:tbl>
              <a:tblPr bandRow="1" firstCol="1" firstRow="1">
                <a:noFill/>
                <a:tableStyleId>{E0F38CED-73EC-4667-8BEF-947559009787}</a:tableStyleId>
              </a:tblPr>
              <a:tblGrid>
                <a:gridCol w="1663750"/>
                <a:gridCol w="1256900"/>
                <a:gridCol w="1409875"/>
                <a:gridCol w="1549200"/>
                <a:gridCol w="1549200"/>
                <a:gridCol w="1549200"/>
              </a:tblGrid>
              <a:tr h="360625">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Type d’indicateur, type de norme</a:t>
                      </a:r>
                      <a:endParaRPr b="1" i="0" sz="9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1" i="0" lang="fr-FR" sz="900" u="none" cap="none" strike="noStrike">
                          <a:solidFill>
                            <a:srgbClr val="0193C0"/>
                          </a:solidFill>
                          <a:latin typeface="Comfortaa"/>
                          <a:ea typeface="Comfortaa"/>
                          <a:cs typeface="Comfortaa"/>
                          <a:sym typeface="Comfortaa"/>
                        </a:rPr>
                        <a:t>Sources des données et méthodes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Ventilation (par exemple, par âge, par sexe, etc.)</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Fréquence/Calendrier du recueil des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Gestionnaire de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la cible qui partage l’avis que les personnes qui sont importantes à ses yeux seraient favorables au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Effet intermédiaire, norme prescriptive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d’hommes qui ont abordé la planification familiale avec leur épouse </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jeunes hommes et de jeunes femmes qui ont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jeunes hommes et de jeunes femmes qui ont utilisé un préservatif lors de leur dernier rapport sexuel</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La mise en œuvre est fidèle aux objectifs du programme.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Tous les problèmes spécifiques au contexte ont été résolus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Discussions en groupes de réflexion (DGR), observation, méthodes prenant en compte la complexité de la situation</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190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Les attentes en termes de normes sociales sont en train d’évoluer dans la direction souhaitée au niveau de la communauté</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Normes sociales qualitatives, descriptives ou prescriptives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DGR, observation, méthodes prenant en compte la complexité de la situation</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930" name="Google Shape;1930;p95"/>
          <p:cNvSpPr txBox="1"/>
          <p:nvPr/>
        </p:nvSpPr>
        <p:spPr>
          <a:xfrm>
            <a:off x="1034054" y="402720"/>
            <a:ext cx="8347935" cy="41855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931" name="Google Shape;1931;p95"/>
          <p:cNvGrpSpPr/>
          <p:nvPr/>
        </p:nvGrpSpPr>
        <p:grpSpPr>
          <a:xfrm>
            <a:off x="9600959" y="328481"/>
            <a:ext cx="2832739" cy="432092"/>
            <a:chOff x="4115835" y="413123"/>
            <a:chExt cx="2832739" cy="432092"/>
          </a:xfrm>
        </p:grpSpPr>
        <p:cxnSp>
          <p:nvCxnSpPr>
            <p:cNvPr id="1932" name="Google Shape;1932;p9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33" name="Google Shape;1933;p9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34" name="Google Shape;1934;p9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935" name="Google Shape;1935;p9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936" name="Google Shape;1936;p9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937" name="Google Shape;1937;p9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938" name="Google Shape;1938;p9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939" name="Google Shape;1939;p9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40" name="Google Shape;1940;p9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41" name="Google Shape;1941;p9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42" name="Google Shape;1942;p95"/>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943" name="Google Shape;1943;p95"/>
          <p:cNvSpPr txBox="1"/>
          <p:nvPr>
            <p:ph idx="1" type="body"/>
          </p:nvPr>
        </p:nvSpPr>
        <p:spPr>
          <a:xfrm>
            <a:off x="311088" y="2074467"/>
            <a:ext cx="1933348"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r>
              <a:rPr b="0" i="0" lang="fr-FR" sz="2800" cap="none" strike="noStrike">
                <a:solidFill>
                  <a:srgbClr val="0193C0"/>
                </a:solidFill>
                <a:latin typeface="Comfortaa"/>
                <a:ea typeface="Comfortaa"/>
                <a:cs typeface="Comfortaa"/>
                <a:sym typeface="Comfortaa"/>
              </a:rPr>
              <a:t> </a:t>
            </a:r>
            <a:r>
              <a:rPr b="0" i="0" lang="fr-FR" sz="2000" cap="none" strike="noStrike">
                <a:solidFill>
                  <a:srgbClr val="404040"/>
                </a:solidFill>
                <a:latin typeface="Avenir"/>
                <a:ea typeface="Avenir"/>
                <a:cs typeface="Avenir"/>
                <a:sym typeface="Avenir"/>
              </a:rPr>
              <a:t>Tableau du plan de suivi rempli</a:t>
            </a:r>
            <a:endParaRPr sz="2000">
              <a:solidFill>
                <a:srgbClr val="00B0F0"/>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(suite)</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96"/>
          <p:cNvSpPr txBox="1"/>
          <p:nvPr>
            <p:ph idx="1" type="body"/>
          </p:nvPr>
        </p:nvSpPr>
        <p:spPr>
          <a:xfrm>
            <a:off x="915104" y="1959940"/>
            <a:ext cx="10515600" cy="484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600"/>
              <a:buNone/>
            </a:pPr>
            <a:r>
              <a:rPr b="0" i="0" lang="fr-FR" sz="2600" cap="none" strike="noStrike">
                <a:solidFill>
                  <a:srgbClr val="0193C0"/>
                </a:solidFill>
                <a:latin typeface="Comfortaa"/>
                <a:ea typeface="Comfortaa"/>
                <a:cs typeface="Comfortaa"/>
                <a:sym typeface="Comfortaa"/>
              </a:rPr>
              <a:t>CONCLUSION</a:t>
            </a:r>
            <a:endParaRPr b="0" sz="26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identifié des objectifs et des indicateurs pour chacune des normes sociales, a développé des mesures quantitatives (Activité 2) et qualitatives (Activité 3) d’évaluation de ces indicateurs, et les a rassemblés dans le tableau du plan de suivi (Activité 4).</a:t>
            </a:r>
            <a:endParaRPr/>
          </a:p>
          <a:p>
            <a:pPr indent="0" lvl="0" marL="0" rtl="0" algn="l">
              <a:lnSpc>
                <a:spcPct val="120000"/>
              </a:lnSpc>
              <a:spcBef>
                <a:spcPts val="1000"/>
              </a:spcBef>
              <a:spcAft>
                <a:spcPts val="0"/>
              </a:spcAft>
              <a:buClr>
                <a:schemeClr val="dk1"/>
              </a:buClr>
              <a:buSzPts val="2600"/>
              <a:buNone/>
            </a:pPr>
            <a:r>
              <a:t/>
            </a:r>
            <a:endParaRPr b="0" sz="26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949" name="Google Shape;1949;p96"/>
          <p:cNvSpPr txBox="1"/>
          <p:nvPr/>
        </p:nvSpPr>
        <p:spPr>
          <a:xfrm>
            <a:off x="1024444" y="814888"/>
            <a:ext cx="8430451" cy="37383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950" name="Google Shape;1950;p96"/>
          <p:cNvGrpSpPr/>
          <p:nvPr/>
        </p:nvGrpSpPr>
        <p:grpSpPr>
          <a:xfrm>
            <a:off x="9600959" y="328481"/>
            <a:ext cx="2832739" cy="432092"/>
            <a:chOff x="4115835" y="413123"/>
            <a:chExt cx="2832739" cy="432092"/>
          </a:xfrm>
        </p:grpSpPr>
        <p:cxnSp>
          <p:nvCxnSpPr>
            <p:cNvPr id="1951" name="Google Shape;1951;p9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52" name="Google Shape;1952;p9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53" name="Google Shape;1953;p9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954" name="Google Shape;1954;p9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955" name="Google Shape;1955;p9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956" name="Google Shape;1956;p9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957" name="Google Shape;1957;p9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958" name="Google Shape;1958;p9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59" name="Google Shape;1959;p9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60" name="Google Shape;1960;p9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61" name="Google Shape;1961;p96"/>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p97"/>
          <p:cNvSpPr/>
          <p:nvPr/>
        </p:nvSpPr>
        <p:spPr>
          <a:xfrm>
            <a:off x="3077573" y="872096"/>
            <a:ext cx="7716300" cy="485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7C1E8"/>
                </a:solidFill>
                <a:latin typeface="Avenir"/>
                <a:ea typeface="Avenir"/>
                <a:cs typeface="Avenir"/>
                <a:sym typeface="Avenir"/>
              </a:rPr>
              <a:t>Bravo ! Ainsi se concluent à la fois le Module 4 et l’outil Guide pratique. L’équipe a mené une profonde réflexion autour des indicateurs nécessaires pour le suivi des avancées dans le domaine des normes sociales, ainsi que comment, quand, et par qui seront recueillies les données. L’équipe devra collaborer avec le personnel de suivi et d’évaluation pour recueillir, analyser et appliquer les conclusions tirées de l’analyse des données. Alors que le personnel de suivi et d’évaluation continuera à assurer le suivi des activités du programme, l’équipe devra utiliser les conclusions tirées pour adapter ou ajuster le programme, voire pour en changer l’orientation. </a:t>
            </a:r>
            <a:endParaRPr/>
          </a:p>
        </p:txBody>
      </p:sp>
      <p:sp>
        <p:nvSpPr>
          <p:cNvPr id="1967" name="Google Shape;1967;p97"/>
          <p:cNvSpPr/>
          <p:nvPr/>
        </p:nvSpPr>
        <p:spPr>
          <a:xfrm>
            <a:off x="1141878" y="2782346"/>
            <a:ext cx="1292019" cy="1292019"/>
          </a:xfrm>
          <a:prstGeom prst="ellipse">
            <a:avLst/>
          </a:prstGeom>
          <a:noFill/>
          <a:ln cap="flat" cmpd="sng" w="28575">
            <a:solidFill>
              <a:srgbClr val="07C1E8"/>
            </a:solidFill>
            <a:prstDash val="solid"/>
            <a:miter lim="800000"/>
            <a:headEnd len="sm" w="sm" type="none"/>
            <a:tailEnd len="sm" w="sm" type="none"/>
          </a:ln>
        </p:spPr>
        <p:txBody>
          <a:bodyPr anchorCtr="0" anchor="ctr" bIns="54000" lIns="0" spcFirstLastPara="1" rIns="0" wrap="square" tIns="36000">
            <a:noAutofit/>
          </a:bodyPr>
          <a:lstStyle/>
          <a:p>
            <a:pPr indent="0" lvl="0" marL="0" marR="0" rtl="0" algn="ctr">
              <a:lnSpc>
                <a:spcPct val="110000"/>
              </a:lnSpc>
              <a:spcBef>
                <a:spcPts val="0"/>
              </a:spcBef>
              <a:spcAft>
                <a:spcPts val="0"/>
              </a:spcAft>
              <a:buNone/>
            </a:pPr>
            <a:r>
              <a:rPr lang="fr-FR" sz="6000">
                <a:solidFill>
                  <a:srgbClr val="07C1E8"/>
                </a:solidFill>
                <a:latin typeface="Calibri"/>
                <a:ea typeface="Calibri"/>
                <a:cs typeface="Calibri"/>
                <a:sym typeface="Calibri"/>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2020-10-19T14:28:38Z</dcterms:created>
  <dc:creator>Lisa Cobb</dc:creator>
</cp:coreProperties>
</file>